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25" r:id="rId4"/>
    <p:sldMasterId id="2147483933" r:id="rId5"/>
    <p:sldMasterId id="2147483940" r:id="rId6"/>
  </p:sldMasterIdLst>
  <p:notesMasterIdLst>
    <p:notesMasterId r:id="rId136"/>
  </p:notesMasterIdLst>
  <p:handoutMasterIdLst>
    <p:handoutMasterId r:id="rId137"/>
  </p:handoutMasterIdLst>
  <p:sldIdLst>
    <p:sldId id="256" r:id="rId7"/>
    <p:sldId id="257" r:id="rId8"/>
    <p:sldId id="313" r:id="rId9"/>
    <p:sldId id="258" r:id="rId10"/>
    <p:sldId id="259" r:id="rId11"/>
    <p:sldId id="260" r:id="rId12"/>
    <p:sldId id="283" r:id="rId13"/>
    <p:sldId id="284" r:id="rId14"/>
    <p:sldId id="285" r:id="rId15"/>
    <p:sldId id="287" r:id="rId16"/>
    <p:sldId id="290" r:id="rId17"/>
    <p:sldId id="291" r:id="rId18"/>
    <p:sldId id="292" r:id="rId19"/>
    <p:sldId id="293" r:id="rId20"/>
    <p:sldId id="297" r:id="rId21"/>
    <p:sldId id="295" r:id="rId22"/>
    <p:sldId id="296" r:id="rId23"/>
    <p:sldId id="314" r:id="rId24"/>
    <p:sldId id="425" r:id="rId25"/>
    <p:sldId id="270" r:id="rId26"/>
    <p:sldId id="271" r:id="rId27"/>
    <p:sldId id="272" r:id="rId28"/>
    <p:sldId id="273" r:id="rId29"/>
    <p:sldId id="274" r:id="rId30"/>
    <p:sldId id="275" r:id="rId31"/>
    <p:sldId id="276" r:id="rId32"/>
    <p:sldId id="277" r:id="rId33"/>
    <p:sldId id="371" r:id="rId34"/>
    <p:sldId id="263" r:id="rId35"/>
    <p:sldId id="317" r:id="rId36"/>
    <p:sldId id="265" r:id="rId37"/>
    <p:sldId id="266" r:id="rId38"/>
    <p:sldId id="267" r:id="rId39"/>
    <p:sldId id="268" r:id="rId40"/>
    <p:sldId id="269" r:id="rId41"/>
    <p:sldId id="318" r:id="rId42"/>
    <p:sldId id="324" r:id="rId43"/>
    <p:sldId id="326" r:id="rId44"/>
    <p:sldId id="327" r:id="rId45"/>
    <p:sldId id="328" r:id="rId46"/>
    <p:sldId id="372" r:id="rId47"/>
    <p:sldId id="329" r:id="rId48"/>
    <p:sldId id="330" r:id="rId49"/>
    <p:sldId id="331" r:id="rId50"/>
    <p:sldId id="332" r:id="rId51"/>
    <p:sldId id="333" r:id="rId52"/>
    <p:sldId id="334" r:id="rId53"/>
    <p:sldId id="373" r:id="rId54"/>
    <p:sldId id="337" r:id="rId55"/>
    <p:sldId id="343" r:id="rId56"/>
    <p:sldId id="344" r:id="rId57"/>
    <p:sldId id="282" r:id="rId58"/>
    <p:sldId id="345" r:id="rId59"/>
    <p:sldId id="346" r:id="rId60"/>
    <p:sldId id="374" r:id="rId61"/>
    <p:sldId id="347" r:id="rId62"/>
    <p:sldId id="348" r:id="rId63"/>
    <p:sldId id="375" r:id="rId64"/>
    <p:sldId id="349" r:id="rId65"/>
    <p:sldId id="369" r:id="rId66"/>
    <p:sldId id="376" r:id="rId67"/>
    <p:sldId id="350" r:id="rId68"/>
    <p:sldId id="351" r:id="rId69"/>
    <p:sldId id="352" r:id="rId70"/>
    <p:sldId id="353" r:id="rId71"/>
    <p:sldId id="354" r:id="rId72"/>
    <p:sldId id="355" r:id="rId73"/>
    <p:sldId id="356" r:id="rId74"/>
    <p:sldId id="357" r:id="rId75"/>
    <p:sldId id="358" r:id="rId76"/>
    <p:sldId id="278" r:id="rId77"/>
    <p:sldId id="424" r:id="rId78"/>
    <p:sldId id="280" r:id="rId79"/>
    <p:sldId id="281" r:id="rId80"/>
    <p:sldId id="359" r:id="rId81"/>
    <p:sldId id="360" r:id="rId82"/>
    <p:sldId id="361" r:id="rId83"/>
    <p:sldId id="362" r:id="rId84"/>
    <p:sldId id="286" r:id="rId85"/>
    <p:sldId id="363" r:id="rId86"/>
    <p:sldId id="288" r:id="rId87"/>
    <p:sldId id="289" r:id="rId88"/>
    <p:sldId id="364" r:id="rId89"/>
    <p:sldId id="365" r:id="rId90"/>
    <p:sldId id="370" r:id="rId91"/>
    <p:sldId id="377" r:id="rId92"/>
    <p:sldId id="366" r:id="rId93"/>
    <p:sldId id="378" r:id="rId94"/>
    <p:sldId id="368" r:id="rId95"/>
    <p:sldId id="380" r:id="rId96"/>
    <p:sldId id="379" r:id="rId97"/>
    <p:sldId id="294" r:id="rId98"/>
    <p:sldId id="335" r:id="rId99"/>
    <p:sldId id="298" r:id="rId100"/>
    <p:sldId id="299" r:id="rId101"/>
    <p:sldId id="300" r:id="rId102"/>
    <p:sldId id="301" r:id="rId103"/>
    <p:sldId id="302" r:id="rId104"/>
    <p:sldId id="303" r:id="rId105"/>
    <p:sldId id="304" r:id="rId106"/>
    <p:sldId id="305" r:id="rId107"/>
    <p:sldId id="306" r:id="rId108"/>
    <p:sldId id="307" r:id="rId109"/>
    <p:sldId id="308" r:id="rId110"/>
    <p:sldId id="309" r:id="rId111"/>
    <p:sldId id="310" r:id="rId112"/>
    <p:sldId id="311" r:id="rId113"/>
    <p:sldId id="312" r:id="rId114"/>
    <p:sldId id="336" r:id="rId115"/>
    <p:sldId id="338" r:id="rId116"/>
    <p:sldId id="339" r:id="rId117"/>
    <p:sldId id="340" r:id="rId118"/>
    <p:sldId id="341" r:id="rId119"/>
    <p:sldId id="342" r:id="rId120"/>
    <p:sldId id="381" r:id="rId121"/>
    <p:sldId id="382" r:id="rId122"/>
    <p:sldId id="383" r:id="rId123"/>
    <p:sldId id="384" r:id="rId124"/>
    <p:sldId id="385" r:id="rId125"/>
    <p:sldId id="386" r:id="rId126"/>
    <p:sldId id="387" r:id="rId127"/>
    <p:sldId id="388" r:id="rId128"/>
    <p:sldId id="389" r:id="rId129"/>
    <p:sldId id="396" r:id="rId130"/>
    <p:sldId id="397" r:id="rId131"/>
    <p:sldId id="392" r:id="rId132"/>
    <p:sldId id="393" r:id="rId133"/>
    <p:sldId id="394" r:id="rId134"/>
    <p:sldId id="398" r:id="rId135"/>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B7DA"/>
    <a:srgbClr val="9E84F5"/>
    <a:srgbClr val="FFD9FE"/>
    <a:srgbClr val="FFC1D4"/>
    <a:srgbClr val="FF004C"/>
    <a:srgbClr val="FFC5FE"/>
    <a:srgbClr val="000000"/>
    <a:srgbClr val="555454"/>
    <a:srgbClr val="B9CDE5"/>
    <a:srgbClr val="005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9128" autoAdjust="0"/>
  </p:normalViewPr>
  <p:slideViewPr>
    <p:cSldViewPr snapToGrid="0">
      <p:cViewPr varScale="1">
        <p:scale>
          <a:sx n="87" d="100"/>
          <a:sy n="87" d="100"/>
        </p:scale>
        <p:origin x="1470" y="96"/>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0" d="100"/>
          <a:sy n="60" d="100"/>
        </p:scale>
        <p:origin x="3274" y="53"/>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presProps" Target="pres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4DDAC-74A8-46E3-962D-0FA7E6DD0C82}" type="doc">
      <dgm:prSet loTypeId="urn:microsoft.com/office/officeart/2005/8/layout/hierarchy2" loCatId="hierarchy" qsTypeId="urn:microsoft.com/office/officeart/2005/8/quickstyle/simple1" qsCatId="simple" csTypeId="urn:microsoft.com/office/officeart/2005/8/colors/accent6_1" csCatId="accent6" phldr="1"/>
      <dgm:spPr/>
      <dgm:t>
        <a:bodyPr/>
        <a:lstStyle/>
        <a:p>
          <a:endParaRPr lang="en-GB"/>
        </a:p>
      </dgm:t>
    </dgm:pt>
    <dgm:pt modelId="{4BE4D932-4201-4ED3-B247-282CB46BEC30}">
      <dgm:prSet phldrT="[Text]"/>
      <dgm:spPr/>
      <dgm:t>
        <a:bodyPr/>
        <a:lstStyle/>
        <a:p>
          <a:r>
            <a:rPr lang="en-GB" dirty="0">
              <a:solidFill>
                <a:schemeClr val="accent6"/>
              </a:solidFill>
            </a:rPr>
            <a:t>html</a:t>
          </a:r>
        </a:p>
      </dgm:t>
    </dgm:pt>
    <dgm:pt modelId="{B0045376-DAE1-4AED-91F7-41D0A70A1FAE}" type="parTrans" cxnId="{FE9D9394-707C-43DC-9ED0-4D30BF495970}">
      <dgm:prSet/>
      <dgm:spPr/>
      <dgm:t>
        <a:bodyPr/>
        <a:lstStyle/>
        <a:p>
          <a:endParaRPr lang="en-GB">
            <a:solidFill>
              <a:schemeClr val="accent6"/>
            </a:solidFill>
          </a:endParaRPr>
        </a:p>
      </dgm:t>
    </dgm:pt>
    <dgm:pt modelId="{619C4EB9-C3FB-4845-86DA-7BA32FF2355D}" type="sibTrans" cxnId="{FE9D9394-707C-43DC-9ED0-4D30BF495970}">
      <dgm:prSet/>
      <dgm:spPr/>
      <dgm:t>
        <a:bodyPr/>
        <a:lstStyle/>
        <a:p>
          <a:endParaRPr lang="en-GB">
            <a:solidFill>
              <a:schemeClr val="accent6"/>
            </a:solidFill>
          </a:endParaRPr>
        </a:p>
      </dgm:t>
    </dgm:pt>
    <dgm:pt modelId="{0D578D10-3020-4824-831C-9B5D38A43BF2}">
      <dgm:prSet phldrT="[Text]"/>
      <dgm:spPr/>
      <dgm:t>
        <a:bodyPr/>
        <a:lstStyle/>
        <a:p>
          <a:r>
            <a:rPr lang="en-GB" dirty="0">
              <a:solidFill>
                <a:schemeClr val="accent6"/>
              </a:solidFill>
            </a:rPr>
            <a:t>head</a:t>
          </a:r>
        </a:p>
      </dgm:t>
    </dgm:pt>
    <dgm:pt modelId="{E364B3D0-FE1D-4829-ADFF-8A22A057134E}" type="parTrans" cxnId="{78FB988B-5A6E-4B8A-9980-00606808D9CD}">
      <dgm:prSet/>
      <dgm:spPr/>
      <dgm:t>
        <a:bodyPr/>
        <a:lstStyle/>
        <a:p>
          <a:endParaRPr lang="en-GB" dirty="0">
            <a:solidFill>
              <a:schemeClr val="accent6"/>
            </a:solidFill>
          </a:endParaRPr>
        </a:p>
      </dgm:t>
    </dgm:pt>
    <dgm:pt modelId="{836F77BB-E5B8-4ED8-8244-C541A192DFFF}" type="sibTrans" cxnId="{78FB988B-5A6E-4B8A-9980-00606808D9CD}">
      <dgm:prSet/>
      <dgm:spPr/>
      <dgm:t>
        <a:bodyPr/>
        <a:lstStyle/>
        <a:p>
          <a:endParaRPr lang="en-GB">
            <a:solidFill>
              <a:schemeClr val="accent6"/>
            </a:solidFill>
          </a:endParaRPr>
        </a:p>
      </dgm:t>
    </dgm:pt>
    <dgm:pt modelId="{6B8705E6-9488-42D2-B205-50DCDD4ACA00}">
      <dgm:prSet phldrT="[Text]"/>
      <dgm:spPr/>
      <dgm:t>
        <a:bodyPr/>
        <a:lstStyle/>
        <a:p>
          <a:r>
            <a:rPr lang="en-GB" dirty="0">
              <a:solidFill>
                <a:schemeClr val="accent6"/>
              </a:solidFill>
            </a:rPr>
            <a:t>title</a:t>
          </a:r>
        </a:p>
      </dgm:t>
    </dgm:pt>
    <dgm:pt modelId="{040DE843-135A-4B4F-8B7C-AB4EC0B74DC5}" type="parTrans" cxnId="{057A9203-9853-4F8E-9167-3D3F1CE3752E}">
      <dgm:prSet/>
      <dgm:spPr/>
      <dgm:t>
        <a:bodyPr/>
        <a:lstStyle/>
        <a:p>
          <a:endParaRPr lang="en-GB" dirty="0">
            <a:solidFill>
              <a:schemeClr val="accent6"/>
            </a:solidFill>
          </a:endParaRPr>
        </a:p>
      </dgm:t>
    </dgm:pt>
    <dgm:pt modelId="{B154B0F2-5BDA-448F-9625-B1AFA842DF3C}" type="sibTrans" cxnId="{057A9203-9853-4F8E-9167-3D3F1CE3752E}">
      <dgm:prSet/>
      <dgm:spPr/>
      <dgm:t>
        <a:bodyPr/>
        <a:lstStyle/>
        <a:p>
          <a:endParaRPr lang="en-GB">
            <a:solidFill>
              <a:schemeClr val="accent6"/>
            </a:solidFill>
          </a:endParaRPr>
        </a:p>
      </dgm:t>
    </dgm:pt>
    <dgm:pt modelId="{EAC94BE1-4F66-4C1A-8755-005DE7DA7291}">
      <dgm:prSet phldrT="[Text]"/>
      <dgm:spPr/>
      <dgm:t>
        <a:bodyPr/>
        <a:lstStyle/>
        <a:p>
          <a:r>
            <a:rPr lang="en-GB" dirty="0">
              <a:solidFill>
                <a:schemeClr val="accent6"/>
              </a:solidFill>
            </a:rPr>
            <a:t>script</a:t>
          </a:r>
        </a:p>
      </dgm:t>
    </dgm:pt>
    <dgm:pt modelId="{2175C711-2FCA-4FF0-8637-C19D0B738DEE}" type="parTrans" cxnId="{9C7828D7-C7DE-4636-B724-A13B3D554DAB}">
      <dgm:prSet/>
      <dgm:spPr/>
      <dgm:t>
        <a:bodyPr/>
        <a:lstStyle/>
        <a:p>
          <a:endParaRPr lang="en-GB" dirty="0">
            <a:solidFill>
              <a:schemeClr val="accent6"/>
            </a:solidFill>
          </a:endParaRPr>
        </a:p>
      </dgm:t>
    </dgm:pt>
    <dgm:pt modelId="{F0CB6512-F189-4010-95A3-39A7ED009A69}" type="sibTrans" cxnId="{9C7828D7-C7DE-4636-B724-A13B3D554DAB}">
      <dgm:prSet/>
      <dgm:spPr/>
      <dgm:t>
        <a:bodyPr/>
        <a:lstStyle/>
        <a:p>
          <a:endParaRPr lang="en-GB">
            <a:solidFill>
              <a:schemeClr val="accent6"/>
            </a:solidFill>
          </a:endParaRPr>
        </a:p>
      </dgm:t>
    </dgm:pt>
    <dgm:pt modelId="{324538E5-FF3D-4F1A-A34E-EF858F0AFD35}">
      <dgm:prSet phldrT="[Text]"/>
      <dgm:spPr/>
      <dgm:t>
        <a:bodyPr/>
        <a:lstStyle/>
        <a:p>
          <a:r>
            <a:rPr lang="en-GB" dirty="0">
              <a:solidFill>
                <a:schemeClr val="accent6"/>
              </a:solidFill>
            </a:rPr>
            <a:t>body</a:t>
          </a:r>
        </a:p>
      </dgm:t>
    </dgm:pt>
    <dgm:pt modelId="{09BBD3BB-890E-432A-B617-82D63E2C1676}" type="parTrans" cxnId="{FD8F3275-719E-4715-94D8-7673DAB558A6}">
      <dgm:prSet/>
      <dgm:spPr/>
      <dgm:t>
        <a:bodyPr/>
        <a:lstStyle/>
        <a:p>
          <a:endParaRPr lang="en-GB" dirty="0">
            <a:solidFill>
              <a:schemeClr val="accent6"/>
            </a:solidFill>
          </a:endParaRPr>
        </a:p>
      </dgm:t>
    </dgm:pt>
    <dgm:pt modelId="{9BE38CC5-3133-437B-9B82-BB09073748A0}" type="sibTrans" cxnId="{FD8F3275-719E-4715-94D8-7673DAB558A6}">
      <dgm:prSet/>
      <dgm:spPr/>
      <dgm:t>
        <a:bodyPr/>
        <a:lstStyle/>
        <a:p>
          <a:endParaRPr lang="en-GB">
            <a:solidFill>
              <a:schemeClr val="accent6"/>
            </a:solidFill>
          </a:endParaRPr>
        </a:p>
      </dgm:t>
    </dgm:pt>
    <dgm:pt modelId="{F9400F41-DE93-488B-8198-F72A03D16D4F}">
      <dgm:prSet phldrT="[Text]"/>
      <dgm:spPr/>
      <dgm:t>
        <a:bodyPr/>
        <a:lstStyle/>
        <a:p>
          <a:r>
            <a:rPr lang="en-GB" dirty="0">
              <a:solidFill>
                <a:schemeClr val="accent6"/>
              </a:solidFill>
            </a:rPr>
            <a:t>h1</a:t>
          </a:r>
        </a:p>
      </dgm:t>
    </dgm:pt>
    <dgm:pt modelId="{FF7B2E52-476D-4B6A-BB06-FC58100CC6AE}" type="parTrans" cxnId="{5ED2767E-591D-4B68-9CDF-C89E63B38181}">
      <dgm:prSet/>
      <dgm:spPr/>
      <dgm:t>
        <a:bodyPr/>
        <a:lstStyle/>
        <a:p>
          <a:endParaRPr lang="en-GB" dirty="0">
            <a:solidFill>
              <a:schemeClr val="accent6"/>
            </a:solidFill>
          </a:endParaRPr>
        </a:p>
      </dgm:t>
    </dgm:pt>
    <dgm:pt modelId="{7FD8A13B-7A88-4780-8775-A62BB8939CBF}" type="sibTrans" cxnId="{5ED2767E-591D-4B68-9CDF-C89E63B38181}">
      <dgm:prSet/>
      <dgm:spPr/>
      <dgm:t>
        <a:bodyPr/>
        <a:lstStyle/>
        <a:p>
          <a:endParaRPr lang="en-GB">
            <a:solidFill>
              <a:schemeClr val="accent6"/>
            </a:solidFill>
          </a:endParaRPr>
        </a:p>
      </dgm:t>
    </dgm:pt>
    <dgm:pt modelId="{9D8A55B7-0A49-44AC-AC7B-5CF29B9A3C0C}">
      <dgm:prSet phldrT="[Text]"/>
      <dgm:spPr/>
      <dgm:t>
        <a:bodyPr/>
        <a:lstStyle/>
        <a:p>
          <a:r>
            <a:rPr lang="en-GB" dirty="0">
              <a:solidFill>
                <a:schemeClr val="accent6"/>
              </a:solidFill>
            </a:rPr>
            <a:t>table</a:t>
          </a:r>
        </a:p>
      </dgm:t>
    </dgm:pt>
    <dgm:pt modelId="{B91A2AE0-E3C9-444E-B6FD-BAB70E8013A8}" type="parTrans" cxnId="{245813C0-069D-49D7-B626-808465AB2640}">
      <dgm:prSet/>
      <dgm:spPr/>
      <dgm:t>
        <a:bodyPr/>
        <a:lstStyle/>
        <a:p>
          <a:endParaRPr lang="en-GB" dirty="0">
            <a:solidFill>
              <a:schemeClr val="accent6"/>
            </a:solidFill>
          </a:endParaRPr>
        </a:p>
      </dgm:t>
    </dgm:pt>
    <dgm:pt modelId="{E8A48B60-EA2F-48C9-961A-88149A403721}" type="sibTrans" cxnId="{245813C0-069D-49D7-B626-808465AB2640}">
      <dgm:prSet/>
      <dgm:spPr/>
      <dgm:t>
        <a:bodyPr/>
        <a:lstStyle/>
        <a:p>
          <a:endParaRPr lang="en-GB">
            <a:solidFill>
              <a:schemeClr val="accent6"/>
            </a:solidFill>
          </a:endParaRPr>
        </a:p>
      </dgm:t>
    </dgm:pt>
    <dgm:pt modelId="{3F4D3C9A-4435-439A-9A17-866340EE04DC}">
      <dgm:prSet phldrT="[Text]"/>
      <dgm:spPr/>
      <dgm:t>
        <a:bodyPr/>
        <a:lstStyle/>
        <a:p>
          <a:r>
            <a:rPr lang="en-GB" dirty="0">
              <a:solidFill>
                <a:schemeClr val="accent6"/>
              </a:solidFill>
            </a:rPr>
            <a:t>tr</a:t>
          </a:r>
        </a:p>
      </dgm:t>
    </dgm:pt>
    <dgm:pt modelId="{1666793F-6110-4B2B-8673-E57AF565F15F}" type="parTrans" cxnId="{B56020B0-8EFA-4331-B16E-79F44AB175F2}">
      <dgm:prSet/>
      <dgm:spPr/>
      <dgm:t>
        <a:bodyPr/>
        <a:lstStyle/>
        <a:p>
          <a:endParaRPr lang="en-GB" dirty="0">
            <a:solidFill>
              <a:schemeClr val="accent6"/>
            </a:solidFill>
          </a:endParaRPr>
        </a:p>
      </dgm:t>
    </dgm:pt>
    <dgm:pt modelId="{D73AF403-8A35-4149-A8A4-344085F62BE0}" type="sibTrans" cxnId="{B56020B0-8EFA-4331-B16E-79F44AB175F2}">
      <dgm:prSet/>
      <dgm:spPr/>
      <dgm:t>
        <a:bodyPr/>
        <a:lstStyle/>
        <a:p>
          <a:endParaRPr lang="en-GB">
            <a:solidFill>
              <a:schemeClr val="accent6"/>
            </a:solidFill>
          </a:endParaRPr>
        </a:p>
      </dgm:t>
    </dgm:pt>
    <dgm:pt modelId="{4C4840A1-445F-4538-9317-CC825EA69BDF}">
      <dgm:prSet phldrT="[Text]"/>
      <dgm:spPr/>
      <dgm:t>
        <a:bodyPr/>
        <a:lstStyle/>
        <a:p>
          <a:r>
            <a:rPr lang="en-GB" dirty="0">
              <a:solidFill>
                <a:schemeClr val="accent6"/>
              </a:solidFill>
            </a:rPr>
            <a:t>td</a:t>
          </a:r>
        </a:p>
      </dgm:t>
    </dgm:pt>
    <dgm:pt modelId="{EF429680-FC65-4A83-9201-665C6B5313BB}" type="parTrans" cxnId="{EA35229B-9BFA-43A3-89DE-6A36F01D1143}">
      <dgm:prSet/>
      <dgm:spPr/>
      <dgm:t>
        <a:bodyPr/>
        <a:lstStyle/>
        <a:p>
          <a:endParaRPr lang="en-GB" dirty="0">
            <a:solidFill>
              <a:schemeClr val="accent6"/>
            </a:solidFill>
          </a:endParaRPr>
        </a:p>
      </dgm:t>
    </dgm:pt>
    <dgm:pt modelId="{82D403D2-9F3E-45EC-9B9A-0FDE9446A22B}" type="sibTrans" cxnId="{EA35229B-9BFA-43A3-89DE-6A36F01D1143}">
      <dgm:prSet/>
      <dgm:spPr/>
      <dgm:t>
        <a:bodyPr/>
        <a:lstStyle/>
        <a:p>
          <a:endParaRPr lang="en-GB">
            <a:solidFill>
              <a:schemeClr val="accent6"/>
            </a:solidFill>
          </a:endParaRPr>
        </a:p>
      </dgm:t>
    </dgm:pt>
    <dgm:pt modelId="{556F1B2A-F560-471F-839C-E4E2F4FAC56E}">
      <dgm:prSet phldrT="[Text]"/>
      <dgm:spPr/>
      <dgm:t>
        <a:bodyPr/>
        <a:lstStyle/>
        <a:p>
          <a:r>
            <a:rPr lang="en-GB" dirty="0">
              <a:solidFill>
                <a:schemeClr val="accent6"/>
              </a:solidFill>
            </a:rPr>
            <a:t>P</a:t>
          </a:r>
        </a:p>
      </dgm:t>
    </dgm:pt>
    <dgm:pt modelId="{9BBBD001-3FDC-4227-AEB5-495AFD5D29DA}" type="parTrans" cxnId="{313CB568-3519-4729-9DCC-186FD35FDAFA}">
      <dgm:prSet/>
      <dgm:spPr/>
      <dgm:t>
        <a:bodyPr/>
        <a:lstStyle/>
        <a:p>
          <a:endParaRPr lang="en-GB" dirty="0">
            <a:solidFill>
              <a:schemeClr val="accent6"/>
            </a:solidFill>
          </a:endParaRPr>
        </a:p>
      </dgm:t>
    </dgm:pt>
    <dgm:pt modelId="{49AEB232-01A6-4E0B-B86F-E09B55AE8965}" type="sibTrans" cxnId="{313CB568-3519-4729-9DCC-186FD35FDAFA}">
      <dgm:prSet/>
      <dgm:spPr/>
      <dgm:t>
        <a:bodyPr/>
        <a:lstStyle/>
        <a:p>
          <a:endParaRPr lang="en-GB">
            <a:solidFill>
              <a:schemeClr val="accent6"/>
            </a:solidFill>
          </a:endParaRPr>
        </a:p>
      </dgm:t>
    </dgm:pt>
    <dgm:pt modelId="{4744A7DF-99EF-4DB8-A385-24BE1808F4D3}">
      <dgm:prSet phldrT="[Text]"/>
      <dgm:spPr/>
      <dgm:t>
        <a:bodyPr/>
        <a:lstStyle/>
        <a:p>
          <a:r>
            <a:rPr lang="en-GB" dirty="0">
              <a:solidFill>
                <a:schemeClr val="accent6"/>
              </a:solidFill>
            </a:rPr>
            <a:t>em</a:t>
          </a:r>
        </a:p>
      </dgm:t>
    </dgm:pt>
    <dgm:pt modelId="{0248C2B1-63F0-49EF-BDED-F5A3BCEF53EA}" type="parTrans" cxnId="{A979CB75-C7F9-45EA-A1A5-E46672FA22EA}">
      <dgm:prSet/>
      <dgm:spPr/>
      <dgm:t>
        <a:bodyPr/>
        <a:lstStyle/>
        <a:p>
          <a:endParaRPr lang="en-GB" dirty="0">
            <a:solidFill>
              <a:schemeClr val="accent6"/>
            </a:solidFill>
          </a:endParaRPr>
        </a:p>
      </dgm:t>
    </dgm:pt>
    <dgm:pt modelId="{9462344F-3D29-41D7-9C49-561871D5F433}" type="sibTrans" cxnId="{A979CB75-C7F9-45EA-A1A5-E46672FA22EA}">
      <dgm:prSet/>
      <dgm:spPr/>
      <dgm:t>
        <a:bodyPr/>
        <a:lstStyle/>
        <a:p>
          <a:endParaRPr lang="en-GB">
            <a:solidFill>
              <a:schemeClr val="accent6"/>
            </a:solidFill>
          </a:endParaRPr>
        </a:p>
      </dgm:t>
    </dgm:pt>
    <dgm:pt modelId="{4EBA715D-56F0-4C3F-9127-D34F158379EF}">
      <dgm:prSet phldrT="[Text]"/>
      <dgm:spPr/>
      <dgm:t>
        <a:bodyPr/>
        <a:lstStyle/>
        <a:p>
          <a:r>
            <a:rPr lang="en-GB" dirty="0">
              <a:solidFill>
                <a:schemeClr val="accent6"/>
              </a:solidFill>
            </a:rPr>
            <a:t>text</a:t>
          </a:r>
        </a:p>
      </dgm:t>
    </dgm:pt>
    <dgm:pt modelId="{A7546C9F-A959-446A-9F97-03A9FFD50844}" type="parTrans" cxnId="{5FD19D4F-59A9-43CF-957B-F51E663D29CC}">
      <dgm:prSet/>
      <dgm:spPr/>
      <dgm:t>
        <a:bodyPr/>
        <a:lstStyle/>
        <a:p>
          <a:endParaRPr lang="en-GB" dirty="0">
            <a:solidFill>
              <a:schemeClr val="accent6"/>
            </a:solidFill>
          </a:endParaRPr>
        </a:p>
      </dgm:t>
    </dgm:pt>
    <dgm:pt modelId="{D7CF22BB-D5D4-4A60-B87B-E9FF1E9D470F}" type="sibTrans" cxnId="{5FD19D4F-59A9-43CF-957B-F51E663D29CC}">
      <dgm:prSet/>
      <dgm:spPr/>
      <dgm:t>
        <a:bodyPr/>
        <a:lstStyle/>
        <a:p>
          <a:endParaRPr lang="en-GB">
            <a:solidFill>
              <a:schemeClr val="accent6"/>
            </a:solidFill>
          </a:endParaRPr>
        </a:p>
      </dgm:t>
    </dgm:pt>
    <dgm:pt modelId="{7675DEB1-3CA8-4CDB-B466-FDF111BA25E9}">
      <dgm:prSet phldrT="[Text]"/>
      <dgm:spPr/>
      <dgm:t>
        <a:bodyPr/>
        <a:lstStyle/>
        <a:p>
          <a:r>
            <a:rPr lang="en-GB" dirty="0">
              <a:solidFill>
                <a:schemeClr val="accent6"/>
              </a:solidFill>
            </a:rPr>
            <a:t>text</a:t>
          </a:r>
        </a:p>
      </dgm:t>
    </dgm:pt>
    <dgm:pt modelId="{C92CE4F2-746F-4058-8E9F-522ADCCEC610}" type="parTrans" cxnId="{9A555B42-A93F-4EB1-AED3-23435DB159AD}">
      <dgm:prSet/>
      <dgm:spPr/>
      <dgm:t>
        <a:bodyPr/>
        <a:lstStyle/>
        <a:p>
          <a:endParaRPr lang="en-GB" dirty="0">
            <a:solidFill>
              <a:schemeClr val="accent6"/>
            </a:solidFill>
          </a:endParaRPr>
        </a:p>
      </dgm:t>
    </dgm:pt>
    <dgm:pt modelId="{C9391F1E-ABE1-4A66-AA76-7FAA235CBB93}" type="sibTrans" cxnId="{9A555B42-A93F-4EB1-AED3-23435DB159AD}">
      <dgm:prSet/>
      <dgm:spPr/>
      <dgm:t>
        <a:bodyPr/>
        <a:lstStyle/>
        <a:p>
          <a:endParaRPr lang="en-GB">
            <a:solidFill>
              <a:schemeClr val="accent6"/>
            </a:solidFill>
          </a:endParaRPr>
        </a:p>
      </dgm:t>
    </dgm:pt>
    <dgm:pt modelId="{1FC6F4DC-4124-4742-8489-3197C6AF6515}">
      <dgm:prSet phldrT="[Text]"/>
      <dgm:spPr/>
      <dgm:t>
        <a:bodyPr/>
        <a:lstStyle/>
        <a:p>
          <a:r>
            <a:rPr lang="en-GB" dirty="0">
              <a:solidFill>
                <a:schemeClr val="accent6"/>
              </a:solidFill>
            </a:rPr>
            <a:t>text</a:t>
          </a:r>
        </a:p>
      </dgm:t>
    </dgm:pt>
    <dgm:pt modelId="{E9C28C8C-2456-4612-B926-F8473602E6F8}" type="parTrans" cxnId="{F7B6C71E-76B9-4618-AA20-F69CE282A73D}">
      <dgm:prSet/>
      <dgm:spPr/>
      <dgm:t>
        <a:bodyPr/>
        <a:lstStyle/>
        <a:p>
          <a:endParaRPr lang="en-GB" dirty="0">
            <a:solidFill>
              <a:schemeClr val="accent6"/>
            </a:solidFill>
          </a:endParaRPr>
        </a:p>
      </dgm:t>
    </dgm:pt>
    <dgm:pt modelId="{1B0CB46F-AACF-4F13-AFD8-6BCE385E7291}" type="sibTrans" cxnId="{F7B6C71E-76B9-4618-AA20-F69CE282A73D}">
      <dgm:prSet/>
      <dgm:spPr/>
      <dgm:t>
        <a:bodyPr/>
        <a:lstStyle/>
        <a:p>
          <a:endParaRPr lang="en-GB">
            <a:solidFill>
              <a:schemeClr val="accent6"/>
            </a:solidFill>
          </a:endParaRPr>
        </a:p>
      </dgm:t>
    </dgm:pt>
    <dgm:pt modelId="{828AC074-4D15-494A-8C0E-E719FF6C7C32}" type="pres">
      <dgm:prSet presAssocID="{F374DDAC-74A8-46E3-962D-0FA7E6DD0C82}" presName="diagram" presStyleCnt="0">
        <dgm:presLayoutVars>
          <dgm:chPref val="1"/>
          <dgm:dir/>
          <dgm:animOne val="branch"/>
          <dgm:animLvl val="lvl"/>
          <dgm:resizeHandles val="exact"/>
        </dgm:presLayoutVars>
      </dgm:prSet>
      <dgm:spPr/>
    </dgm:pt>
    <dgm:pt modelId="{7846351F-9871-45F0-9BCB-08AFAA31404A}" type="pres">
      <dgm:prSet presAssocID="{4BE4D932-4201-4ED3-B247-282CB46BEC30}" presName="root1" presStyleCnt="0"/>
      <dgm:spPr/>
    </dgm:pt>
    <dgm:pt modelId="{ABEDD4B1-3502-45CD-ADDD-29C5F5586010}" type="pres">
      <dgm:prSet presAssocID="{4BE4D932-4201-4ED3-B247-282CB46BEC30}" presName="LevelOneTextNode" presStyleLbl="node0" presStyleIdx="0" presStyleCnt="1">
        <dgm:presLayoutVars>
          <dgm:chPref val="3"/>
        </dgm:presLayoutVars>
      </dgm:prSet>
      <dgm:spPr/>
    </dgm:pt>
    <dgm:pt modelId="{3E31DD16-3974-49AD-9E3C-A6458B56CC75}" type="pres">
      <dgm:prSet presAssocID="{4BE4D932-4201-4ED3-B247-282CB46BEC30}" presName="level2hierChild" presStyleCnt="0"/>
      <dgm:spPr/>
    </dgm:pt>
    <dgm:pt modelId="{CD35C484-900E-41B0-B985-9D1CDC62AAFF}" type="pres">
      <dgm:prSet presAssocID="{E364B3D0-FE1D-4829-ADFF-8A22A057134E}" presName="conn2-1" presStyleLbl="parChTrans1D2" presStyleIdx="0" presStyleCnt="2"/>
      <dgm:spPr/>
    </dgm:pt>
    <dgm:pt modelId="{3EBA5B21-F426-4436-BAA4-FD492FB832D8}" type="pres">
      <dgm:prSet presAssocID="{E364B3D0-FE1D-4829-ADFF-8A22A057134E}" presName="connTx" presStyleLbl="parChTrans1D2" presStyleIdx="0" presStyleCnt="2"/>
      <dgm:spPr/>
    </dgm:pt>
    <dgm:pt modelId="{6A75DFF6-6887-4851-9974-2104A25725CE}" type="pres">
      <dgm:prSet presAssocID="{0D578D10-3020-4824-831C-9B5D38A43BF2}" presName="root2" presStyleCnt="0"/>
      <dgm:spPr/>
    </dgm:pt>
    <dgm:pt modelId="{3F82055C-7398-4DAF-879E-F6CC278524FE}" type="pres">
      <dgm:prSet presAssocID="{0D578D10-3020-4824-831C-9B5D38A43BF2}" presName="LevelTwoTextNode" presStyleLbl="node2" presStyleIdx="0" presStyleCnt="2">
        <dgm:presLayoutVars>
          <dgm:chPref val="3"/>
        </dgm:presLayoutVars>
      </dgm:prSet>
      <dgm:spPr/>
    </dgm:pt>
    <dgm:pt modelId="{41A8E595-C6A8-4FF9-9E7E-BBEE60DEBE8A}" type="pres">
      <dgm:prSet presAssocID="{0D578D10-3020-4824-831C-9B5D38A43BF2}" presName="level3hierChild" presStyleCnt="0"/>
      <dgm:spPr/>
    </dgm:pt>
    <dgm:pt modelId="{FE719185-FA8B-40BE-9CB5-646FDE75B5EA}" type="pres">
      <dgm:prSet presAssocID="{040DE843-135A-4B4F-8B7C-AB4EC0B74DC5}" presName="conn2-1" presStyleLbl="parChTrans1D3" presStyleIdx="0" presStyleCnt="5"/>
      <dgm:spPr/>
    </dgm:pt>
    <dgm:pt modelId="{E65C1D80-8304-4810-BBFA-83F74104A37F}" type="pres">
      <dgm:prSet presAssocID="{040DE843-135A-4B4F-8B7C-AB4EC0B74DC5}" presName="connTx" presStyleLbl="parChTrans1D3" presStyleIdx="0" presStyleCnt="5"/>
      <dgm:spPr/>
    </dgm:pt>
    <dgm:pt modelId="{44644CA1-BB4F-4DE8-9A00-9415AF0B30B7}" type="pres">
      <dgm:prSet presAssocID="{6B8705E6-9488-42D2-B205-50DCDD4ACA00}" presName="root2" presStyleCnt="0"/>
      <dgm:spPr/>
    </dgm:pt>
    <dgm:pt modelId="{CFE553BA-F1F3-4FEB-AB2F-F73801466DE2}" type="pres">
      <dgm:prSet presAssocID="{6B8705E6-9488-42D2-B205-50DCDD4ACA00}" presName="LevelTwoTextNode" presStyleLbl="node3" presStyleIdx="0" presStyleCnt="5">
        <dgm:presLayoutVars>
          <dgm:chPref val="3"/>
        </dgm:presLayoutVars>
      </dgm:prSet>
      <dgm:spPr/>
    </dgm:pt>
    <dgm:pt modelId="{5652DB97-F711-4565-9E79-2771A659FAAE}" type="pres">
      <dgm:prSet presAssocID="{6B8705E6-9488-42D2-B205-50DCDD4ACA00}" presName="level3hierChild" presStyleCnt="0"/>
      <dgm:spPr/>
    </dgm:pt>
    <dgm:pt modelId="{F4E22CEE-705F-42F2-BA96-30553F4F33EF}" type="pres">
      <dgm:prSet presAssocID="{E9C28C8C-2456-4612-B926-F8473602E6F8}" presName="conn2-1" presStyleLbl="parChTrans1D4" presStyleIdx="0" presStyleCnt="6"/>
      <dgm:spPr/>
    </dgm:pt>
    <dgm:pt modelId="{4C7B0AB4-B1D5-44BB-B76E-8AA133E580E5}" type="pres">
      <dgm:prSet presAssocID="{E9C28C8C-2456-4612-B926-F8473602E6F8}" presName="connTx" presStyleLbl="parChTrans1D4" presStyleIdx="0" presStyleCnt="6"/>
      <dgm:spPr/>
    </dgm:pt>
    <dgm:pt modelId="{D80950CB-D763-4A62-9D86-2D10D3441855}" type="pres">
      <dgm:prSet presAssocID="{1FC6F4DC-4124-4742-8489-3197C6AF6515}" presName="root2" presStyleCnt="0"/>
      <dgm:spPr/>
    </dgm:pt>
    <dgm:pt modelId="{CAAE76A6-B18E-48F8-88A2-2C43513762B7}" type="pres">
      <dgm:prSet presAssocID="{1FC6F4DC-4124-4742-8489-3197C6AF6515}" presName="LevelTwoTextNode" presStyleLbl="node4" presStyleIdx="0" presStyleCnt="6">
        <dgm:presLayoutVars>
          <dgm:chPref val="3"/>
        </dgm:presLayoutVars>
      </dgm:prSet>
      <dgm:spPr/>
    </dgm:pt>
    <dgm:pt modelId="{403C8911-313B-47D5-A322-683675ECF9C5}" type="pres">
      <dgm:prSet presAssocID="{1FC6F4DC-4124-4742-8489-3197C6AF6515}" presName="level3hierChild" presStyleCnt="0"/>
      <dgm:spPr/>
    </dgm:pt>
    <dgm:pt modelId="{64EBCE98-46E7-4969-A274-2B6D3B747CEB}" type="pres">
      <dgm:prSet presAssocID="{2175C711-2FCA-4FF0-8637-C19D0B738DEE}" presName="conn2-1" presStyleLbl="parChTrans1D3" presStyleIdx="1" presStyleCnt="5"/>
      <dgm:spPr/>
    </dgm:pt>
    <dgm:pt modelId="{755A13B0-5A49-49F8-8271-D956C2062335}" type="pres">
      <dgm:prSet presAssocID="{2175C711-2FCA-4FF0-8637-C19D0B738DEE}" presName="connTx" presStyleLbl="parChTrans1D3" presStyleIdx="1" presStyleCnt="5"/>
      <dgm:spPr/>
    </dgm:pt>
    <dgm:pt modelId="{1C03FABA-299B-463E-8F5A-059221AF9F10}" type="pres">
      <dgm:prSet presAssocID="{EAC94BE1-4F66-4C1A-8755-005DE7DA7291}" presName="root2" presStyleCnt="0"/>
      <dgm:spPr/>
    </dgm:pt>
    <dgm:pt modelId="{BE4485E5-FDED-41BA-AE3B-73D89848F8AF}" type="pres">
      <dgm:prSet presAssocID="{EAC94BE1-4F66-4C1A-8755-005DE7DA7291}" presName="LevelTwoTextNode" presStyleLbl="node3" presStyleIdx="1" presStyleCnt="5">
        <dgm:presLayoutVars>
          <dgm:chPref val="3"/>
        </dgm:presLayoutVars>
      </dgm:prSet>
      <dgm:spPr/>
    </dgm:pt>
    <dgm:pt modelId="{92F2CAB0-A362-4435-892F-EFB08E1C0E92}" type="pres">
      <dgm:prSet presAssocID="{EAC94BE1-4F66-4C1A-8755-005DE7DA7291}" presName="level3hierChild" presStyleCnt="0"/>
      <dgm:spPr/>
    </dgm:pt>
    <dgm:pt modelId="{30AD93D0-31C3-496B-A16A-DFD2C8DD6B69}" type="pres">
      <dgm:prSet presAssocID="{09BBD3BB-890E-432A-B617-82D63E2C1676}" presName="conn2-1" presStyleLbl="parChTrans1D2" presStyleIdx="1" presStyleCnt="2"/>
      <dgm:spPr/>
    </dgm:pt>
    <dgm:pt modelId="{F50514CB-8627-435E-86EE-120CB18C4034}" type="pres">
      <dgm:prSet presAssocID="{09BBD3BB-890E-432A-B617-82D63E2C1676}" presName="connTx" presStyleLbl="parChTrans1D2" presStyleIdx="1" presStyleCnt="2"/>
      <dgm:spPr/>
    </dgm:pt>
    <dgm:pt modelId="{309C4BB8-3543-460B-A540-3E92DC82E22B}" type="pres">
      <dgm:prSet presAssocID="{324538E5-FF3D-4F1A-A34E-EF858F0AFD35}" presName="root2" presStyleCnt="0"/>
      <dgm:spPr/>
    </dgm:pt>
    <dgm:pt modelId="{1142DD3C-43F4-4544-BEC3-9F5EEA831719}" type="pres">
      <dgm:prSet presAssocID="{324538E5-FF3D-4F1A-A34E-EF858F0AFD35}" presName="LevelTwoTextNode" presStyleLbl="node2" presStyleIdx="1" presStyleCnt="2">
        <dgm:presLayoutVars>
          <dgm:chPref val="3"/>
        </dgm:presLayoutVars>
      </dgm:prSet>
      <dgm:spPr/>
    </dgm:pt>
    <dgm:pt modelId="{7F539C3E-D9A7-4D72-B5D8-AB424327701A}" type="pres">
      <dgm:prSet presAssocID="{324538E5-FF3D-4F1A-A34E-EF858F0AFD35}" presName="level3hierChild" presStyleCnt="0"/>
      <dgm:spPr/>
    </dgm:pt>
    <dgm:pt modelId="{8475EB81-7A57-48B3-AC9F-9D8D2BB3B5F2}" type="pres">
      <dgm:prSet presAssocID="{FF7B2E52-476D-4B6A-BB06-FC58100CC6AE}" presName="conn2-1" presStyleLbl="parChTrans1D3" presStyleIdx="2" presStyleCnt="5"/>
      <dgm:spPr/>
    </dgm:pt>
    <dgm:pt modelId="{6C881C33-FE2B-451D-A36D-4FAAC4297470}" type="pres">
      <dgm:prSet presAssocID="{FF7B2E52-476D-4B6A-BB06-FC58100CC6AE}" presName="connTx" presStyleLbl="parChTrans1D3" presStyleIdx="2" presStyleCnt="5"/>
      <dgm:spPr/>
    </dgm:pt>
    <dgm:pt modelId="{87283A6D-B892-49D3-AA15-5B2C9ACB59D8}" type="pres">
      <dgm:prSet presAssocID="{F9400F41-DE93-488B-8198-F72A03D16D4F}" presName="root2" presStyleCnt="0"/>
      <dgm:spPr/>
    </dgm:pt>
    <dgm:pt modelId="{0165D732-611F-4DC3-89E7-25CCDE1E3D41}" type="pres">
      <dgm:prSet presAssocID="{F9400F41-DE93-488B-8198-F72A03D16D4F}" presName="LevelTwoTextNode" presStyleLbl="node3" presStyleIdx="2" presStyleCnt="5">
        <dgm:presLayoutVars>
          <dgm:chPref val="3"/>
        </dgm:presLayoutVars>
      </dgm:prSet>
      <dgm:spPr/>
    </dgm:pt>
    <dgm:pt modelId="{1C243176-A2CF-4399-8D11-2E3C14D330AE}" type="pres">
      <dgm:prSet presAssocID="{F9400F41-DE93-488B-8198-F72A03D16D4F}" presName="level3hierChild" presStyleCnt="0"/>
      <dgm:spPr/>
    </dgm:pt>
    <dgm:pt modelId="{7DD9298F-3106-4FB6-8002-07E4303FBF78}" type="pres">
      <dgm:prSet presAssocID="{A7546C9F-A959-446A-9F97-03A9FFD50844}" presName="conn2-1" presStyleLbl="parChTrans1D4" presStyleIdx="1" presStyleCnt="6"/>
      <dgm:spPr/>
    </dgm:pt>
    <dgm:pt modelId="{B27E881E-E7B9-4358-821C-F93625626FE1}" type="pres">
      <dgm:prSet presAssocID="{A7546C9F-A959-446A-9F97-03A9FFD50844}" presName="connTx" presStyleLbl="parChTrans1D4" presStyleIdx="1" presStyleCnt="6"/>
      <dgm:spPr/>
    </dgm:pt>
    <dgm:pt modelId="{3A5D817B-2BC8-4184-B6A5-D091AB159107}" type="pres">
      <dgm:prSet presAssocID="{4EBA715D-56F0-4C3F-9127-D34F158379EF}" presName="root2" presStyleCnt="0"/>
      <dgm:spPr/>
    </dgm:pt>
    <dgm:pt modelId="{95BA4F1B-A98A-4F54-97D9-B7330887842E}" type="pres">
      <dgm:prSet presAssocID="{4EBA715D-56F0-4C3F-9127-D34F158379EF}" presName="LevelTwoTextNode" presStyleLbl="node4" presStyleIdx="1" presStyleCnt="6">
        <dgm:presLayoutVars>
          <dgm:chPref val="3"/>
        </dgm:presLayoutVars>
      </dgm:prSet>
      <dgm:spPr/>
    </dgm:pt>
    <dgm:pt modelId="{702D8BB5-CFAC-4D7E-B5F1-D59536A1A3AB}" type="pres">
      <dgm:prSet presAssocID="{4EBA715D-56F0-4C3F-9127-D34F158379EF}" presName="level3hierChild" presStyleCnt="0"/>
      <dgm:spPr/>
    </dgm:pt>
    <dgm:pt modelId="{EDF2A8A6-D7D3-4FFA-88A0-4B19F20C3A29}" type="pres">
      <dgm:prSet presAssocID="{B91A2AE0-E3C9-444E-B6FD-BAB70E8013A8}" presName="conn2-1" presStyleLbl="parChTrans1D3" presStyleIdx="3" presStyleCnt="5"/>
      <dgm:spPr/>
    </dgm:pt>
    <dgm:pt modelId="{4267D0E5-B5C2-4242-A895-920C68ED713A}" type="pres">
      <dgm:prSet presAssocID="{B91A2AE0-E3C9-444E-B6FD-BAB70E8013A8}" presName="connTx" presStyleLbl="parChTrans1D3" presStyleIdx="3" presStyleCnt="5"/>
      <dgm:spPr/>
    </dgm:pt>
    <dgm:pt modelId="{176485BB-E85F-46F2-8426-748A92438667}" type="pres">
      <dgm:prSet presAssocID="{9D8A55B7-0A49-44AC-AC7B-5CF29B9A3C0C}" presName="root2" presStyleCnt="0"/>
      <dgm:spPr/>
    </dgm:pt>
    <dgm:pt modelId="{B4D8C414-A889-4C5C-BFAC-533BDC044644}" type="pres">
      <dgm:prSet presAssocID="{9D8A55B7-0A49-44AC-AC7B-5CF29B9A3C0C}" presName="LevelTwoTextNode" presStyleLbl="node3" presStyleIdx="3" presStyleCnt="5">
        <dgm:presLayoutVars>
          <dgm:chPref val="3"/>
        </dgm:presLayoutVars>
      </dgm:prSet>
      <dgm:spPr/>
    </dgm:pt>
    <dgm:pt modelId="{937F72AF-896E-41FF-B878-219B6A22BB73}" type="pres">
      <dgm:prSet presAssocID="{9D8A55B7-0A49-44AC-AC7B-5CF29B9A3C0C}" presName="level3hierChild" presStyleCnt="0"/>
      <dgm:spPr/>
    </dgm:pt>
    <dgm:pt modelId="{C39FCE13-11E6-45D6-93B7-8BC3C2F70626}" type="pres">
      <dgm:prSet presAssocID="{1666793F-6110-4B2B-8673-E57AF565F15F}" presName="conn2-1" presStyleLbl="parChTrans1D4" presStyleIdx="2" presStyleCnt="6"/>
      <dgm:spPr/>
    </dgm:pt>
    <dgm:pt modelId="{44A1962D-FCBC-4935-BF92-BDD60769975C}" type="pres">
      <dgm:prSet presAssocID="{1666793F-6110-4B2B-8673-E57AF565F15F}" presName="connTx" presStyleLbl="parChTrans1D4" presStyleIdx="2" presStyleCnt="6"/>
      <dgm:spPr/>
    </dgm:pt>
    <dgm:pt modelId="{B786E8C4-107A-4EF1-B3D8-447C372DF198}" type="pres">
      <dgm:prSet presAssocID="{3F4D3C9A-4435-439A-9A17-866340EE04DC}" presName="root2" presStyleCnt="0"/>
      <dgm:spPr/>
    </dgm:pt>
    <dgm:pt modelId="{87FAEE4E-51F4-4F38-80E7-BBFACE014598}" type="pres">
      <dgm:prSet presAssocID="{3F4D3C9A-4435-439A-9A17-866340EE04DC}" presName="LevelTwoTextNode" presStyleLbl="node4" presStyleIdx="2" presStyleCnt="6">
        <dgm:presLayoutVars>
          <dgm:chPref val="3"/>
        </dgm:presLayoutVars>
      </dgm:prSet>
      <dgm:spPr/>
    </dgm:pt>
    <dgm:pt modelId="{0D5009FD-AD6D-41F4-9A23-50B038EC44CE}" type="pres">
      <dgm:prSet presAssocID="{3F4D3C9A-4435-439A-9A17-866340EE04DC}" presName="level3hierChild" presStyleCnt="0"/>
      <dgm:spPr/>
    </dgm:pt>
    <dgm:pt modelId="{A1099AA4-9EE2-41B0-809C-61466EBDC871}" type="pres">
      <dgm:prSet presAssocID="{EF429680-FC65-4A83-9201-665C6B5313BB}" presName="conn2-1" presStyleLbl="parChTrans1D4" presStyleIdx="3" presStyleCnt="6"/>
      <dgm:spPr/>
    </dgm:pt>
    <dgm:pt modelId="{095112CA-3771-4413-A5F4-8E4D22929125}" type="pres">
      <dgm:prSet presAssocID="{EF429680-FC65-4A83-9201-665C6B5313BB}" presName="connTx" presStyleLbl="parChTrans1D4" presStyleIdx="3" presStyleCnt="6"/>
      <dgm:spPr/>
    </dgm:pt>
    <dgm:pt modelId="{9CE3ADF1-6156-453D-8804-C17CBE780701}" type="pres">
      <dgm:prSet presAssocID="{4C4840A1-445F-4538-9317-CC825EA69BDF}" presName="root2" presStyleCnt="0"/>
      <dgm:spPr/>
    </dgm:pt>
    <dgm:pt modelId="{28945085-81F1-4776-88F9-EA7A9425C4D7}" type="pres">
      <dgm:prSet presAssocID="{4C4840A1-445F-4538-9317-CC825EA69BDF}" presName="LevelTwoTextNode" presStyleLbl="node4" presStyleIdx="3" presStyleCnt="6">
        <dgm:presLayoutVars>
          <dgm:chPref val="3"/>
        </dgm:presLayoutVars>
      </dgm:prSet>
      <dgm:spPr/>
    </dgm:pt>
    <dgm:pt modelId="{5D0F4694-EBDE-40D9-9386-73191A0CBB96}" type="pres">
      <dgm:prSet presAssocID="{4C4840A1-445F-4538-9317-CC825EA69BDF}" presName="level3hierChild" presStyleCnt="0"/>
      <dgm:spPr/>
    </dgm:pt>
    <dgm:pt modelId="{96AE164D-B308-4F49-AB31-1DCCECE1FA30}" type="pres">
      <dgm:prSet presAssocID="{C92CE4F2-746F-4058-8E9F-522ADCCEC610}" presName="conn2-1" presStyleLbl="parChTrans1D4" presStyleIdx="4" presStyleCnt="6"/>
      <dgm:spPr/>
    </dgm:pt>
    <dgm:pt modelId="{031A6230-1A7C-4FDE-B22D-B4E5C3FC50FD}" type="pres">
      <dgm:prSet presAssocID="{C92CE4F2-746F-4058-8E9F-522ADCCEC610}" presName="connTx" presStyleLbl="parChTrans1D4" presStyleIdx="4" presStyleCnt="6"/>
      <dgm:spPr/>
    </dgm:pt>
    <dgm:pt modelId="{D9088859-9682-457C-BE1D-58DF46B0C125}" type="pres">
      <dgm:prSet presAssocID="{7675DEB1-3CA8-4CDB-B466-FDF111BA25E9}" presName="root2" presStyleCnt="0"/>
      <dgm:spPr/>
    </dgm:pt>
    <dgm:pt modelId="{11413F04-CE35-490C-90DE-56F4BFE45BD4}" type="pres">
      <dgm:prSet presAssocID="{7675DEB1-3CA8-4CDB-B466-FDF111BA25E9}" presName="LevelTwoTextNode" presStyleLbl="node4" presStyleIdx="4" presStyleCnt="6">
        <dgm:presLayoutVars>
          <dgm:chPref val="3"/>
        </dgm:presLayoutVars>
      </dgm:prSet>
      <dgm:spPr/>
    </dgm:pt>
    <dgm:pt modelId="{9EA974F0-581E-40BD-AB9C-69E3930059D6}" type="pres">
      <dgm:prSet presAssocID="{7675DEB1-3CA8-4CDB-B466-FDF111BA25E9}" presName="level3hierChild" presStyleCnt="0"/>
      <dgm:spPr/>
    </dgm:pt>
    <dgm:pt modelId="{190A7249-E823-478C-BFD3-DF20CF33E64D}" type="pres">
      <dgm:prSet presAssocID="{9BBBD001-3FDC-4227-AEB5-495AFD5D29DA}" presName="conn2-1" presStyleLbl="parChTrans1D3" presStyleIdx="4" presStyleCnt="5"/>
      <dgm:spPr/>
    </dgm:pt>
    <dgm:pt modelId="{D45BE47A-7BD7-4969-9D2F-88F24153670B}" type="pres">
      <dgm:prSet presAssocID="{9BBBD001-3FDC-4227-AEB5-495AFD5D29DA}" presName="connTx" presStyleLbl="parChTrans1D3" presStyleIdx="4" presStyleCnt="5"/>
      <dgm:spPr/>
    </dgm:pt>
    <dgm:pt modelId="{FE31156F-EE93-47BD-8538-BFA51E7B17EE}" type="pres">
      <dgm:prSet presAssocID="{556F1B2A-F560-471F-839C-E4E2F4FAC56E}" presName="root2" presStyleCnt="0"/>
      <dgm:spPr/>
    </dgm:pt>
    <dgm:pt modelId="{4357787F-5F98-45C8-976F-79BA503D746B}" type="pres">
      <dgm:prSet presAssocID="{556F1B2A-F560-471F-839C-E4E2F4FAC56E}" presName="LevelTwoTextNode" presStyleLbl="node3" presStyleIdx="4" presStyleCnt="5">
        <dgm:presLayoutVars>
          <dgm:chPref val="3"/>
        </dgm:presLayoutVars>
      </dgm:prSet>
      <dgm:spPr/>
    </dgm:pt>
    <dgm:pt modelId="{305EFD37-2EB2-40B1-A9DC-AFF4C7D43267}" type="pres">
      <dgm:prSet presAssocID="{556F1B2A-F560-471F-839C-E4E2F4FAC56E}" presName="level3hierChild" presStyleCnt="0"/>
      <dgm:spPr/>
    </dgm:pt>
    <dgm:pt modelId="{DF9D9BDF-1C81-4371-9E6B-F9C37E9D7D40}" type="pres">
      <dgm:prSet presAssocID="{0248C2B1-63F0-49EF-BDED-F5A3BCEF53EA}" presName="conn2-1" presStyleLbl="parChTrans1D4" presStyleIdx="5" presStyleCnt="6"/>
      <dgm:spPr/>
    </dgm:pt>
    <dgm:pt modelId="{EC74E0C0-0BCC-43DC-91B3-B69A6EA04727}" type="pres">
      <dgm:prSet presAssocID="{0248C2B1-63F0-49EF-BDED-F5A3BCEF53EA}" presName="connTx" presStyleLbl="parChTrans1D4" presStyleIdx="5" presStyleCnt="6"/>
      <dgm:spPr/>
    </dgm:pt>
    <dgm:pt modelId="{01F48F7E-C53D-43A6-A2A2-28D5412BD334}" type="pres">
      <dgm:prSet presAssocID="{4744A7DF-99EF-4DB8-A385-24BE1808F4D3}" presName="root2" presStyleCnt="0"/>
      <dgm:spPr/>
    </dgm:pt>
    <dgm:pt modelId="{78F2D1DA-690A-475C-AC5D-E0C564FEE56A}" type="pres">
      <dgm:prSet presAssocID="{4744A7DF-99EF-4DB8-A385-24BE1808F4D3}" presName="LevelTwoTextNode" presStyleLbl="node4" presStyleIdx="5" presStyleCnt="6">
        <dgm:presLayoutVars>
          <dgm:chPref val="3"/>
        </dgm:presLayoutVars>
      </dgm:prSet>
      <dgm:spPr/>
    </dgm:pt>
    <dgm:pt modelId="{D33EFCBA-BD78-49A8-8BB0-E5CAB309E577}" type="pres">
      <dgm:prSet presAssocID="{4744A7DF-99EF-4DB8-A385-24BE1808F4D3}" presName="level3hierChild" presStyleCnt="0"/>
      <dgm:spPr/>
    </dgm:pt>
  </dgm:ptLst>
  <dgm:cxnLst>
    <dgm:cxn modelId="{162F4700-500C-44D4-99B9-3008C9832209}" type="presOf" srcId="{E9C28C8C-2456-4612-B926-F8473602E6F8}" destId="{F4E22CEE-705F-42F2-BA96-30553F4F33EF}" srcOrd="0" destOrd="0" presId="urn:microsoft.com/office/officeart/2005/8/layout/hierarchy2"/>
    <dgm:cxn modelId="{057A9203-9853-4F8E-9167-3D3F1CE3752E}" srcId="{0D578D10-3020-4824-831C-9B5D38A43BF2}" destId="{6B8705E6-9488-42D2-B205-50DCDD4ACA00}" srcOrd="0" destOrd="0" parTransId="{040DE843-135A-4B4F-8B7C-AB4EC0B74DC5}" sibTransId="{B154B0F2-5BDA-448F-9625-B1AFA842DF3C}"/>
    <dgm:cxn modelId="{4EAD190B-F30E-451F-806D-B4C0D2093908}" type="presOf" srcId="{C92CE4F2-746F-4058-8E9F-522ADCCEC610}" destId="{031A6230-1A7C-4FDE-B22D-B4E5C3FC50FD}" srcOrd="1" destOrd="0" presId="urn:microsoft.com/office/officeart/2005/8/layout/hierarchy2"/>
    <dgm:cxn modelId="{76DB5A0C-861C-482C-B579-3CB1F7C1CF8D}" type="presOf" srcId="{EAC94BE1-4F66-4C1A-8755-005DE7DA7291}" destId="{BE4485E5-FDED-41BA-AE3B-73D89848F8AF}" srcOrd="0" destOrd="0" presId="urn:microsoft.com/office/officeart/2005/8/layout/hierarchy2"/>
    <dgm:cxn modelId="{FAD5821E-65FF-4625-82EA-58FD69E15242}" type="presOf" srcId="{4C4840A1-445F-4538-9317-CC825EA69BDF}" destId="{28945085-81F1-4776-88F9-EA7A9425C4D7}" srcOrd="0" destOrd="0" presId="urn:microsoft.com/office/officeart/2005/8/layout/hierarchy2"/>
    <dgm:cxn modelId="{F7B6C71E-76B9-4618-AA20-F69CE282A73D}" srcId="{6B8705E6-9488-42D2-B205-50DCDD4ACA00}" destId="{1FC6F4DC-4124-4742-8489-3197C6AF6515}" srcOrd="0" destOrd="0" parTransId="{E9C28C8C-2456-4612-B926-F8473602E6F8}" sibTransId="{1B0CB46F-AACF-4F13-AFD8-6BCE385E7291}"/>
    <dgm:cxn modelId="{07320A2E-B5B6-4DC7-9E3D-897D23A5111E}" type="presOf" srcId="{4BE4D932-4201-4ED3-B247-282CB46BEC30}" destId="{ABEDD4B1-3502-45CD-ADDD-29C5F5586010}" srcOrd="0" destOrd="0" presId="urn:microsoft.com/office/officeart/2005/8/layout/hierarchy2"/>
    <dgm:cxn modelId="{C886B73A-D1DF-43C8-B3CA-94E6A915BDC8}" type="presOf" srcId="{2175C711-2FCA-4FF0-8637-C19D0B738DEE}" destId="{755A13B0-5A49-49F8-8271-D956C2062335}" srcOrd="1" destOrd="0" presId="urn:microsoft.com/office/officeart/2005/8/layout/hierarchy2"/>
    <dgm:cxn modelId="{0E619A3D-2FCD-44C6-B41E-A84A603C8901}" type="presOf" srcId="{E9C28C8C-2456-4612-B926-F8473602E6F8}" destId="{4C7B0AB4-B1D5-44BB-B76E-8AA133E580E5}" srcOrd="1" destOrd="0" presId="urn:microsoft.com/office/officeart/2005/8/layout/hierarchy2"/>
    <dgm:cxn modelId="{4FAA5A3E-AFE2-451B-8868-63F8E4D862D7}" type="presOf" srcId="{9BBBD001-3FDC-4227-AEB5-495AFD5D29DA}" destId="{D45BE47A-7BD7-4969-9D2F-88F24153670B}" srcOrd="1" destOrd="0" presId="urn:microsoft.com/office/officeart/2005/8/layout/hierarchy2"/>
    <dgm:cxn modelId="{71B47461-7950-44C9-876C-8C36EA7A841A}" type="presOf" srcId="{E364B3D0-FE1D-4829-ADFF-8A22A057134E}" destId="{CD35C484-900E-41B0-B985-9D1CDC62AAFF}" srcOrd="0" destOrd="0" presId="urn:microsoft.com/office/officeart/2005/8/layout/hierarchy2"/>
    <dgm:cxn modelId="{F1E58941-874D-45FC-9408-1DB7E910D8D0}" type="presOf" srcId="{1FC6F4DC-4124-4742-8489-3197C6AF6515}" destId="{CAAE76A6-B18E-48F8-88A2-2C43513762B7}" srcOrd="0" destOrd="0" presId="urn:microsoft.com/office/officeart/2005/8/layout/hierarchy2"/>
    <dgm:cxn modelId="{B831EF61-76B5-42FD-824F-6A2371E47498}" type="presOf" srcId="{0248C2B1-63F0-49EF-BDED-F5A3BCEF53EA}" destId="{DF9D9BDF-1C81-4371-9E6B-F9C37E9D7D40}" srcOrd="0" destOrd="0" presId="urn:microsoft.com/office/officeart/2005/8/layout/hierarchy2"/>
    <dgm:cxn modelId="{9A555B42-A93F-4EB1-AED3-23435DB159AD}" srcId="{4C4840A1-445F-4538-9317-CC825EA69BDF}" destId="{7675DEB1-3CA8-4CDB-B466-FDF111BA25E9}" srcOrd="0" destOrd="0" parTransId="{C92CE4F2-746F-4058-8E9F-522ADCCEC610}" sibTransId="{C9391F1E-ABE1-4A66-AA76-7FAA235CBB93}"/>
    <dgm:cxn modelId="{F4AD8E64-A7C4-4C01-ADC7-324418CC9617}" type="presOf" srcId="{B91A2AE0-E3C9-444E-B6FD-BAB70E8013A8}" destId="{4267D0E5-B5C2-4242-A895-920C68ED713A}" srcOrd="1" destOrd="0" presId="urn:microsoft.com/office/officeart/2005/8/layout/hierarchy2"/>
    <dgm:cxn modelId="{313CB568-3519-4729-9DCC-186FD35FDAFA}" srcId="{324538E5-FF3D-4F1A-A34E-EF858F0AFD35}" destId="{556F1B2A-F560-471F-839C-E4E2F4FAC56E}" srcOrd="2" destOrd="0" parTransId="{9BBBD001-3FDC-4227-AEB5-495AFD5D29DA}" sibTransId="{49AEB232-01A6-4E0B-B86F-E09B55AE8965}"/>
    <dgm:cxn modelId="{F9A12C6A-AE59-4061-924A-E6AAC9D32E6F}" type="presOf" srcId="{F9400F41-DE93-488B-8198-F72A03D16D4F}" destId="{0165D732-611F-4DC3-89E7-25CCDE1E3D41}" srcOrd="0" destOrd="0" presId="urn:microsoft.com/office/officeart/2005/8/layout/hierarchy2"/>
    <dgm:cxn modelId="{5FD19D4F-59A9-43CF-957B-F51E663D29CC}" srcId="{F9400F41-DE93-488B-8198-F72A03D16D4F}" destId="{4EBA715D-56F0-4C3F-9127-D34F158379EF}" srcOrd="0" destOrd="0" parTransId="{A7546C9F-A959-446A-9F97-03A9FFD50844}" sibTransId="{D7CF22BB-D5D4-4A60-B87B-E9FF1E9D470F}"/>
    <dgm:cxn modelId="{C1EC8B71-7B98-4816-8C0B-ABAD95CA67AA}" type="presOf" srcId="{4744A7DF-99EF-4DB8-A385-24BE1808F4D3}" destId="{78F2D1DA-690A-475C-AC5D-E0C564FEE56A}" srcOrd="0" destOrd="0" presId="urn:microsoft.com/office/officeart/2005/8/layout/hierarchy2"/>
    <dgm:cxn modelId="{964E9F51-7C36-4591-B7CA-E0FF3C3639C0}" type="presOf" srcId="{0248C2B1-63F0-49EF-BDED-F5A3BCEF53EA}" destId="{EC74E0C0-0BCC-43DC-91B3-B69A6EA04727}" srcOrd="1" destOrd="0" presId="urn:microsoft.com/office/officeart/2005/8/layout/hierarchy2"/>
    <dgm:cxn modelId="{FD8F3275-719E-4715-94D8-7673DAB558A6}" srcId="{4BE4D932-4201-4ED3-B247-282CB46BEC30}" destId="{324538E5-FF3D-4F1A-A34E-EF858F0AFD35}" srcOrd="1" destOrd="0" parTransId="{09BBD3BB-890E-432A-B617-82D63E2C1676}" sibTransId="{9BE38CC5-3133-437B-9B82-BB09073748A0}"/>
    <dgm:cxn modelId="{0EDB5C75-77C3-43AD-A083-7A184876D331}" type="presOf" srcId="{040DE843-135A-4B4F-8B7C-AB4EC0B74DC5}" destId="{FE719185-FA8B-40BE-9CB5-646FDE75B5EA}" srcOrd="0" destOrd="0" presId="urn:microsoft.com/office/officeart/2005/8/layout/hierarchy2"/>
    <dgm:cxn modelId="{A979CB75-C7F9-45EA-A1A5-E46672FA22EA}" srcId="{556F1B2A-F560-471F-839C-E4E2F4FAC56E}" destId="{4744A7DF-99EF-4DB8-A385-24BE1808F4D3}" srcOrd="0" destOrd="0" parTransId="{0248C2B1-63F0-49EF-BDED-F5A3BCEF53EA}" sibTransId="{9462344F-3D29-41D7-9C49-561871D5F433}"/>
    <dgm:cxn modelId="{E2021B57-9077-4981-A7D8-B0832229F16A}" type="presOf" srcId="{A7546C9F-A959-446A-9F97-03A9FFD50844}" destId="{7DD9298F-3106-4FB6-8002-07E4303FBF78}" srcOrd="0" destOrd="0" presId="urn:microsoft.com/office/officeart/2005/8/layout/hierarchy2"/>
    <dgm:cxn modelId="{86DE457A-3D59-4696-B0AC-38E0348305D5}" type="presOf" srcId="{FF7B2E52-476D-4B6A-BB06-FC58100CC6AE}" destId="{8475EB81-7A57-48B3-AC9F-9D8D2BB3B5F2}" srcOrd="0" destOrd="0" presId="urn:microsoft.com/office/officeart/2005/8/layout/hierarchy2"/>
    <dgm:cxn modelId="{5ED2767E-591D-4B68-9CDF-C89E63B38181}" srcId="{324538E5-FF3D-4F1A-A34E-EF858F0AFD35}" destId="{F9400F41-DE93-488B-8198-F72A03D16D4F}" srcOrd="0" destOrd="0" parTransId="{FF7B2E52-476D-4B6A-BB06-FC58100CC6AE}" sibTransId="{7FD8A13B-7A88-4780-8775-A62BB8939CBF}"/>
    <dgm:cxn modelId="{C647FE8A-A4A8-4B32-BA55-F26FB60AF4B7}" type="presOf" srcId="{4EBA715D-56F0-4C3F-9127-D34F158379EF}" destId="{95BA4F1B-A98A-4F54-97D9-B7330887842E}" srcOrd="0" destOrd="0" presId="urn:microsoft.com/office/officeart/2005/8/layout/hierarchy2"/>
    <dgm:cxn modelId="{78FB988B-5A6E-4B8A-9980-00606808D9CD}" srcId="{4BE4D932-4201-4ED3-B247-282CB46BEC30}" destId="{0D578D10-3020-4824-831C-9B5D38A43BF2}" srcOrd="0" destOrd="0" parTransId="{E364B3D0-FE1D-4829-ADFF-8A22A057134E}" sibTransId="{836F77BB-E5B8-4ED8-8244-C541A192DFFF}"/>
    <dgm:cxn modelId="{8E799D8E-3DA3-4EC0-8AE7-90766619001B}" type="presOf" srcId="{9D8A55B7-0A49-44AC-AC7B-5CF29B9A3C0C}" destId="{B4D8C414-A889-4C5C-BFAC-533BDC044644}" srcOrd="0" destOrd="0" presId="urn:microsoft.com/office/officeart/2005/8/layout/hierarchy2"/>
    <dgm:cxn modelId="{B754C590-2617-4983-820D-F2ADD1FD23AC}" type="presOf" srcId="{EF429680-FC65-4A83-9201-665C6B5313BB}" destId="{095112CA-3771-4413-A5F4-8E4D22929125}" srcOrd="1" destOrd="0" presId="urn:microsoft.com/office/officeart/2005/8/layout/hierarchy2"/>
    <dgm:cxn modelId="{FE9D9394-707C-43DC-9ED0-4D30BF495970}" srcId="{F374DDAC-74A8-46E3-962D-0FA7E6DD0C82}" destId="{4BE4D932-4201-4ED3-B247-282CB46BEC30}" srcOrd="0" destOrd="0" parTransId="{B0045376-DAE1-4AED-91F7-41D0A70A1FAE}" sibTransId="{619C4EB9-C3FB-4845-86DA-7BA32FF2355D}"/>
    <dgm:cxn modelId="{C640C395-0D30-4B7B-AB40-61F447F56386}" type="presOf" srcId="{B91A2AE0-E3C9-444E-B6FD-BAB70E8013A8}" destId="{EDF2A8A6-D7D3-4FFA-88A0-4B19F20C3A29}" srcOrd="0" destOrd="0" presId="urn:microsoft.com/office/officeart/2005/8/layout/hierarchy2"/>
    <dgm:cxn modelId="{884C5999-09D9-40C4-8D31-DC51ADB3835E}" type="presOf" srcId="{F374DDAC-74A8-46E3-962D-0FA7E6DD0C82}" destId="{828AC074-4D15-494A-8C0E-E719FF6C7C32}" srcOrd="0" destOrd="0" presId="urn:microsoft.com/office/officeart/2005/8/layout/hierarchy2"/>
    <dgm:cxn modelId="{EA35229B-9BFA-43A3-89DE-6A36F01D1143}" srcId="{3F4D3C9A-4435-439A-9A17-866340EE04DC}" destId="{4C4840A1-445F-4538-9317-CC825EA69BDF}" srcOrd="0" destOrd="0" parTransId="{EF429680-FC65-4A83-9201-665C6B5313BB}" sibTransId="{82D403D2-9F3E-45EC-9B9A-0FDE9446A22B}"/>
    <dgm:cxn modelId="{2B104B9B-7B75-443C-AA28-A47C27CD7477}" type="presOf" srcId="{2175C711-2FCA-4FF0-8637-C19D0B738DEE}" destId="{64EBCE98-46E7-4969-A274-2B6D3B747CEB}" srcOrd="0" destOrd="0" presId="urn:microsoft.com/office/officeart/2005/8/layout/hierarchy2"/>
    <dgm:cxn modelId="{E39D579C-CC58-48E7-A43E-192B1C45E627}" type="presOf" srcId="{6B8705E6-9488-42D2-B205-50DCDD4ACA00}" destId="{CFE553BA-F1F3-4FEB-AB2F-F73801466DE2}" srcOrd="0" destOrd="0" presId="urn:microsoft.com/office/officeart/2005/8/layout/hierarchy2"/>
    <dgm:cxn modelId="{3A7EFBA6-12DC-4A05-8894-7DF3A43143B5}" type="presOf" srcId="{1666793F-6110-4B2B-8673-E57AF565F15F}" destId="{44A1962D-FCBC-4935-BF92-BDD60769975C}" srcOrd="1" destOrd="0" presId="urn:microsoft.com/office/officeart/2005/8/layout/hierarchy2"/>
    <dgm:cxn modelId="{C51A4EA8-4DEA-44AC-A3F9-3BD2C0608F3D}" type="presOf" srcId="{09BBD3BB-890E-432A-B617-82D63E2C1676}" destId="{30AD93D0-31C3-496B-A16A-DFD2C8DD6B69}" srcOrd="0" destOrd="0" presId="urn:microsoft.com/office/officeart/2005/8/layout/hierarchy2"/>
    <dgm:cxn modelId="{114057AA-3B4E-4144-97A2-BE53650BBBF1}" type="presOf" srcId="{EF429680-FC65-4A83-9201-665C6B5313BB}" destId="{A1099AA4-9EE2-41B0-809C-61466EBDC871}" srcOrd="0" destOrd="0" presId="urn:microsoft.com/office/officeart/2005/8/layout/hierarchy2"/>
    <dgm:cxn modelId="{C13B7BAA-1C65-40C2-A59F-26DDD3A719F0}" type="presOf" srcId="{C92CE4F2-746F-4058-8E9F-522ADCCEC610}" destId="{96AE164D-B308-4F49-AB31-1DCCECE1FA30}" srcOrd="0" destOrd="0" presId="urn:microsoft.com/office/officeart/2005/8/layout/hierarchy2"/>
    <dgm:cxn modelId="{A9A6C3AA-E202-40E4-9FE2-EB16EAD50B15}" type="presOf" srcId="{324538E5-FF3D-4F1A-A34E-EF858F0AFD35}" destId="{1142DD3C-43F4-4544-BEC3-9F5EEA831719}" srcOrd="0" destOrd="0" presId="urn:microsoft.com/office/officeart/2005/8/layout/hierarchy2"/>
    <dgm:cxn modelId="{B56020B0-8EFA-4331-B16E-79F44AB175F2}" srcId="{9D8A55B7-0A49-44AC-AC7B-5CF29B9A3C0C}" destId="{3F4D3C9A-4435-439A-9A17-866340EE04DC}" srcOrd="0" destOrd="0" parTransId="{1666793F-6110-4B2B-8673-E57AF565F15F}" sibTransId="{D73AF403-8A35-4149-A8A4-344085F62BE0}"/>
    <dgm:cxn modelId="{74AFFCBA-1ECA-4EC8-8BBF-9C9CF8F1B958}" type="presOf" srcId="{09BBD3BB-890E-432A-B617-82D63E2C1676}" destId="{F50514CB-8627-435E-86EE-120CB18C4034}" srcOrd="1" destOrd="0" presId="urn:microsoft.com/office/officeart/2005/8/layout/hierarchy2"/>
    <dgm:cxn modelId="{8A041BBE-D056-425A-B610-1222821FAAE4}" type="presOf" srcId="{E364B3D0-FE1D-4829-ADFF-8A22A057134E}" destId="{3EBA5B21-F426-4436-BAA4-FD492FB832D8}" srcOrd="1" destOrd="0" presId="urn:microsoft.com/office/officeart/2005/8/layout/hierarchy2"/>
    <dgm:cxn modelId="{245813C0-069D-49D7-B626-808465AB2640}" srcId="{324538E5-FF3D-4F1A-A34E-EF858F0AFD35}" destId="{9D8A55B7-0A49-44AC-AC7B-5CF29B9A3C0C}" srcOrd="1" destOrd="0" parTransId="{B91A2AE0-E3C9-444E-B6FD-BAB70E8013A8}" sibTransId="{E8A48B60-EA2F-48C9-961A-88149A403721}"/>
    <dgm:cxn modelId="{8BAC8AC0-6A05-4858-BEE4-B083B2FCBFE5}" type="presOf" srcId="{0D578D10-3020-4824-831C-9B5D38A43BF2}" destId="{3F82055C-7398-4DAF-879E-F6CC278524FE}" srcOrd="0" destOrd="0" presId="urn:microsoft.com/office/officeart/2005/8/layout/hierarchy2"/>
    <dgm:cxn modelId="{6FE52ED3-3D99-46D5-9DB7-F0AF31193A05}" type="presOf" srcId="{3F4D3C9A-4435-439A-9A17-866340EE04DC}" destId="{87FAEE4E-51F4-4F38-80E7-BBFACE014598}" srcOrd="0" destOrd="0" presId="urn:microsoft.com/office/officeart/2005/8/layout/hierarchy2"/>
    <dgm:cxn modelId="{9C7828D7-C7DE-4636-B724-A13B3D554DAB}" srcId="{0D578D10-3020-4824-831C-9B5D38A43BF2}" destId="{EAC94BE1-4F66-4C1A-8755-005DE7DA7291}" srcOrd="1" destOrd="0" parTransId="{2175C711-2FCA-4FF0-8637-C19D0B738DEE}" sibTransId="{F0CB6512-F189-4010-95A3-39A7ED009A69}"/>
    <dgm:cxn modelId="{8A4D5DDB-9627-4378-AA31-86EA767E5B71}" type="presOf" srcId="{040DE843-135A-4B4F-8B7C-AB4EC0B74DC5}" destId="{E65C1D80-8304-4810-BBFA-83F74104A37F}" srcOrd="1" destOrd="0" presId="urn:microsoft.com/office/officeart/2005/8/layout/hierarchy2"/>
    <dgm:cxn modelId="{2CF1B5E5-E51C-4B81-94FB-AEB956CD43E0}" type="presOf" srcId="{1666793F-6110-4B2B-8673-E57AF565F15F}" destId="{C39FCE13-11E6-45D6-93B7-8BC3C2F70626}" srcOrd="0" destOrd="0" presId="urn:microsoft.com/office/officeart/2005/8/layout/hierarchy2"/>
    <dgm:cxn modelId="{2B1CCAE5-FF4A-4321-A234-ED164AE8BFDA}" type="presOf" srcId="{7675DEB1-3CA8-4CDB-B466-FDF111BA25E9}" destId="{11413F04-CE35-490C-90DE-56F4BFE45BD4}" srcOrd="0" destOrd="0" presId="urn:microsoft.com/office/officeart/2005/8/layout/hierarchy2"/>
    <dgm:cxn modelId="{3C2339E8-3702-43D3-890A-7456373CA71C}" type="presOf" srcId="{FF7B2E52-476D-4B6A-BB06-FC58100CC6AE}" destId="{6C881C33-FE2B-451D-A36D-4FAAC4297470}" srcOrd="1" destOrd="0" presId="urn:microsoft.com/office/officeart/2005/8/layout/hierarchy2"/>
    <dgm:cxn modelId="{E70CD6F2-E161-4C82-80F1-488D51065D35}" type="presOf" srcId="{9BBBD001-3FDC-4227-AEB5-495AFD5D29DA}" destId="{190A7249-E823-478C-BFD3-DF20CF33E64D}" srcOrd="0" destOrd="0" presId="urn:microsoft.com/office/officeart/2005/8/layout/hierarchy2"/>
    <dgm:cxn modelId="{3A75C4F5-B7D0-4DA1-8A27-61C7DAFC848C}" type="presOf" srcId="{A7546C9F-A959-446A-9F97-03A9FFD50844}" destId="{B27E881E-E7B9-4358-821C-F93625626FE1}" srcOrd="1" destOrd="0" presId="urn:microsoft.com/office/officeart/2005/8/layout/hierarchy2"/>
    <dgm:cxn modelId="{EF65FBF8-9BEB-45F6-BB1D-A8353282A1AA}" type="presOf" srcId="{556F1B2A-F560-471F-839C-E4E2F4FAC56E}" destId="{4357787F-5F98-45C8-976F-79BA503D746B}" srcOrd="0" destOrd="0" presId="urn:microsoft.com/office/officeart/2005/8/layout/hierarchy2"/>
    <dgm:cxn modelId="{1D889832-44BA-469D-B358-AF351C415B2B}" type="presParOf" srcId="{828AC074-4D15-494A-8C0E-E719FF6C7C32}" destId="{7846351F-9871-45F0-9BCB-08AFAA31404A}" srcOrd="0" destOrd="0" presId="urn:microsoft.com/office/officeart/2005/8/layout/hierarchy2"/>
    <dgm:cxn modelId="{885528BB-27C7-42B1-9DDC-470B033724C6}" type="presParOf" srcId="{7846351F-9871-45F0-9BCB-08AFAA31404A}" destId="{ABEDD4B1-3502-45CD-ADDD-29C5F5586010}" srcOrd="0" destOrd="0" presId="urn:microsoft.com/office/officeart/2005/8/layout/hierarchy2"/>
    <dgm:cxn modelId="{EE2E10D2-45A7-4328-A9D4-695E9104E78D}" type="presParOf" srcId="{7846351F-9871-45F0-9BCB-08AFAA31404A}" destId="{3E31DD16-3974-49AD-9E3C-A6458B56CC75}" srcOrd="1" destOrd="0" presId="urn:microsoft.com/office/officeart/2005/8/layout/hierarchy2"/>
    <dgm:cxn modelId="{63633472-786E-45E5-911C-3A96B30F6CFE}" type="presParOf" srcId="{3E31DD16-3974-49AD-9E3C-A6458B56CC75}" destId="{CD35C484-900E-41B0-B985-9D1CDC62AAFF}" srcOrd="0" destOrd="0" presId="urn:microsoft.com/office/officeart/2005/8/layout/hierarchy2"/>
    <dgm:cxn modelId="{EBD85DBC-C62A-4DD1-B6CA-99CCCFF831FA}" type="presParOf" srcId="{CD35C484-900E-41B0-B985-9D1CDC62AAFF}" destId="{3EBA5B21-F426-4436-BAA4-FD492FB832D8}" srcOrd="0" destOrd="0" presId="urn:microsoft.com/office/officeart/2005/8/layout/hierarchy2"/>
    <dgm:cxn modelId="{7831D14C-1E20-413C-83B3-C02230BFF5F4}" type="presParOf" srcId="{3E31DD16-3974-49AD-9E3C-A6458B56CC75}" destId="{6A75DFF6-6887-4851-9974-2104A25725CE}" srcOrd="1" destOrd="0" presId="urn:microsoft.com/office/officeart/2005/8/layout/hierarchy2"/>
    <dgm:cxn modelId="{174DFD59-0ED3-46B8-ABFE-74541240DF8F}" type="presParOf" srcId="{6A75DFF6-6887-4851-9974-2104A25725CE}" destId="{3F82055C-7398-4DAF-879E-F6CC278524FE}" srcOrd="0" destOrd="0" presId="urn:microsoft.com/office/officeart/2005/8/layout/hierarchy2"/>
    <dgm:cxn modelId="{DF419D11-266E-41B5-A952-B2EA4353E87C}" type="presParOf" srcId="{6A75DFF6-6887-4851-9974-2104A25725CE}" destId="{41A8E595-C6A8-4FF9-9E7E-BBEE60DEBE8A}" srcOrd="1" destOrd="0" presId="urn:microsoft.com/office/officeart/2005/8/layout/hierarchy2"/>
    <dgm:cxn modelId="{87558E60-1FA9-48CC-AEB1-0330F117EA77}" type="presParOf" srcId="{41A8E595-C6A8-4FF9-9E7E-BBEE60DEBE8A}" destId="{FE719185-FA8B-40BE-9CB5-646FDE75B5EA}" srcOrd="0" destOrd="0" presId="urn:microsoft.com/office/officeart/2005/8/layout/hierarchy2"/>
    <dgm:cxn modelId="{3A633A46-6FE5-4EF4-A051-28E016155B4E}" type="presParOf" srcId="{FE719185-FA8B-40BE-9CB5-646FDE75B5EA}" destId="{E65C1D80-8304-4810-BBFA-83F74104A37F}" srcOrd="0" destOrd="0" presId="urn:microsoft.com/office/officeart/2005/8/layout/hierarchy2"/>
    <dgm:cxn modelId="{12301327-762D-40CB-BDEA-37C61393FBDA}" type="presParOf" srcId="{41A8E595-C6A8-4FF9-9E7E-BBEE60DEBE8A}" destId="{44644CA1-BB4F-4DE8-9A00-9415AF0B30B7}" srcOrd="1" destOrd="0" presId="urn:microsoft.com/office/officeart/2005/8/layout/hierarchy2"/>
    <dgm:cxn modelId="{E09B76E4-547F-467A-9D5C-B643CD4D8AC0}" type="presParOf" srcId="{44644CA1-BB4F-4DE8-9A00-9415AF0B30B7}" destId="{CFE553BA-F1F3-4FEB-AB2F-F73801466DE2}" srcOrd="0" destOrd="0" presId="urn:microsoft.com/office/officeart/2005/8/layout/hierarchy2"/>
    <dgm:cxn modelId="{03800D2D-6B80-4BF5-A915-92659C00E331}" type="presParOf" srcId="{44644CA1-BB4F-4DE8-9A00-9415AF0B30B7}" destId="{5652DB97-F711-4565-9E79-2771A659FAAE}" srcOrd="1" destOrd="0" presId="urn:microsoft.com/office/officeart/2005/8/layout/hierarchy2"/>
    <dgm:cxn modelId="{563EA9F1-319B-4859-B940-25A1CA7821F8}" type="presParOf" srcId="{5652DB97-F711-4565-9E79-2771A659FAAE}" destId="{F4E22CEE-705F-42F2-BA96-30553F4F33EF}" srcOrd="0" destOrd="0" presId="urn:microsoft.com/office/officeart/2005/8/layout/hierarchy2"/>
    <dgm:cxn modelId="{B3081FAD-53C8-402E-9C22-66395E862C1B}" type="presParOf" srcId="{F4E22CEE-705F-42F2-BA96-30553F4F33EF}" destId="{4C7B0AB4-B1D5-44BB-B76E-8AA133E580E5}" srcOrd="0" destOrd="0" presId="urn:microsoft.com/office/officeart/2005/8/layout/hierarchy2"/>
    <dgm:cxn modelId="{80102231-B7CA-4A00-8422-AEF1809B0ABB}" type="presParOf" srcId="{5652DB97-F711-4565-9E79-2771A659FAAE}" destId="{D80950CB-D763-4A62-9D86-2D10D3441855}" srcOrd="1" destOrd="0" presId="urn:microsoft.com/office/officeart/2005/8/layout/hierarchy2"/>
    <dgm:cxn modelId="{BAB294A2-C989-4BF7-A891-8848AD71C367}" type="presParOf" srcId="{D80950CB-D763-4A62-9D86-2D10D3441855}" destId="{CAAE76A6-B18E-48F8-88A2-2C43513762B7}" srcOrd="0" destOrd="0" presId="urn:microsoft.com/office/officeart/2005/8/layout/hierarchy2"/>
    <dgm:cxn modelId="{3FEEE268-68D7-400F-8D70-49AAD9420931}" type="presParOf" srcId="{D80950CB-D763-4A62-9D86-2D10D3441855}" destId="{403C8911-313B-47D5-A322-683675ECF9C5}" srcOrd="1" destOrd="0" presId="urn:microsoft.com/office/officeart/2005/8/layout/hierarchy2"/>
    <dgm:cxn modelId="{326A175D-340A-4EB7-861C-B634F65455B3}" type="presParOf" srcId="{41A8E595-C6A8-4FF9-9E7E-BBEE60DEBE8A}" destId="{64EBCE98-46E7-4969-A274-2B6D3B747CEB}" srcOrd="2" destOrd="0" presId="urn:microsoft.com/office/officeart/2005/8/layout/hierarchy2"/>
    <dgm:cxn modelId="{C351140C-3A64-4831-B4E4-0825BEB71F6D}" type="presParOf" srcId="{64EBCE98-46E7-4969-A274-2B6D3B747CEB}" destId="{755A13B0-5A49-49F8-8271-D956C2062335}" srcOrd="0" destOrd="0" presId="urn:microsoft.com/office/officeart/2005/8/layout/hierarchy2"/>
    <dgm:cxn modelId="{B1011D11-3E5C-4FAF-9485-A44E6950F4AB}" type="presParOf" srcId="{41A8E595-C6A8-4FF9-9E7E-BBEE60DEBE8A}" destId="{1C03FABA-299B-463E-8F5A-059221AF9F10}" srcOrd="3" destOrd="0" presId="urn:microsoft.com/office/officeart/2005/8/layout/hierarchy2"/>
    <dgm:cxn modelId="{F2A4F60A-333E-41FB-8A21-52BE4EE24978}" type="presParOf" srcId="{1C03FABA-299B-463E-8F5A-059221AF9F10}" destId="{BE4485E5-FDED-41BA-AE3B-73D89848F8AF}" srcOrd="0" destOrd="0" presId="urn:microsoft.com/office/officeart/2005/8/layout/hierarchy2"/>
    <dgm:cxn modelId="{1563394F-96D0-4885-9178-8E73D76F9B7A}" type="presParOf" srcId="{1C03FABA-299B-463E-8F5A-059221AF9F10}" destId="{92F2CAB0-A362-4435-892F-EFB08E1C0E92}" srcOrd="1" destOrd="0" presId="urn:microsoft.com/office/officeart/2005/8/layout/hierarchy2"/>
    <dgm:cxn modelId="{7E62DC19-7211-4F89-8A66-8281BF638E27}" type="presParOf" srcId="{3E31DD16-3974-49AD-9E3C-A6458B56CC75}" destId="{30AD93D0-31C3-496B-A16A-DFD2C8DD6B69}" srcOrd="2" destOrd="0" presId="urn:microsoft.com/office/officeart/2005/8/layout/hierarchy2"/>
    <dgm:cxn modelId="{5BAB22F1-F8CF-423B-A280-562F5E55EE48}" type="presParOf" srcId="{30AD93D0-31C3-496B-A16A-DFD2C8DD6B69}" destId="{F50514CB-8627-435E-86EE-120CB18C4034}" srcOrd="0" destOrd="0" presId="urn:microsoft.com/office/officeart/2005/8/layout/hierarchy2"/>
    <dgm:cxn modelId="{1BE6A6A7-F613-420B-B848-2AF25C71967F}" type="presParOf" srcId="{3E31DD16-3974-49AD-9E3C-A6458B56CC75}" destId="{309C4BB8-3543-460B-A540-3E92DC82E22B}" srcOrd="3" destOrd="0" presId="urn:microsoft.com/office/officeart/2005/8/layout/hierarchy2"/>
    <dgm:cxn modelId="{6C1448A8-D519-4772-852B-287F9FD966C8}" type="presParOf" srcId="{309C4BB8-3543-460B-A540-3E92DC82E22B}" destId="{1142DD3C-43F4-4544-BEC3-9F5EEA831719}" srcOrd="0" destOrd="0" presId="urn:microsoft.com/office/officeart/2005/8/layout/hierarchy2"/>
    <dgm:cxn modelId="{0133FDFA-5132-4665-B925-B45C0ADBFBEF}" type="presParOf" srcId="{309C4BB8-3543-460B-A540-3E92DC82E22B}" destId="{7F539C3E-D9A7-4D72-B5D8-AB424327701A}" srcOrd="1" destOrd="0" presId="urn:microsoft.com/office/officeart/2005/8/layout/hierarchy2"/>
    <dgm:cxn modelId="{3CC3CAFB-3273-40BC-8FFC-5A7D0B5B2534}" type="presParOf" srcId="{7F539C3E-D9A7-4D72-B5D8-AB424327701A}" destId="{8475EB81-7A57-48B3-AC9F-9D8D2BB3B5F2}" srcOrd="0" destOrd="0" presId="urn:microsoft.com/office/officeart/2005/8/layout/hierarchy2"/>
    <dgm:cxn modelId="{365939DC-9B4F-44B0-81D9-D9BCB3FF1D65}" type="presParOf" srcId="{8475EB81-7A57-48B3-AC9F-9D8D2BB3B5F2}" destId="{6C881C33-FE2B-451D-A36D-4FAAC4297470}" srcOrd="0" destOrd="0" presId="urn:microsoft.com/office/officeart/2005/8/layout/hierarchy2"/>
    <dgm:cxn modelId="{A165E67F-AF46-48D5-B1BB-5EDFFA0B0473}" type="presParOf" srcId="{7F539C3E-D9A7-4D72-B5D8-AB424327701A}" destId="{87283A6D-B892-49D3-AA15-5B2C9ACB59D8}" srcOrd="1" destOrd="0" presId="urn:microsoft.com/office/officeart/2005/8/layout/hierarchy2"/>
    <dgm:cxn modelId="{28E2A812-44DD-4DCD-9BBF-3ADD96B18A34}" type="presParOf" srcId="{87283A6D-B892-49D3-AA15-5B2C9ACB59D8}" destId="{0165D732-611F-4DC3-89E7-25CCDE1E3D41}" srcOrd="0" destOrd="0" presId="urn:microsoft.com/office/officeart/2005/8/layout/hierarchy2"/>
    <dgm:cxn modelId="{7EAB5C4C-BCC1-45CE-910B-6949E608FBFD}" type="presParOf" srcId="{87283A6D-B892-49D3-AA15-5B2C9ACB59D8}" destId="{1C243176-A2CF-4399-8D11-2E3C14D330AE}" srcOrd="1" destOrd="0" presId="urn:microsoft.com/office/officeart/2005/8/layout/hierarchy2"/>
    <dgm:cxn modelId="{B0C5DF14-FED2-440E-B473-CDAE111447F7}" type="presParOf" srcId="{1C243176-A2CF-4399-8D11-2E3C14D330AE}" destId="{7DD9298F-3106-4FB6-8002-07E4303FBF78}" srcOrd="0" destOrd="0" presId="urn:microsoft.com/office/officeart/2005/8/layout/hierarchy2"/>
    <dgm:cxn modelId="{68D24B48-D75E-47EE-9BD4-C1F134A7C7FE}" type="presParOf" srcId="{7DD9298F-3106-4FB6-8002-07E4303FBF78}" destId="{B27E881E-E7B9-4358-821C-F93625626FE1}" srcOrd="0" destOrd="0" presId="urn:microsoft.com/office/officeart/2005/8/layout/hierarchy2"/>
    <dgm:cxn modelId="{B8E3F12D-6F18-4550-AFD5-B4686508086F}" type="presParOf" srcId="{1C243176-A2CF-4399-8D11-2E3C14D330AE}" destId="{3A5D817B-2BC8-4184-B6A5-D091AB159107}" srcOrd="1" destOrd="0" presId="urn:microsoft.com/office/officeart/2005/8/layout/hierarchy2"/>
    <dgm:cxn modelId="{0B58D066-4F20-4BA6-8EAB-2F1B0BE82F26}" type="presParOf" srcId="{3A5D817B-2BC8-4184-B6A5-D091AB159107}" destId="{95BA4F1B-A98A-4F54-97D9-B7330887842E}" srcOrd="0" destOrd="0" presId="urn:microsoft.com/office/officeart/2005/8/layout/hierarchy2"/>
    <dgm:cxn modelId="{D2DF6613-ACAD-49CF-82FD-BF8AD9F385D9}" type="presParOf" srcId="{3A5D817B-2BC8-4184-B6A5-D091AB159107}" destId="{702D8BB5-CFAC-4D7E-B5F1-D59536A1A3AB}" srcOrd="1" destOrd="0" presId="urn:microsoft.com/office/officeart/2005/8/layout/hierarchy2"/>
    <dgm:cxn modelId="{2BA5FBFD-1E83-4183-A3E7-17C7C8F24163}" type="presParOf" srcId="{7F539C3E-D9A7-4D72-B5D8-AB424327701A}" destId="{EDF2A8A6-D7D3-4FFA-88A0-4B19F20C3A29}" srcOrd="2" destOrd="0" presId="urn:microsoft.com/office/officeart/2005/8/layout/hierarchy2"/>
    <dgm:cxn modelId="{2666729C-B6E4-416C-A506-96C492D714BF}" type="presParOf" srcId="{EDF2A8A6-D7D3-4FFA-88A0-4B19F20C3A29}" destId="{4267D0E5-B5C2-4242-A895-920C68ED713A}" srcOrd="0" destOrd="0" presId="urn:microsoft.com/office/officeart/2005/8/layout/hierarchy2"/>
    <dgm:cxn modelId="{EAE15F97-0C7A-4A90-94B7-7D7526F23F8F}" type="presParOf" srcId="{7F539C3E-D9A7-4D72-B5D8-AB424327701A}" destId="{176485BB-E85F-46F2-8426-748A92438667}" srcOrd="3" destOrd="0" presId="urn:microsoft.com/office/officeart/2005/8/layout/hierarchy2"/>
    <dgm:cxn modelId="{128152EF-11BA-4896-8E69-483E94699C3E}" type="presParOf" srcId="{176485BB-E85F-46F2-8426-748A92438667}" destId="{B4D8C414-A889-4C5C-BFAC-533BDC044644}" srcOrd="0" destOrd="0" presId="urn:microsoft.com/office/officeart/2005/8/layout/hierarchy2"/>
    <dgm:cxn modelId="{7D865F76-3830-4504-B463-6FF94FB98972}" type="presParOf" srcId="{176485BB-E85F-46F2-8426-748A92438667}" destId="{937F72AF-896E-41FF-B878-219B6A22BB73}" srcOrd="1" destOrd="0" presId="urn:microsoft.com/office/officeart/2005/8/layout/hierarchy2"/>
    <dgm:cxn modelId="{F5E9B8E3-78CB-489E-8E4F-828653EDE310}" type="presParOf" srcId="{937F72AF-896E-41FF-B878-219B6A22BB73}" destId="{C39FCE13-11E6-45D6-93B7-8BC3C2F70626}" srcOrd="0" destOrd="0" presId="urn:microsoft.com/office/officeart/2005/8/layout/hierarchy2"/>
    <dgm:cxn modelId="{B404C419-490B-4D70-A615-66123D7C365A}" type="presParOf" srcId="{C39FCE13-11E6-45D6-93B7-8BC3C2F70626}" destId="{44A1962D-FCBC-4935-BF92-BDD60769975C}" srcOrd="0" destOrd="0" presId="urn:microsoft.com/office/officeart/2005/8/layout/hierarchy2"/>
    <dgm:cxn modelId="{9BC9965C-AAF0-4B83-8A32-B2F64E246257}" type="presParOf" srcId="{937F72AF-896E-41FF-B878-219B6A22BB73}" destId="{B786E8C4-107A-4EF1-B3D8-447C372DF198}" srcOrd="1" destOrd="0" presId="urn:microsoft.com/office/officeart/2005/8/layout/hierarchy2"/>
    <dgm:cxn modelId="{A5371B11-9D2A-44E0-8422-BBA901F4EF12}" type="presParOf" srcId="{B786E8C4-107A-4EF1-B3D8-447C372DF198}" destId="{87FAEE4E-51F4-4F38-80E7-BBFACE014598}" srcOrd="0" destOrd="0" presId="urn:microsoft.com/office/officeart/2005/8/layout/hierarchy2"/>
    <dgm:cxn modelId="{23F4F0D8-ECAA-4553-B537-28CE5238B67A}" type="presParOf" srcId="{B786E8C4-107A-4EF1-B3D8-447C372DF198}" destId="{0D5009FD-AD6D-41F4-9A23-50B038EC44CE}" srcOrd="1" destOrd="0" presId="urn:microsoft.com/office/officeart/2005/8/layout/hierarchy2"/>
    <dgm:cxn modelId="{33463B26-AF82-4FB8-83AD-39383E0B6635}" type="presParOf" srcId="{0D5009FD-AD6D-41F4-9A23-50B038EC44CE}" destId="{A1099AA4-9EE2-41B0-809C-61466EBDC871}" srcOrd="0" destOrd="0" presId="urn:microsoft.com/office/officeart/2005/8/layout/hierarchy2"/>
    <dgm:cxn modelId="{0D0B8D4B-089A-4C7E-9DF8-4EF5B6414DF2}" type="presParOf" srcId="{A1099AA4-9EE2-41B0-809C-61466EBDC871}" destId="{095112CA-3771-4413-A5F4-8E4D22929125}" srcOrd="0" destOrd="0" presId="urn:microsoft.com/office/officeart/2005/8/layout/hierarchy2"/>
    <dgm:cxn modelId="{46A84BA1-4485-4055-8FE6-91AB199993C0}" type="presParOf" srcId="{0D5009FD-AD6D-41F4-9A23-50B038EC44CE}" destId="{9CE3ADF1-6156-453D-8804-C17CBE780701}" srcOrd="1" destOrd="0" presId="urn:microsoft.com/office/officeart/2005/8/layout/hierarchy2"/>
    <dgm:cxn modelId="{5BEE9B49-7DFD-4A24-9624-6D7B17CE0BE9}" type="presParOf" srcId="{9CE3ADF1-6156-453D-8804-C17CBE780701}" destId="{28945085-81F1-4776-88F9-EA7A9425C4D7}" srcOrd="0" destOrd="0" presId="urn:microsoft.com/office/officeart/2005/8/layout/hierarchy2"/>
    <dgm:cxn modelId="{BE00AC45-8F98-48D7-9375-838F0AD88309}" type="presParOf" srcId="{9CE3ADF1-6156-453D-8804-C17CBE780701}" destId="{5D0F4694-EBDE-40D9-9386-73191A0CBB96}" srcOrd="1" destOrd="0" presId="urn:microsoft.com/office/officeart/2005/8/layout/hierarchy2"/>
    <dgm:cxn modelId="{6B363F63-FAB5-463B-996A-02353EB42202}" type="presParOf" srcId="{5D0F4694-EBDE-40D9-9386-73191A0CBB96}" destId="{96AE164D-B308-4F49-AB31-1DCCECE1FA30}" srcOrd="0" destOrd="0" presId="urn:microsoft.com/office/officeart/2005/8/layout/hierarchy2"/>
    <dgm:cxn modelId="{D5F008A6-AFEF-4070-9438-4A30F2E00AB5}" type="presParOf" srcId="{96AE164D-B308-4F49-AB31-1DCCECE1FA30}" destId="{031A6230-1A7C-4FDE-B22D-B4E5C3FC50FD}" srcOrd="0" destOrd="0" presId="urn:microsoft.com/office/officeart/2005/8/layout/hierarchy2"/>
    <dgm:cxn modelId="{894F6C2D-0CCC-429D-9D5C-0DE1FC22A6EF}" type="presParOf" srcId="{5D0F4694-EBDE-40D9-9386-73191A0CBB96}" destId="{D9088859-9682-457C-BE1D-58DF46B0C125}" srcOrd="1" destOrd="0" presId="urn:microsoft.com/office/officeart/2005/8/layout/hierarchy2"/>
    <dgm:cxn modelId="{E1F96D94-359E-4957-8AC5-0DBAF991F582}" type="presParOf" srcId="{D9088859-9682-457C-BE1D-58DF46B0C125}" destId="{11413F04-CE35-490C-90DE-56F4BFE45BD4}" srcOrd="0" destOrd="0" presId="urn:microsoft.com/office/officeart/2005/8/layout/hierarchy2"/>
    <dgm:cxn modelId="{BBB10A94-0C82-4836-83F4-EE97B7F9D4F1}" type="presParOf" srcId="{D9088859-9682-457C-BE1D-58DF46B0C125}" destId="{9EA974F0-581E-40BD-AB9C-69E3930059D6}" srcOrd="1" destOrd="0" presId="urn:microsoft.com/office/officeart/2005/8/layout/hierarchy2"/>
    <dgm:cxn modelId="{20B05DE8-B7B4-433B-ABA9-C3A97F69E696}" type="presParOf" srcId="{7F539C3E-D9A7-4D72-B5D8-AB424327701A}" destId="{190A7249-E823-478C-BFD3-DF20CF33E64D}" srcOrd="4" destOrd="0" presId="urn:microsoft.com/office/officeart/2005/8/layout/hierarchy2"/>
    <dgm:cxn modelId="{7A630D6B-52A5-4CDD-B7D0-0B45B4475B28}" type="presParOf" srcId="{190A7249-E823-478C-BFD3-DF20CF33E64D}" destId="{D45BE47A-7BD7-4969-9D2F-88F24153670B}" srcOrd="0" destOrd="0" presId="urn:microsoft.com/office/officeart/2005/8/layout/hierarchy2"/>
    <dgm:cxn modelId="{74C8307A-573F-4128-84C1-C68B10224000}" type="presParOf" srcId="{7F539C3E-D9A7-4D72-B5D8-AB424327701A}" destId="{FE31156F-EE93-47BD-8538-BFA51E7B17EE}" srcOrd="5" destOrd="0" presId="urn:microsoft.com/office/officeart/2005/8/layout/hierarchy2"/>
    <dgm:cxn modelId="{D27B526C-F8E8-43AF-ABFE-0CC5C46BCEB0}" type="presParOf" srcId="{FE31156F-EE93-47BD-8538-BFA51E7B17EE}" destId="{4357787F-5F98-45C8-976F-79BA503D746B}" srcOrd="0" destOrd="0" presId="urn:microsoft.com/office/officeart/2005/8/layout/hierarchy2"/>
    <dgm:cxn modelId="{42DC1826-4648-4100-8F5B-5D1539EC3873}" type="presParOf" srcId="{FE31156F-EE93-47BD-8538-BFA51E7B17EE}" destId="{305EFD37-2EB2-40B1-A9DC-AFF4C7D43267}" srcOrd="1" destOrd="0" presId="urn:microsoft.com/office/officeart/2005/8/layout/hierarchy2"/>
    <dgm:cxn modelId="{27430FA1-26F0-4160-B88B-495506806D74}" type="presParOf" srcId="{305EFD37-2EB2-40B1-A9DC-AFF4C7D43267}" destId="{DF9D9BDF-1C81-4371-9E6B-F9C37E9D7D40}" srcOrd="0" destOrd="0" presId="urn:microsoft.com/office/officeart/2005/8/layout/hierarchy2"/>
    <dgm:cxn modelId="{386F56B5-BFF9-4E49-8BC7-6C79230A58DC}" type="presParOf" srcId="{DF9D9BDF-1C81-4371-9E6B-F9C37E9D7D40}" destId="{EC74E0C0-0BCC-43DC-91B3-B69A6EA04727}" srcOrd="0" destOrd="0" presId="urn:microsoft.com/office/officeart/2005/8/layout/hierarchy2"/>
    <dgm:cxn modelId="{BC96947C-A430-4EE5-9410-A9839D3F4219}" type="presParOf" srcId="{305EFD37-2EB2-40B1-A9DC-AFF4C7D43267}" destId="{01F48F7E-C53D-43A6-A2A2-28D5412BD334}" srcOrd="1" destOrd="0" presId="urn:microsoft.com/office/officeart/2005/8/layout/hierarchy2"/>
    <dgm:cxn modelId="{7A2BAA07-339C-4DE7-95A5-488FB5D8B3E6}" type="presParOf" srcId="{01F48F7E-C53D-43A6-A2A2-28D5412BD334}" destId="{78F2D1DA-690A-475C-AC5D-E0C564FEE56A}" srcOrd="0" destOrd="0" presId="urn:microsoft.com/office/officeart/2005/8/layout/hierarchy2"/>
    <dgm:cxn modelId="{89B1AF56-B8C6-413E-A193-973DB9865AEA}" type="presParOf" srcId="{01F48F7E-C53D-43A6-A2A2-28D5412BD334}" destId="{D33EFCBA-BD78-49A8-8BB0-E5CAB309E57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D4B1-3502-45CD-ADDD-29C5F5586010}">
      <dsp:nvSpPr>
        <dsp:cNvPr id="0" name=""/>
        <dsp:cNvSpPr/>
      </dsp:nvSpPr>
      <dsp:spPr>
        <a:xfrm>
          <a:off x="0" y="1731962"/>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html</a:t>
          </a:r>
        </a:p>
      </dsp:txBody>
      <dsp:txXfrm>
        <a:off x="11159" y="1743121"/>
        <a:ext cx="739681" cy="358681"/>
      </dsp:txXfrm>
    </dsp:sp>
    <dsp:sp modelId="{CD35C484-900E-41B0-B985-9D1CDC62AAFF}">
      <dsp:nvSpPr>
        <dsp:cNvPr id="0" name=""/>
        <dsp:cNvSpPr/>
      </dsp:nvSpPr>
      <dsp:spPr>
        <a:xfrm rot="17945813">
          <a:off x="601005" y="1640181"/>
          <a:ext cx="626789" cy="16875"/>
        </a:xfrm>
        <a:custGeom>
          <a:avLst/>
          <a:gdLst/>
          <a:ahLst/>
          <a:cxnLst/>
          <a:rect l="0" t="0" r="0" b="0"/>
          <a:pathLst>
            <a:path>
              <a:moveTo>
                <a:pt x="0" y="8437"/>
              </a:moveTo>
              <a:lnTo>
                <a:pt x="626789" y="8437"/>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898730" y="1632949"/>
        <a:ext cx="31339" cy="31339"/>
      </dsp:txXfrm>
    </dsp:sp>
    <dsp:sp modelId="{3F82055C-7398-4DAF-879E-F6CC278524FE}">
      <dsp:nvSpPr>
        <dsp:cNvPr id="0" name=""/>
        <dsp:cNvSpPr/>
      </dsp:nvSpPr>
      <dsp:spPr>
        <a:xfrm>
          <a:off x="1066800" y="1184275"/>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head</a:t>
          </a:r>
        </a:p>
      </dsp:txBody>
      <dsp:txXfrm>
        <a:off x="1077959" y="1195434"/>
        <a:ext cx="739681" cy="358681"/>
      </dsp:txXfrm>
    </dsp:sp>
    <dsp:sp modelId="{FE719185-FA8B-40BE-9CB5-646FDE75B5EA}">
      <dsp:nvSpPr>
        <dsp:cNvPr id="0" name=""/>
        <dsp:cNvSpPr/>
      </dsp:nvSpPr>
      <dsp:spPr>
        <a:xfrm rot="19457599">
          <a:off x="1793518" y="1256800"/>
          <a:ext cx="375362" cy="16875"/>
        </a:xfrm>
        <a:custGeom>
          <a:avLst/>
          <a:gdLst/>
          <a:ahLst/>
          <a:cxnLst/>
          <a:rect l="0" t="0" r="0" b="0"/>
          <a:pathLst>
            <a:path>
              <a:moveTo>
                <a:pt x="0" y="8437"/>
              </a:moveTo>
              <a:lnTo>
                <a:pt x="375362"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1815" y="1255853"/>
        <a:ext cx="18768" cy="18768"/>
      </dsp:txXfrm>
    </dsp:sp>
    <dsp:sp modelId="{CFE553BA-F1F3-4FEB-AB2F-F73801466DE2}">
      <dsp:nvSpPr>
        <dsp:cNvPr id="0" name=""/>
        <dsp:cNvSpPr/>
      </dsp:nvSpPr>
      <dsp:spPr>
        <a:xfrm>
          <a:off x="2133600" y="9652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title</a:t>
          </a:r>
        </a:p>
      </dsp:txBody>
      <dsp:txXfrm>
        <a:off x="2144759" y="976359"/>
        <a:ext cx="739681" cy="358681"/>
      </dsp:txXfrm>
    </dsp:sp>
    <dsp:sp modelId="{F4E22CEE-705F-42F2-BA96-30553F4F33EF}">
      <dsp:nvSpPr>
        <dsp:cNvPr id="0" name=""/>
        <dsp:cNvSpPr/>
      </dsp:nvSpPr>
      <dsp:spPr>
        <a:xfrm>
          <a:off x="2895600" y="11472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1148080"/>
        <a:ext cx="15240" cy="15240"/>
      </dsp:txXfrm>
    </dsp:sp>
    <dsp:sp modelId="{CAAE76A6-B18E-48F8-88A2-2C43513762B7}">
      <dsp:nvSpPr>
        <dsp:cNvPr id="0" name=""/>
        <dsp:cNvSpPr/>
      </dsp:nvSpPr>
      <dsp:spPr>
        <a:xfrm>
          <a:off x="3200400" y="9652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3211559" y="976359"/>
        <a:ext cx="739681" cy="358681"/>
      </dsp:txXfrm>
    </dsp:sp>
    <dsp:sp modelId="{64EBCE98-46E7-4969-A274-2B6D3B747CEB}">
      <dsp:nvSpPr>
        <dsp:cNvPr id="0" name=""/>
        <dsp:cNvSpPr/>
      </dsp:nvSpPr>
      <dsp:spPr>
        <a:xfrm rot="2142401">
          <a:off x="1793518" y="1475874"/>
          <a:ext cx="375362" cy="16875"/>
        </a:xfrm>
        <a:custGeom>
          <a:avLst/>
          <a:gdLst/>
          <a:ahLst/>
          <a:cxnLst/>
          <a:rect l="0" t="0" r="0" b="0"/>
          <a:pathLst>
            <a:path>
              <a:moveTo>
                <a:pt x="0" y="8437"/>
              </a:moveTo>
              <a:lnTo>
                <a:pt x="375362"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1815" y="1474928"/>
        <a:ext cx="18768" cy="18768"/>
      </dsp:txXfrm>
    </dsp:sp>
    <dsp:sp modelId="{BE4485E5-FDED-41BA-AE3B-73D89848F8AF}">
      <dsp:nvSpPr>
        <dsp:cNvPr id="0" name=""/>
        <dsp:cNvSpPr/>
      </dsp:nvSpPr>
      <dsp:spPr>
        <a:xfrm>
          <a:off x="2133600" y="140335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script</a:t>
          </a:r>
        </a:p>
      </dsp:txBody>
      <dsp:txXfrm>
        <a:off x="2144759" y="1414509"/>
        <a:ext cx="739681" cy="358681"/>
      </dsp:txXfrm>
    </dsp:sp>
    <dsp:sp modelId="{30AD93D0-31C3-496B-A16A-DFD2C8DD6B69}">
      <dsp:nvSpPr>
        <dsp:cNvPr id="0" name=""/>
        <dsp:cNvSpPr/>
      </dsp:nvSpPr>
      <dsp:spPr>
        <a:xfrm rot="3654187">
          <a:off x="601005" y="2187868"/>
          <a:ext cx="626789" cy="16875"/>
        </a:xfrm>
        <a:custGeom>
          <a:avLst/>
          <a:gdLst/>
          <a:ahLst/>
          <a:cxnLst/>
          <a:rect l="0" t="0" r="0" b="0"/>
          <a:pathLst>
            <a:path>
              <a:moveTo>
                <a:pt x="0" y="8437"/>
              </a:moveTo>
              <a:lnTo>
                <a:pt x="626789" y="8437"/>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898730" y="2180636"/>
        <a:ext cx="31339" cy="31339"/>
      </dsp:txXfrm>
    </dsp:sp>
    <dsp:sp modelId="{1142DD3C-43F4-4544-BEC3-9F5EEA831719}">
      <dsp:nvSpPr>
        <dsp:cNvPr id="0" name=""/>
        <dsp:cNvSpPr/>
      </dsp:nvSpPr>
      <dsp:spPr>
        <a:xfrm>
          <a:off x="10668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body</a:t>
          </a:r>
        </a:p>
      </dsp:txBody>
      <dsp:txXfrm>
        <a:off x="1077959" y="2290808"/>
        <a:ext cx="739681" cy="358681"/>
      </dsp:txXfrm>
    </dsp:sp>
    <dsp:sp modelId="{8475EB81-7A57-48B3-AC9F-9D8D2BB3B5F2}">
      <dsp:nvSpPr>
        <dsp:cNvPr id="0" name=""/>
        <dsp:cNvSpPr/>
      </dsp:nvSpPr>
      <dsp:spPr>
        <a:xfrm rot="18289469">
          <a:off x="1714329" y="2242637"/>
          <a:ext cx="533740" cy="16875"/>
        </a:xfrm>
        <a:custGeom>
          <a:avLst/>
          <a:gdLst/>
          <a:ahLst/>
          <a:cxnLst/>
          <a:rect l="0" t="0" r="0" b="0"/>
          <a:pathLst>
            <a:path>
              <a:moveTo>
                <a:pt x="0" y="8437"/>
              </a:moveTo>
              <a:lnTo>
                <a:pt x="53374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67856" y="2237731"/>
        <a:ext cx="26687" cy="26687"/>
      </dsp:txXfrm>
    </dsp:sp>
    <dsp:sp modelId="{0165D732-611F-4DC3-89E7-25CCDE1E3D41}">
      <dsp:nvSpPr>
        <dsp:cNvPr id="0" name=""/>
        <dsp:cNvSpPr/>
      </dsp:nvSpPr>
      <dsp:spPr>
        <a:xfrm>
          <a:off x="2133600" y="184149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h1</a:t>
          </a:r>
        </a:p>
      </dsp:txBody>
      <dsp:txXfrm>
        <a:off x="2144759" y="1852658"/>
        <a:ext cx="739681" cy="358681"/>
      </dsp:txXfrm>
    </dsp:sp>
    <dsp:sp modelId="{7DD9298F-3106-4FB6-8002-07E4303FBF78}">
      <dsp:nvSpPr>
        <dsp:cNvPr id="0" name=""/>
        <dsp:cNvSpPr/>
      </dsp:nvSpPr>
      <dsp:spPr>
        <a:xfrm>
          <a:off x="2895600" y="20235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024379"/>
        <a:ext cx="15240" cy="15240"/>
      </dsp:txXfrm>
    </dsp:sp>
    <dsp:sp modelId="{95BA4F1B-A98A-4F54-97D9-B7330887842E}">
      <dsp:nvSpPr>
        <dsp:cNvPr id="0" name=""/>
        <dsp:cNvSpPr/>
      </dsp:nvSpPr>
      <dsp:spPr>
        <a:xfrm>
          <a:off x="3200400" y="184149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3211559" y="1852658"/>
        <a:ext cx="739681" cy="358681"/>
      </dsp:txXfrm>
    </dsp:sp>
    <dsp:sp modelId="{EDF2A8A6-D7D3-4FFA-88A0-4B19F20C3A29}">
      <dsp:nvSpPr>
        <dsp:cNvPr id="0" name=""/>
        <dsp:cNvSpPr/>
      </dsp:nvSpPr>
      <dsp:spPr>
        <a:xfrm>
          <a:off x="1828800"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73580" y="2462529"/>
        <a:ext cx="15240" cy="15240"/>
      </dsp:txXfrm>
    </dsp:sp>
    <dsp:sp modelId="{B4D8C414-A889-4C5C-BFAC-533BDC044644}">
      <dsp:nvSpPr>
        <dsp:cNvPr id="0" name=""/>
        <dsp:cNvSpPr/>
      </dsp:nvSpPr>
      <dsp:spPr>
        <a:xfrm>
          <a:off x="21336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table</a:t>
          </a:r>
        </a:p>
      </dsp:txBody>
      <dsp:txXfrm>
        <a:off x="2144759" y="2290808"/>
        <a:ext cx="739681" cy="358681"/>
      </dsp:txXfrm>
    </dsp:sp>
    <dsp:sp modelId="{C39FCE13-11E6-45D6-93B7-8BC3C2F70626}">
      <dsp:nvSpPr>
        <dsp:cNvPr id="0" name=""/>
        <dsp:cNvSpPr/>
      </dsp:nvSpPr>
      <dsp:spPr>
        <a:xfrm>
          <a:off x="2895600"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462529"/>
        <a:ext cx="15240" cy="15240"/>
      </dsp:txXfrm>
    </dsp:sp>
    <dsp:sp modelId="{87FAEE4E-51F4-4F38-80E7-BBFACE014598}">
      <dsp:nvSpPr>
        <dsp:cNvPr id="0" name=""/>
        <dsp:cNvSpPr/>
      </dsp:nvSpPr>
      <dsp:spPr>
        <a:xfrm>
          <a:off x="32004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tr</a:t>
          </a:r>
        </a:p>
      </dsp:txBody>
      <dsp:txXfrm>
        <a:off x="3211559" y="2290808"/>
        <a:ext cx="739681" cy="358681"/>
      </dsp:txXfrm>
    </dsp:sp>
    <dsp:sp modelId="{A1099AA4-9EE2-41B0-809C-61466EBDC871}">
      <dsp:nvSpPr>
        <dsp:cNvPr id="0" name=""/>
        <dsp:cNvSpPr/>
      </dsp:nvSpPr>
      <dsp:spPr>
        <a:xfrm>
          <a:off x="3962400" y="2461712"/>
          <a:ext cx="304799" cy="16875"/>
        </a:xfrm>
        <a:custGeom>
          <a:avLst/>
          <a:gdLst/>
          <a:ahLst/>
          <a:cxnLst/>
          <a:rect l="0" t="0" r="0" b="0"/>
          <a:pathLst>
            <a:path>
              <a:moveTo>
                <a:pt x="0" y="8437"/>
              </a:moveTo>
              <a:lnTo>
                <a:pt x="304799"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4107180" y="2462529"/>
        <a:ext cx="15239" cy="15239"/>
      </dsp:txXfrm>
    </dsp:sp>
    <dsp:sp modelId="{28945085-81F1-4776-88F9-EA7A9425C4D7}">
      <dsp:nvSpPr>
        <dsp:cNvPr id="0" name=""/>
        <dsp:cNvSpPr/>
      </dsp:nvSpPr>
      <dsp:spPr>
        <a:xfrm>
          <a:off x="42672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td</a:t>
          </a:r>
        </a:p>
      </dsp:txBody>
      <dsp:txXfrm>
        <a:off x="4278359" y="2290808"/>
        <a:ext cx="739681" cy="358681"/>
      </dsp:txXfrm>
    </dsp:sp>
    <dsp:sp modelId="{96AE164D-B308-4F49-AB31-1DCCECE1FA30}">
      <dsp:nvSpPr>
        <dsp:cNvPr id="0" name=""/>
        <dsp:cNvSpPr/>
      </dsp:nvSpPr>
      <dsp:spPr>
        <a:xfrm>
          <a:off x="5029199" y="246171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5173980" y="2462529"/>
        <a:ext cx="15240" cy="15240"/>
      </dsp:txXfrm>
    </dsp:sp>
    <dsp:sp modelId="{11413F04-CE35-490C-90DE-56F4BFE45BD4}">
      <dsp:nvSpPr>
        <dsp:cNvPr id="0" name=""/>
        <dsp:cNvSpPr/>
      </dsp:nvSpPr>
      <dsp:spPr>
        <a:xfrm>
          <a:off x="5334000" y="2279649"/>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text</a:t>
          </a:r>
        </a:p>
      </dsp:txBody>
      <dsp:txXfrm>
        <a:off x="5345159" y="2290808"/>
        <a:ext cx="739681" cy="358681"/>
      </dsp:txXfrm>
    </dsp:sp>
    <dsp:sp modelId="{190A7249-E823-478C-BFD3-DF20CF33E64D}">
      <dsp:nvSpPr>
        <dsp:cNvPr id="0" name=""/>
        <dsp:cNvSpPr/>
      </dsp:nvSpPr>
      <dsp:spPr>
        <a:xfrm rot="3310531">
          <a:off x="1714329" y="2680787"/>
          <a:ext cx="533740" cy="16875"/>
        </a:xfrm>
        <a:custGeom>
          <a:avLst/>
          <a:gdLst/>
          <a:ahLst/>
          <a:cxnLst/>
          <a:rect l="0" t="0" r="0" b="0"/>
          <a:pathLst>
            <a:path>
              <a:moveTo>
                <a:pt x="0" y="8437"/>
              </a:moveTo>
              <a:lnTo>
                <a:pt x="53374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1967856" y="2675881"/>
        <a:ext cx="26687" cy="26687"/>
      </dsp:txXfrm>
    </dsp:sp>
    <dsp:sp modelId="{4357787F-5F98-45C8-976F-79BA503D746B}">
      <dsp:nvSpPr>
        <dsp:cNvPr id="0" name=""/>
        <dsp:cNvSpPr/>
      </dsp:nvSpPr>
      <dsp:spPr>
        <a:xfrm>
          <a:off x="2133600" y="27178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P</a:t>
          </a:r>
        </a:p>
      </dsp:txBody>
      <dsp:txXfrm>
        <a:off x="2144759" y="2728959"/>
        <a:ext cx="739681" cy="358681"/>
      </dsp:txXfrm>
    </dsp:sp>
    <dsp:sp modelId="{DF9D9BDF-1C81-4371-9E6B-F9C37E9D7D40}">
      <dsp:nvSpPr>
        <dsp:cNvPr id="0" name=""/>
        <dsp:cNvSpPr/>
      </dsp:nvSpPr>
      <dsp:spPr>
        <a:xfrm>
          <a:off x="2895600" y="2899862"/>
          <a:ext cx="304800" cy="16875"/>
        </a:xfrm>
        <a:custGeom>
          <a:avLst/>
          <a:gdLst/>
          <a:ahLst/>
          <a:cxnLst/>
          <a:rect l="0" t="0" r="0" b="0"/>
          <a:pathLst>
            <a:path>
              <a:moveTo>
                <a:pt x="0" y="8437"/>
              </a:moveTo>
              <a:lnTo>
                <a:pt x="304800" y="8437"/>
              </a:lnTo>
            </a:path>
          </a:pathLst>
        </a:custGeom>
        <a:no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accent6"/>
            </a:solidFill>
          </a:endParaRPr>
        </a:p>
      </dsp:txBody>
      <dsp:txXfrm>
        <a:off x="3040380" y="2900679"/>
        <a:ext cx="15240" cy="15240"/>
      </dsp:txXfrm>
    </dsp:sp>
    <dsp:sp modelId="{78F2D1DA-690A-475C-AC5D-E0C564FEE56A}">
      <dsp:nvSpPr>
        <dsp:cNvPr id="0" name=""/>
        <dsp:cNvSpPr/>
      </dsp:nvSpPr>
      <dsp:spPr>
        <a:xfrm>
          <a:off x="3200400" y="2717800"/>
          <a:ext cx="761999" cy="380999"/>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accent6"/>
              </a:solidFill>
            </a:rPr>
            <a:t>em</a:t>
          </a:r>
        </a:p>
      </dsp:txBody>
      <dsp:txXfrm>
        <a:off x="3211559" y="2728959"/>
        <a:ext cx="739681" cy="3586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Web Development Fundamentals - HTML and CSS </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1413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p:txBody>
          <a:bodyPr/>
          <a:lstStyle/>
          <a:p>
            <a:r>
              <a:rPr lang="en-US" altLang="en-US" dirty="0"/>
              <a:t>The core of the World Wide Web is the </a:t>
            </a:r>
            <a:r>
              <a:rPr lang="en-US" altLang="en-US" dirty="0" err="1"/>
              <a:t>HyperText</a:t>
            </a:r>
            <a:r>
              <a:rPr lang="en-US" altLang="en-US" dirty="0"/>
              <a:t> Transfer Protocol (HTTP). This is a lightweight application-level protocol which can be used to build hypermedia (e.g. Web) systems. It has been in use on the Web since 1990 and the current version is 1.1.</a:t>
            </a:r>
          </a:p>
          <a:p>
            <a:r>
              <a:rPr lang="en-US" altLang="en-US" dirty="0"/>
              <a:t>HTTP builds on a number of other Internet standards. Version 1.1 is not a rigid specification but more a documentation of current usage by today’s Web community. The specification is available from the W3 </a:t>
            </a:r>
            <a:r>
              <a:rPr lang="en-US" altLang="en-US" dirty="0" err="1"/>
              <a:t>organisation</a:t>
            </a:r>
            <a:r>
              <a:rPr lang="en-US" altLang="en-US" dirty="0"/>
              <a:t> at </a:t>
            </a:r>
            <a:r>
              <a:rPr lang="en-US" altLang="en-US" b="1" dirty="0"/>
              <a:t>http://www.w3.org</a:t>
            </a:r>
            <a:r>
              <a:rPr lang="en-US" altLang="en-US" dirty="0"/>
              <a:t>, along with other documentation of interest. </a:t>
            </a:r>
          </a:p>
          <a:p>
            <a:r>
              <a:rPr lang="en-US" altLang="en-US" dirty="0"/>
              <a:t>HTTP is based on TCP, a connection-based part of the TCP/IP stack, even though interactions follow a single request and single response mechanism which might appear better suited to datagram-based techniques such as UDP. The reason that TCP is used is because the response often carries a large amount of data, perhaps a document or even an audio or video clip, and TCP has the capacity to transfer large amounts of data reliably without complicating HTTP itself. </a:t>
            </a:r>
          </a:p>
          <a:p>
            <a:r>
              <a:rPr lang="en-US" altLang="en-US" dirty="0"/>
              <a:t>The request/response may pass through proxies or tunnels (e.g. SOCKS) </a:t>
            </a:r>
            <a:r>
              <a:rPr lang="en-US" altLang="en-US" dirty="0" err="1"/>
              <a:t>en</a:t>
            </a:r>
            <a:r>
              <a:rPr lang="en-US" altLang="en-US" dirty="0"/>
              <a:t>-route. It may even be </a:t>
            </a:r>
            <a:r>
              <a:rPr lang="en-US" altLang="en-US" dirty="0" err="1"/>
              <a:t>gatewayed</a:t>
            </a:r>
            <a:r>
              <a:rPr lang="en-US" altLang="en-US" dirty="0"/>
              <a:t> onto networks which are not TCP/IP based.</a:t>
            </a:r>
          </a:p>
          <a:p>
            <a:r>
              <a:rPr lang="en-US" altLang="en-US" dirty="0"/>
              <a:t>The HTTP protocol is said to be ‘stateless’, each request stands alone, with no information being retained about the previous request either in the browser or server. This is fine for simple document requests but is not ideal for a whole range of applications where a user’s identity must be tracked. There are a range of ad-hoc solutions to this problem.</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1917119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033905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389429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14261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59264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9928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p:txBody>
          <a:bodyPr/>
          <a:lstStyle/>
          <a:p>
            <a:r>
              <a:rPr lang="en-US" altLang="en-US"/>
              <a:t>HTTP is one of the many Internet protocols based on ASCII messages. Although not very efficient in terms of transmission bandwidth and machine parsing they are easy for humans to read and understand, a useful feature when testing servers.</a:t>
            </a:r>
          </a:p>
          <a:p>
            <a:r>
              <a:rPr lang="en-US" altLang="en-US"/>
              <a:t>Most communication is initiated by the client, a user agent such as Internet Explorer. The client establishes a connection with a server and sends a request consisting of a Method, a Uniform Resource Identifier (URI) and the HTTP protocol version, this is followed be a MIME-like message containing request modifiers and other client information. Note that a Carriage Return/Line Feed (CRLF) pair must always separate the MIME header from the body, even where both are null.</a:t>
            </a:r>
          </a:p>
          <a:p>
            <a:r>
              <a:rPr lang="en-US" altLang="en-US"/>
              <a:t>The server responds with a status line including the protocol version and an Internet standard error code, a MIME-like message then follows and contains the requested resource.</a:t>
            </a:r>
          </a:p>
          <a:p>
            <a:r>
              <a:rPr lang="en-US" altLang="en-US"/>
              <a:t>Readers should note that Web servers are sometimes referred to by the more generic name of HTTP servers because they really service HTTP requests as opposed to HTML based documents.</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407588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p:txBody>
          <a:bodyPr/>
          <a:lstStyle/>
          <a:p>
            <a:r>
              <a:rPr lang="en-US" altLang="en-US" dirty="0"/>
              <a:t>A method specifies the action to be performed on a resource. Three methods are commonly supported: </a:t>
            </a:r>
            <a:r>
              <a:rPr lang="en-US" altLang="en-US" b="1" dirty="0"/>
              <a:t>GET</a:t>
            </a:r>
            <a:r>
              <a:rPr lang="en-US" altLang="en-US" dirty="0"/>
              <a:t>, </a:t>
            </a:r>
            <a:r>
              <a:rPr lang="en-US" altLang="en-US" b="1" dirty="0"/>
              <a:t>HEAD</a:t>
            </a:r>
            <a:r>
              <a:rPr lang="en-US" altLang="en-US" dirty="0"/>
              <a:t> and </a:t>
            </a:r>
            <a:r>
              <a:rPr lang="en-US" altLang="en-US" b="1" dirty="0"/>
              <a:t>POST</a:t>
            </a:r>
            <a:r>
              <a:rPr lang="en-US" altLang="en-US" dirty="0"/>
              <a:t>. A </a:t>
            </a:r>
            <a:r>
              <a:rPr lang="en-US" altLang="en-US" b="1" dirty="0"/>
              <a:t>GET</a:t>
            </a:r>
            <a:r>
              <a:rPr lang="en-US" altLang="en-US" dirty="0"/>
              <a:t> method means retrieve whatever information is identified by the Request-URI. The Request-URI may be a script or program. The </a:t>
            </a:r>
            <a:r>
              <a:rPr lang="en-US" altLang="en-US" b="1" dirty="0"/>
              <a:t>HEAD</a:t>
            </a:r>
            <a:r>
              <a:rPr lang="en-US" altLang="en-US" dirty="0"/>
              <a:t> method gets header information about the Request-URI. It is used by proxy servers to determine whether the cached copy of a document should be updated. The </a:t>
            </a:r>
            <a:r>
              <a:rPr lang="en-US" altLang="en-US" b="1" dirty="0"/>
              <a:t>POST</a:t>
            </a:r>
            <a:r>
              <a:rPr lang="en-US" altLang="en-US" dirty="0"/>
              <a:t> method submits a stream of data to the resource identified by the URI. The action performed by the server is dependent on the URI but it can, for example, be used to submit HTML forms data to a server script.</a:t>
            </a:r>
          </a:p>
          <a:p>
            <a:r>
              <a:rPr lang="en-US" altLang="en-US" dirty="0"/>
              <a:t>URIs are formatted strings that identify a networked resource. HTTP servers can address a multiplicity of different resource types and this term is therefore more appropriate than file. Absolute-URIs are used with proxy servers and include the hostname or IP address of the origin server (the Web server where the resource is actually located). Request URIs are used with origin servers, a TCP connection is opened to the server and only the absolute path of the resource is transmitted, e.g.:</a:t>
            </a:r>
          </a:p>
          <a:p>
            <a:r>
              <a:rPr lang="en-US" altLang="en-US" b="1" dirty="0"/>
              <a:t>GET /pub/WWW/index.html HTTP/1.0</a:t>
            </a:r>
          </a:p>
          <a:p>
            <a:r>
              <a:rPr lang="en-US" altLang="en-US" dirty="0"/>
              <a:t>HTTP version numbers consist of a major and minor part. In general a greater minor number implies the addition of some field values which do not change the general message parsing algorithm. Major numbers are changed when the format of the message is altered. Versions: 0.9, 1.0 and 1.1 are currently found on the Web with 0.9 being the default and 1.1 now being the most popular.</a:t>
            </a:r>
          </a:p>
          <a:p>
            <a:r>
              <a:rPr lang="en-US" altLang="en-US" dirty="0"/>
              <a:t>HTTP version 0.9 interactions are also called simple-requests, only the GET method is supported and MIME is not used. This form of request is discouraged as it doesn’t permit the server to identify the content type of the resource.</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66119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p:txBody>
          <a:bodyPr/>
          <a:lstStyle/>
          <a:p>
            <a:r>
              <a:rPr lang="en-US" altLang="en-US" dirty="0"/>
              <a:t>After the server has received and interpreted the client request message, it returns an HTTP response message. If the client sent a simple-request only a simple-response will be returned. A simple-response will also be returned where the server supports only HTTP version 0.9.</a:t>
            </a:r>
          </a:p>
          <a:p>
            <a:r>
              <a:rPr lang="en-US" altLang="en-US" dirty="0"/>
              <a:t>The first line of a full-response (HTTP version 1.x) is a status line. This identifies the version number and includes a status code and phrase which follow the usual three letter Internet server format. The reason phrase is a textual representation of the code.</a:t>
            </a:r>
          </a:p>
          <a:p>
            <a:r>
              <a:rPr lang="en-US" altLang="en-US" dirty="0"/>
              <a:t>A MIME-like message follows. This consists of various header fields separated from the message body by a Carriage Return/Line Feed (CRLF) pair. The MIME message is normally generated by the Web server, the header information describes aspects of the document such as an expiry date. The message body contains the requested resource. Where the resource is an HTML file the header information can be modified using the </a:t>
            </a:r>
            <a:r>
              <a:rPr lang="en-US" altLang="en-US" b="1" dirty="0"/>
              <a:t>&lt;meta&gt; </a:t>
            </a:r>
            <a:r>
              <a:rPr lang="en-US" altLang="en-US" dirty="0"/>
              <a:t>tag.</a:t>
            </a:r>
          </a:p>
          <a:p>
            <a:r>
              <a:rPr lang="en-US" altLang="en-US" dirty="0"/>
              <a:t>The MIME message can also be generated dynamically where the resource is a backend server script. These scripts often use some information supplied by the client and may interact with other programs running on the Web server. They must generate a valid MIME message as a response, complete with appropriate header fields. It is therefore necessary to have some knowledge the MIME message format to write scripts.</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61462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p:txBody>
          <a:bodyPr/>
          <a:lstStyle/>
          <a:p>
            <a:r>
              <a:rPr lang="en-US" altLang="en-US" dirty="0"/>
              <a:t>Rather than build its own multimedia messaging capabilities, HTTP augments the Multipurpose Internet Mail Extensions (MIME) defined in RFC 1521. MIME is itself based on the Internet mail message format defined by RFC 822. MIME is a flexible message format devised for sending multimedia objects over Internet mail. HTTP has a few features that are different from those described in RFC 1521. In particular there is no need to transmit the message body as 7-bit ASCII data as required by some Email systems.</a:t>
            </a:r>
          </a:p>
          <a:p>
            <a:r>
              <a:rPr lang="en-US" altLang="en-US" dirty="0"/>
              <a:t>The MIME message consists of a header, this is made up of a number of colon separated fields. The simplest document consists of nothing more than a Content-Type line followed by a CRLF pair and the message body. The Content-Type header line identifies the data in the body and consists of a type and subtype field such as </a:t>
            </a:r>
            <a:r>
              <a:rPr lang="en-US" altLang="en-US" b="1" dirty="0"/>
              <a:t>Content-Type: text/html.</a:t>
            </a:r>
          </a:p>
          <a:p>
            <a:r>
              <a:rPr lang="en-US" altLang="en-US" dirty="0"/>
              <a:t>This field is used by the browser to select the appropriate application to display the returned data. Official content types are defined by the Internet Assigned Numbers Authority (IANA) and the list is growing all the time. Experimental content types are normally preceded by the letters x- although as browser and server can negotiate acceptable types this is not enforced.</a:t>
            </a:r>
          </a:p>
          <a:p>
            <a:r>
              <a:rPr lang="en-US" altLang="en-US" dirty="0"/>
              <a:t>MIME defines a multipart message type. The message body may then consist of multiple MIME messages each containing a header specifying the type of body data. HTTP usage differs from RFC 1521 in that each sub-message can contain a full set of HTTP header fields, not just a content field. Netscape used multipart messages as part of the client pull/server push feature for streaming data.</a:t>
            </a:r>
          </a:p>
          <a:p>
            <a:endParaRPr lang="en-US" altLang="en-US" dirty="0"/>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27343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p:txBody>
          <a:bodyPr/>
          <a:lstStyle/>
          <a:p>
            <a:r>
              <a:rPr lang="en-GB" altLang="en-US" dirty="0"/>
              <a:t>Why do we require security?</a:t>
            </a:r>
          </a:p>
          <a:p>
            <a:r>
              <a:rPr lang="en-GB" altLang="en-US" dirty="0"/>
              <a:t>There are three basic points that we need to consider:</a:t>
            </a:r>
          </a:p>
          <a:p>
            <a:r>
              <a:rPr lang="en-GB" altLang="en-US" dirty="0"/>
              <a:t>Eavesdropping - Network communications are typically not secure, particularly not in an Internet environment, where any number of unknown and unaudited networks could be transporting data between the client and server.</a:t>
            </a:r>
          </a:p>
          <a:p>
            <a:r>
              <a:rPr lang="en-GB" altLang="en-US" dirty="0"/>
              <a:t>Modification and Fabrication - Even with encrypted data it is still possible that someone might insert new data into the communications stream between a client and server and attempt to subvert our communications.</a:t>
            </a:r>
          </a:p>
          <a:p>
            <a:r>
              <a:rPr lang="en-GB" altLang="en-US" dirty="0"/>
              <a:t>Impersonation - Hacker’s or malicious users might impersonate a different system or user in order to gain access to resources that they are not entitled to reach.</a:t>
            </a:r>
          </a:p>
          <a:p>
            <a:endParaRPr lang="en-GB" altLang="en-US" dirty="0"/>
          </a:p>
          <a:p>
            <a:endParaRPr lang="en-GB" altLang="en-US" dirty="0"/>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189173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HTML describes the structure of the document and has the ability to make links to other resources. Structural markup differs from presentational markup embodied by languages such as PostScript in that the meaning and importance of elements within a document is specified, as opposed to their page location, font type and size. With HTML the actual rendering decisions are left to the display software which will use whatever resources are available locally, be that a high resolution bit mapped screen, text only or even audio or Braille output.</a:t>
            </a:r>
          </a:p>
          <a:p>
            <a:r>
              <a:rPr lang="en-US" altLang="en-US" dirty="0"/>
              <a:t>Publishers have long used a similar technique with documents to be sent to printers. To assist this process a language called SGML (Standard Generalized Markup Language) has been developed. HTML is defined in terms of an SGML Document Type Definition (DTD).  SGML applications can use this definition to validate HTML documents.</a:t>
            </a:r>
          </a:p>
          <a:p>
            <a:r>
              <a:rPr lang="en-US" altLang="en-US" dirty="0"/>
              <a:t>All modern browsers boast broad support for HTML5, but we have legacy browsers to support and vary degrees of support across the different browsers for the various HTML5 APIs.</a:t>
            </a:r>
          </a:p>
          <a:p>
            <a:endParaRPr lang="en-GB" dirty="0"/>
          </a:p>
        </p:txBody>
      </p:sp>
    </p:spTree>
    <p:extLst>
      <p:ext uri="{BB962C8B-B14F-4D97-AF65-F5344CB8AC3E}">
        <p14:creationId xmlns:p14="http://schemas.microsoft.com/office/powerpoint/2010/main" val="1927986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HTML distinguishes between text and tags. Tags can be easily seen because they are enclosed in angle brackets (</a:t>
            </a:r>
            <a:r>
              <a:rPr lang="en-US" altLang="en-US" b="1" dirty="0"/>
              <a:t>&lt;</a:t>
            </a:r>
            <a:r>
              <a:rPr lang="en-US" altLang="en-US" dirty="0"/>
              <a:t> and </a:t>
            </a:r>
            <a:r>
              <a:rPr lang="en-US" altLang="en-US" b="1" dirty="0"/>
              <a:t>&gt;</a:t>
            </a:r>
            <a:r>
              <a:rPr lang="en-US" altLang="en-US" dirty="0"/>
              <a:t>). Many (not all) tags appear in pairs which act as containers. The terminating tag uses a forward slash (</a:t>
            </a:r>
            <a:r>
              <a:rPr lang="en-US" altLang="en-US" b="1" dirty="0"/>
              <a:t>/</a:t>
            </a:r>
            <a:r>
              <a:rPr lang="en-US" altLang="en-US" dirty="0"/>
              <a:t>) character immediately after the opening angle bracket.</a:t>
            </a:r>
          </a:p>
          <a:p>
            <a:r>
              <a:rPr lang="en-US" altLang="en-US" dirty="0"/>
              <a:t>Tag names are not case sensitive, so </a:t>
            </a:r>
            <a:r>
              <a:rPr lang="en-US" altLang="en-US" b="1" dirty="0"/>
              <a:t>&lt;BODY&gt;</a:t>
            </a:r>
            <a:r>
              <a:rPr lang="en-US" altLang="en-US" dirty="0"/>
              <a:t> and </a:t>
            </a:r>
            <a:r>
              <a:rPr lang="en-US" altLang="en-US" b="1" dirty="0"/>
              <a:t>&lt;body&gt;</a:t>
            </a:r>
            <a:r>
              <a:rPr lang="en-US" altLang="en-US" dirty="0"/>
              <a:t> are exactly equivalent although lower-case is now expected. Any text not in tags is literal text which the browser will interpret as a document’s content, appearing on the browser’s screen. The non-tag text in the document is displayed without change, except that carriage returns in the HTML are treated like spaces. If you want to insert a line break in the document, there are tags designed for this purpose, one of which is </a:t>
            </a:r>
            <a:r>
              <a:rPr lang="en-US" altLang="en-US" b="1" dirty="0"/>
              <a:t>&lt;</a:t>
            </a:r>
            <a:r>
              <a:rPr lang="en-US" altLang="en-US" b="1" dirty="0" err="1"/>
              <a:t>br</a:t>
            </a:r>
            <a:r>
              <a:rPr lang="en-US" altLang="en-US" b="1" dirty="0"/>
              <a:t>&gt;</a:t>
            </a:r>
            <a:r>
              <a:rPr lang="en-US" altLang="en-US" dirty="0"/>
              <a:t>. </a:t>
            </a:r>
          </a:p>
          <a:p>
            <a:r>
              <a:rPr lang="en-US" altLang="en-US" dirty="0"/>
              <a:t>An HTML document is divided into three sections: the prolog, the head and the body. The Prolog identifies the HTML specification that the document conforms to. This is done with the </a:t>
            </a:r>
            <a:r>
              <a:rPr lang="en-US" altLang="en-US" b="1" dirty="0"/>
              <a:t>!DOCTYPE</a:t>
            </a:r>
            <a:r>
              <a:rPr lang="en-US" altLang="en-US" dirty="0"/>
              <a:t> directive. The outermost pair of tags, after the prolog, will be </a:t>
            </a:r>
            <a:r>
              <a:rPr lang="en-US" altLang="en-US" b="1" dirty="0"/>
              <a:t>&lt;html&gt;</a:t>
            </a:r>
            <a:r>
              <a:rPr lang="en-US" altLang="en-US" dirty="0"/>
              <a:t> and </a:t>
            </a:r>
            <a:r>
              <a:rPr lang="en-US" altLang="en-US" b="1" dirty="0"/>
              <a:t>&lt;/html&gt;</a:t>
            </a:r>
            <a:r>
              <a:rPr lang="en-US" altLang="en-US" dirty="0"/>
              <a:t>. Within this section the document has the head and body, which, respectively, defines document header information and document content. The head section must contain at least a title, using the </a:t>
            </a:r>
            <a:r>
              <a:rPr lang="en-US" altLang="en-US" b="1" dirty="0"/>
              <a:t>&lt;title&gt;</a:t>
            </a:r>
            <a:r>
              <a:rPr lang="en-US" altLang="en-US" dirty="0"/>
              <a:t> container.</a:t>
            </a:r>
          </a:p>
          <a:p>
            <a:endParaRPr lang="en-GB" dirty="0"/>
          </a:p>
        </p:txBody>
      </p:sp>
    </p:spTree>
    <p:extLst>
      <p:ext uri="{BB962C8B-B14F-4D97-AF65-F5344CB8AC3E}">
        <p14:creationId xmlns:p14="http://schemas.microsoft.com/office/powerpoint/2010/main" val="353805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739775">
              <a:tabLst/>
            </a:pPr>
            <a:endParaRPr lang="en-GB" altLang="en-US" dirty="0">
              <a:latin typeface="Arial" panose="020B0604020202020204" pitchFamily="34" charset="0"/>
              <a:cs typeface="Arial" panose="020B0604020202020204" pitchFamily="34" charset="0"/>
            </a:endParaRPr>
          </a:p>
        </p:txBody>
      </p:sp>
      <p:sp>
        <p:nvSpPr>
          <p:cNvPr id="16387" name="Slide"/>
          <p:cNvSpPr>
            <a:spLocks noGrp="1" noRot="1" noChangeAspect="1" noChangeArrowheads="1" noTextEdit="1"/>
          </p:cNvSpPr>
          <p:nvPr>
            <p:ph type="sldImg" idx="2"/>
          </p:nvPr>
        </p:nvSpPr>
        <p:spPr>
          <a:xfrm>
            <a:off x="571500" y="581025"/>
            <a:ext cx="5715000" cy="3216275"/>
          </a:xfrm>
          <a:ln/>
        </p:spPr>
      </p:sp>
    </p:spTree>
    <p:extLst>
      <p:ext uri="{BB962C8B-B14F-4D97-AF65-F5344CB8AC3E}">
        <p14:creationId xmlns:p14="http://schemas.microsoft.com/office/powerpoint/2010/main" val="387389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p:txBody>
          <a:bodyPr/>
          <a:lstStyle/>
          <a:p>
            <a:r>
              <a:rPr lang="en-US" altLang="en-US"/>
              <a:t>Many tags have additional attributes which specify various options. Some attributes are required. Many are optional and have default values if not supplied. </a:t>
            </a:r>
          </a:p>
          <a:p>
            <a:r>
              <a:rPr lang="en-US" altLang="en-US"/>
              <a:t>Attribute values are usually enclosed in quotes. Quoting is not usually necessary unless the attribute value contains more than one word. In later technologies, such as XML (see later), attribute values must be enclosed in quotes at all times.</a:t>
            </a:r>
            <a:endParaRPr lang="en-US" altLang="en-US" dirty="0"/>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42205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7322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p:txBody>
          <a:bodyPr/>
          <a:lstStyle/>
          <a:p>
            <a:r>
              <a:rPr lang="en-US" altLang="en-US"/>
              <a:t>A document can be annotated with the Comment element, denoted by &lt;!--. Comments can appear in any section. Text within the comment is generally ignored by the browser. The --&gt; string is treated as the end of a comment, therefore comments cannot be nested.</a:t>
            </a:r>
          </a:p>
          <a:p>
            <a:r>
              <a:rPr lang="en-US" altLang="en-US"/>
              <a:t>Comments may be as long as you wish, but bear in mind that they are downloaded by the server to the client even though they are not displayed on screen. Long comments make for wasted bandwidth.</a:t>
            </a:r>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1596937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Containers may be nested but may not overlap. For example, this is correct:</a:t>
            </a:r>
          </a:p>
          <a:p>
            <a:r>
              <a:rPr lang="en-US" altLang="en-US" b="1" dirty="0"/>
              <a:t>&lt;p&gt;This text is a paragraph containing &lt;b&gt;bold&lt;/b&gt; and &lt;</a:t>
            </a:r>
            <a:r>
              <a:rPr lang="en-US" altLang="en-US" b="1" dirty="0" err="1"/>
              <a:t>i</a:t>
            </a:r>
            <a:r>
              <a:rPr lang="en-US" altLang="en-US" b="1" dirty="0"/>
              <a:t>&gt;italic&lt;/</a:t>
            </a:r>
            <a:r>
              <a:rPr lang="en-US" altLang="en-US" b="1" dirty="0" err="1"/>
              <a:t>i</a:t>
            </a:r>
            <a:r>
              <a:rPr lang="en-US" altLang="en-US" b="1" dirty="0"/>
              <a:t>&gt; text. Some words are both &lt;b&gt;&lt;</a:t>
            </a:r>
            <a:r>
              <a:rPr lang="en-US" altLang="en-US" b="1" dirty="0" err="1"/>
              <a:t>i</a:t>
            </a:r>
            <a:r>
              <a:rPr lang="en-US" altLang="en-US" b="1" dirty="0"/>
              <a:t>&gt;bold and italic&lt;/</a:t>
            </a:r>
            <a:r>
              <a:rPr lang="en-US" altLang="en-US" b="1" dirty="0" err="1"/>
              <a:t>i</a:t>
            </a:r>
            <a:r>
              <a:rPr lang="en-US" altLang="en-US" b="1" dirty="0"/>
              <a:t>&gt;&lt;/b&gt;.&lt;/p&gt;</a:t>
            </a:r>
            <a:endParaRPr lang="en-US" altLang="en-US" dirty="0"/>
          </a:p>
          <a:p>
            <a:r>
              <a:rPr lang="en-US" altLang="en-US" dirty="0"/>
              <a:t>This is incorrect, because the closing </a:t>
            </a:r>
            <a:r>
              <a:rPr lang="en-US" altLang="en-US" b="1" dirty="0"/>
              <a:t>&lt;/b&gt;</a:t>
            </a:r>
            <a:r>
              <a:rPr lang="en-US" altLang="en-US" dirty="0"/>
              <a:t> tag occurs in the middle of a </a:t>
            </a:r>
            <a:r>
              <a:rPr lang="en-US" altLang="en-US" b="1" dirty="0"/>
              <a:t>&lt;</a:t>
            </a:r>
            <a:r>
              <a:rPr lang="en-US" altLang="en-US" b="1" dirty="0" err="1"/>
              <a:t>i</a:t>
            </a:r>
            <a:r>
              <a:rPr lang="en-US" altLang="en-US" b="1" dirty="0"/>
              <a:t>&gt;</a:t>
            </a:r>
            <a:r>
              <a:rPr lang="en-US" altLang="en-US" dirty="0"/>
              <a:t> … </a:t>
            </a:r>
            <a:r>
              <a:rPr lang="en-US" altLang="en-US" b="1" dirty="0"/>
              <a:t>&lt;/</a:t>
            </a:r>
            <a:r>
              <a:rPr lang="en-US" altLang="en-US" b="1" dirty="0" err="1"/>
              <a:t>i</a:t>
            </a:r>
            <a:r>
              <a:rPr lang="en-US" altLang="en-US" b="1" dirty="0"/>
              <a:t>&gt;</a:t>
            </a:r>
            <a:r>
              <a:rPr lang="en-US" altLang="en-US" dirty="0"/>
              <a:t> block.</a:t>
            </a:r>
          </a:p>
          <a:p>
            <a:r>
              <a:rPr lang="en-US" altLang="en-US" b="1" dirty="0"/>
              <a:t>&lt;p&gt;The &lt;b&gt;quick brown &lt;</a:t>
            </a:r>
            <a:r>
              <a:rPr lang="en-US" altLang="en-US" b="1" dirty="0" err="1"/>
              <a:t>i</a:t>
            </a:r>
            <a:r>
              <a:rPr lang="en-US" altLang="en-US" b="1" dirty="0"/>
              <a:t>&gt;fox&lt;/b&gt; jumps over the&lt;/</a:t>
            </a:r>
            <a:r>
              <a:rPr lang="en-US" altLang="en-US" b="1" dirty="0" err="1"/>
              <a:t>i</a:t>
            </a:r>
            <a:r>
              <a:rPr lang="en-US" altLang="en-US" b="1" dirty="0"/>
              <a:t>&gt; lazy dog.&lt;/p&gt;</a:t>
            </a:r>
          </a:p>
          <a:p>
            <a:endParaRPr lang="en-GB" dirty="0"/>
          </a:p>
        </p:txBody>
      </p:sp>
    </p:spTree>
    <p:extLst>
      <p:ext uri="{BB962C8B-B14F-4D97-AF65-F5344CB8AC3E}">
        <p14:creationId xmlns:p14="http://schemas.microsoft.com/office/powerpoint/2010/main" val="211601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Since the angle brackets (</a:t>
            </a:r>
            <a:r>
              <a:rPr lang="en-US" altLang="en-US" b="1" dirty="0"/>
              <a:t>&lt;</a:t>
            </a:r>
            <a:r>
              <a:rPr lang="en-US" altLang="en-US" dirty="0"/>
              <a:t> and </a:t>
            </a:r>
            <a:r>
              <a:rPr lang="en-US" altLang="en-US" b="1" dirty="0"/>
              <a:t>&gt;</a:t>
            </a:r>
            <a:r>
              <a:rPr lang="en-US" altLang="en-US" dirty="0"/>
              <a:t>) have a special meaning to HTML, how can they be displayed as part of a document’s contents? HTML provides an escape mechanism for specifying special characters. These escapes are called character entities. </a:t>
            </a:r>
          </a:p>
          <a:p>
            <a:r>
              <a:rPr lang="en-US" altLang="en-US" dirty="0"/>
              <a:t>These begin with an ampersand, this is followed by the decimal index in the character set or a name and terminated by a semicolon.</a:t>
            </a:r>
          </a:p>
          <a:p>
            <a:r>
              <a:rPr lang="en-US" altLang="en-US" dirty="0"/>
              <a:t>The most common (and standard) entities are:</a:t>
            </a:r>
          </a:p>
          <a:p>
            <a:r>
              <a:rPr lang="en-US" altLang="en-US" b="1" dirty="0"/>
              <a:t>&lt;	&amp;</a:t>
            </a:r>
            <a:r>
              <a:rPr lang="en-US" altLang="en-US" b="1" dirty="0" err="1"/>
              <a:t>lt</a:t>
            </a:r>
            <a:r>
              <a:rPr lang="en-US" altLang="en-US" b="1" dirty="0"/>
              <a:t>;</a:t>
            </a:r>
          </a:p>
          <a:p>
            <a:r>
              <a:rPr lang="en-US" altLang="en-US" b="1" dirty="0"/>
              <a:t>&gt;	&amp;</a:t>
            </a:r>
            <a:r>
              <a:rPr lang="en-US" altLang="en-US" b="1" dirty="0" err="1"/>
              <a:t>gt</a:t>
            </a:r>
            <a:r>
              <a:rPr lang="en-US" altLang="en-US" b="1" dirty="0"/>
              <a:t>;</a:t>
            </a:r>
          </a:p>
          <a:p>
            <a:r>
              <a:rPr lang="en-US" altLang="en-US" b="1" dirty="0"/>
              <a:t>&amp;	&amp;amp;</a:t>
            </a:r>
          </a:p>
          <a:p>
            <a:r>
              <a:rPr lang="en-US" altLang="en-US" b="1" dirty="0"/>
              <a:t>"	&amp;</a:t>
            </a:r>
            <a:r>
              <a:rPr lang="en-US" altLang="en-US" b="1" dirty="0" err="1"/>
              <a:t>quot</a:t>
            </a:r>
            <a:r>
              <a:rPr lang="en-US" altLang="en-US" b="1" dirty="0"/>
              <a:t>;</a:t>
            </a:r>
            <a:endParaRPr lang="en-US" altLang="en-US" dirty="0"/>
          </a:p>
          <a:p>
            <a:r>
              <a:rPr lang="en-US" altLang="en-US" dirty="0"/>
              <a:t>There are also a number of character entities for expressing special or uncommon characters outside the conventional ASCII 7-bit character set. This is necessary because different operating systems encode these characters in different ways, and HTML strives to be portable. The US ASCII or ISO-8859-1 character set is used. This has characters for most European alphabets. Where the keyboard doesn’t provide a character, or where the character may be interpreted as part of the markup, a character entity must be used. For example the “e acute” character (é) is entered as </a:t>
            </a:r>
            <a:r>
              <a:rPr lang="en-US" altLang="en-US" b="1" dirty="0"/>
              <a:t>&amp;#233;</a:t>
            </a:r>
            <a:r>
              <a:rPr lang="en-US" altLang="en-US" dirty="0"/>
              <a:t> or as </a:t>
            </a:r>
            <a:r>
              <a:rPr lang="en-US" altLang="en-US" b="1" dirty="0"/>
              <a:t>&amp;</a:t>
            </a:r>
            <a:r>
              <a:rPr lang="en-US" altLang="en-US" b="1" dirty="0" err="1"/>
              <a:t>eacute</a:t>
            </a:r>
            <a:r>
              <a:rPr lang="en-US" altLang="en-US" b="1" dirty="0"/>
              <a:t>;</a:t>
            </a:r>
          </a:p>
          <a:p>
            <a:r>
              <a:rPr lang="en-US" altLang="en-US" dirty="0"/>
              <a:t>Windows character map can give you the codes for special characters so you don’t have to remember them.</a:t>
            </a:r>
          </a:p>
          <a:p>
            <a:endParaRPr lang="en-US" altLang="en-US" dirty="0"/>
          </a:p>
          <a:p>
            <a:endParaRPr lang="en-GB" dirty="0"/>
          </a:p>
        </p:txBody>
      </p:sp>
    </p:spTree>
    <p:extLst>
      <p:ext uri="{BB962C8B-B14F-4D97-AF65-F5344CB8AC3E}">
        <p14:creationId xmlns:p14="http://schemas.microsoft.com/office/powerpoint/2010/main" val="3003519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altLang="en-US" noProof="0" dirty="0"/>
              <a:t>A browser will try to make sense of HTML no matter how many syntax errors it has, although they may have different ways of recovering from incorrect HTML.</a:t>
            </a:r>
          </a:p>
          <a:p>
            <a:r>
              <a:rPr lang="en-GB" altLang="en-US" noProof="0" dirty="0"/>
              <a:t>Browsers are designed to ignore HTML which they do not understand. Unrecognised attributes on an HTML tag are also ignored, although text which is not within tags is always displayed.</a:t>
            </a:r>
          </a:p>
          <a:p>
            <a:r>
              <a:rPr lang="en-GB" altLang="en-US" noProof="0" dirty="0"/>
              <a:t>This enables future enhancements to be made to the HTML </a:t>
            </a:r>
            <a:r>
              <a:rPr lang="en-GB" altLang="en-US" noProof="0" dirty="0" err="1"/>
              <a:t>markup</a:t>
            </a:r>
            <a:r>
              <a:rPr lang="en-GB" altLang="en-US" noProof="0" dirty="0"/>
              <a:t> language without having to upgrade all the browser tools across the Internet or a company’s intranet. Of course, old browsers won’t be able to make use of the new features that they don’t understand, but at least the rest of the page content will be correctly displayed. </a:t>
            </a:r>
          </a:p>
          <a:p>
            <a:r>
              <a:rPr lang="en-GB" altLang="en-US" noProof="0" dirty="0"/>
              <a:t>There are some other text formatting tags which are non-standard. Firefox supports the </a:t>
            </a:r>
            <a:r>
              <a:rPr lang="en-GB" altLang="en-US" b="1" noProof="0" dirty="0"/>
              <a:t>&lt;blink&gt;</a:t>
            </a:r>
            <a:r>
              <a:rPr lang="en-GB" altLang="en-US" noProof="0" dirty="0"/>
              <a:t> tag which, as its name suggests, makes characters flash. Microsoft supports the </a:t>
            </a:r>
            <a:r>
              <a:rPr lang="en-GB" altLang="en-US" b="1" noProof="0" dirty="0"/>
              <a:t>&lt;marquee&gt;</a:t>
            </a:r>
            <a:r>
              <a:rPr lang="en-GB" altLang="en-US" noProof="0" dirty="0"/>
              <a:t> tag which creates a scrolling display on screen.</a:t>
            </a:r>
          </a:p>
          <a:p>
            <a:r>
              <a:rPr lang="en-GB" altLang="en-US" noProof="0" dirty="0"/>
              <a:t>Not generally recommended, as they are not universally supported, and also because they don’t look particularly good on screen.</a:t>
            </a:r>
          </a:p>
          <a:p>
            <a:endParaRPr lang="en-GB" dirty="0"/>
          </a:p>
        </p:txBody>
      </p:sp>
    </p:spTree>
    <p:extLst>
      <p:ext uri="{BB962C8B-B14F-4D97-AF65-F5344CB8AC3E}">
        <p14:creationId xmlns:p14="http://schemas.microsoft.com/office/powerpoint/2010/main" val="333720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If you look at some of the more obscure HTML 4 tags like &lt;kbd&gt;, &lt;samp&gt; and &lt;var&gt; you</a:t>
            </a:r>
            <a:r>
              <a:rPr lang="en-GB" baseline="0" dirty="0"/>
              <a:t> can see the scientific roots of HTML 4. HTML5 is a child of its time for a mainstream, information-based web. If you consider your own pages they are probably littered with &lt;div&gt; tags with semantically useful id attributes such as header, foot, nav and content.  To</a:t>
            </a:r>
            <a:r>
              <a:rPr lang="en-GB" dirty="0"/>
              <a:t> save us from the swarm of &lt;div&gt; tags more  suitable structural elements have been added.</a:t>
            </a:r>
          </a:p>
          <a:p>
            <a:r>
              <a:rPr lang="en-GB" dirty="0"/>
              <a:t>As previously discussed, HTML5 introduces a new sectioning set of tags. These allow us to provide semantic description to a page and place the document into a more human readable and better structured document. Over the next pages we will examine these elements and understand how to use them effectively and appropriately.</a:t>
            </a:r>
          </a:p>
          <a:p>
            <a:endParaRPr lang="en-GB" dirty="0"/>
          </a:p>
          <a:p>
            <a:endParaRPr lang="en-GB" dirty="0"/>
          </a:p>
          <a:p>
            <a:endParaRPr lang="en-GB" dirty="0"/>
          </a:p>
        </p:txBody>
      </p:sp>
    </p:spTree>
    <p:extLst>
      <p:ext uri="{BB962C8B-B14F-4D97-AF65-F5344CB8AC3E}">
        <p14:creationId xmlns:p14="http://schemas.microsoft.com/office/powerpoint/2010/main" val="870347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document outline is the structure of a document, generated by the document’s headings, form titles, table titles, and any other appropriate landmarks to map out the document. The user agent can apply this information to generate a table of contents, for example. This table of contents could then be used by assistive technology to help the user, or be parsed by a machine like a search engine to improve search results.</a:t>
            </a:r>
          </a:p>
          <a:p>
            <a:r>
              <a:rPr lang="en-GB" dirty="0"/>
              <a:t>The sectioning elements &lt;section&gt;, &lt;article&gt;, &lt;aside&gt; and &lt;nav&gt; can all help to create a more logical structure in the document outline.</a:t>
            </a:r>
          </a:p>
          <a:p>
            <a:endParaRPr lang="en-GB" dirty="0"/>
          </a:p>
        </p:txBody>
      </p:sp>
    </p:spTree>
    <p:extLst>
      <p:ext uri="{BB962C8B-B14F-4D97-AF65-F5344CB8AC3E}">
        <p14:creationId xmlns:p14="http://schemas.microsoft.com/office/powerpoint/2010/main" val="18898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Assuming we are using the</a:t>
            </a:r>
            <a:r>
              <a:rPr lang="en-GB" baseline="0" dirty="0"/>
              <a:t> &lt;</a:t>
            </a:r>
            <a:r>
              <a:rPr lang="en-GB" baseline="0" dirty="0" err="1"/>
              <a:t>h</a:t>
            </a:r>
            <a:r>
              <a:rPr lang="en-GB" i="1" baseline="0" dirty="0" err="1"/>
              <a:t>n</a:t>
            </a:r>
            <a:r>
              <a:rPr lang="en-GB" baseline="0" dirty="0"/>
              <a:t>&gt; tags as is appropriate in modern mark-up development, the main heading will normally have a &lt;h1&gt; element within. </a:t>
            </a:r>
          </a:p>
          <a:p>
            <a:r>
              <a:rPr lang="en-GB" baseline="0" dirty="0"/>
              <a:t>The specification says it should be used to represent a group of introductory or navigational aids. It can contain an optional </a:t>
            </a:r>
            <a:r>
              <a:rPr lang="en-GB" baseline="0" dirty="0" err="1"/>
              <a:t>hgroup</a:t>
            </a:r>
            <a:r>
              <a:rPr lang="en-GB" baseline="0" dirty="0"/>
              <a:t> element. It can also be used to wrap a section's table of content, search form or similar.</a:t>
            </a:r>
            <a:endParaRPr lang="en-GB" dirty="0"/>
          </a:p>
          <a:p>
            <a:r>
              <a:rPr lang="en-GB" baseline="0" dirty="0"/>
              <a:t>Essentially</a:t>
            </a:r>
            <a:r>
              <a:rPr lang="en-GB" dirty="0"/>
              <a:t> when a &lt;</a:t>
            </a:r>
            <a:r>
              <a:rPr lang="en-GB" dirty="0" err="1"/>
              <a:t>h</a:t>
            </a:r>
            <a:r>
              <a:rPr lang="en-GB" i="1" dirty="0" err="1"/>
              <a:t>n</a:t>
            </a:r>
            <a:r>
              <a:rPr lang="en-GB" dirty="0"/>
              <a:t>&gt; element on its own is not suitable, there is other related information that makes up the block you should use a &lt;header&gt;. </a:t>
            </a:r>
            <a:endParaRPr lang="en-GB" baseline="0" dirty="0"/>
          </a:p>
          <a:p>
            <a:r>
              <a:rPr lang="en-GB" dirty="0"/>
              <a:t>Each block element, be that the &lt;html&gt; root or an &lt;article&gt; element for example can contain a &lt;header&gt; element. You may not have more than one &lt;heading&gt; per sectioning block.</a:t>
            </a:r>
            <a:endParaRPr lang="en-GB" baseline="0" dirty="0"/>
          </a:p>
          <a:p>
            <a:r>
              <a:rPr lang="en-GB" baseline="0" dirty="0"/>
              <a:t>The optional &lt;</a:t>
            </a:r>
            <a:r>
              <a:rPr lang="en-GB" baseline="0" dirty="0" err="1"/>
              <a:t>hgroup</a:t>
            </a:r>
            <a:r>
              <a:rPr lang="en-GB" baseline="0" dirty="0"/>
              <a:t>&gt; may only contain </a:t>
            </a:r>
            <a:r>
              <a:rPr lang="en-GB" dirty="0"/>
              <a:t>&lt;</a:t>
            </a:r>
            <a:r>
              <a:rPr lang="en-GB" dirty="0" err="1"/>
              <a:t>h</a:t>
            </a:r>
            <a:r>
              <a:rPr lang="en-GB" i="1" dirty="0" err="1"/>
              <a:t>n</a:t>
            </a:r>
            <a:r>
              <a:rPr lang="en-GB" dirty="0"/>
              <a:t>&gt; elements its purpose is to take a heading element, which would normally appear in the outline, out of it!</a:t>
            </a:r>
          </a:p>
        </p:txBody>
      </p:sp>
    </p:spTree>
    <p:extLst>
      <p:ext uri="{BB962C8B-B14F-4D97-AF65-F5344CB8AC3E}">
        <p14:creationId xmlns:p14="http://schemas.microsoft.com/office/powerpoint/2010/main" val="2523896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Not all groups of links on a page need to be in a nav element – the element is primarily intended for sections that consist of major navigation blocks. </a:t>
            </a:r>
          </a:p>
          <a:p>
            <a:r>
              <a:rPr lang="en-GB" dirty="0"/>
              <a:t>It is common for footers to have a short list of links to various pages of a site, such as the terms of service, the home page, and a copyright page. The footer element alone is sufficient for such cases; while a nav element can be used in such cases, it is usually unnecessary.</a:t>
            </a:r>
          </a:p>
          <a:p>
            <a:r>
              <a:rPr lang="en-GB" dirty="0"/>
              <a:t>&lt;nav&gt; elements can be nested inside other sectioning elements, &lt;footer&gt; and &lt;header&gt; most commonly.</a:t>
            </a:r>
          </a:p>
        </p:txBody>
      </p:sp>
    </p:spTree>
    <p:extLst>
      <p:ext uri="{BB962C8B-B14F-4D97-AF65-F5344CB8AC3E}">
        <p14:creationId xmlns:p14="http://schemas.microsoft.com/office/powerpoint/2010/main" val="34922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footer element represents a footer for its nearest ancestor sectioning content or sectioning root element. A footer typically contains information about its section, such as who wrote it, links to related documents, copyright data, and the like.</a:t>
            </a:r>
          </a:p>
          <a:p>
            <a:r>
              <a:rPr lang="en-GB" dirty="0"/>
              <a:t>When the footer element contains entire sections, they represent appendices, indexes, long colophons, verbose license agreements, and other such content.</a:t>
            </a:r>
          </a:p>
          <a:p>
            <a:r>
              <a:rPr lang="en-GB" dirty="0"/>
              <a:t>A common use of the &lt;footer&gt; element is to create a so-called ‘fat footer’.</a:t>
            </a:r>
            <a:r>
              <a:rPr lang="en-GB" baseline="0" dirty="0"/>
              <a:t> “Fat Footer” are </a:t>
            </a:r>
            <a:r>
              <a:rPr lang="en-GB" sz="1200" kern="1200" dirty="0">
                <a:solidFill>
                  <a:schemeClr val="tx1"/>
                </a:solidFill>
                <a:effectLst/>
                <a:latin typeface="Arial" pitchFamily="34" charset="0"/>
                <a:ea typeface="+mn-ea"/>
                <a:cs typeface="Arial" pitchFamily="34" charset="0"/>
              </a:rPr>
              <a:t>footers that contain a lot of material, including images, links to other articles, links to pages for sending feedback, special offers... in some ways, a whole "front page" in the footer.</a:t>
            </a:r>
          </a:p>
          <a:p>
            <a:endParaRPr lang="en-GB" dirty="0"/>
          </a:p>
          <a:p>
            <a:endParaRPr lang="en-GB" dirty="0"/>
          </a:p>
        </p:txBody>
      </p:sp>
    </p:spTree>
    <p:extLst>
      <p:ext uri="{BB962C8B-B14F-4D97-AF65-F5344CB8AC3E}">
        <p14:creationId xmlns:p14="http://schemas.microsoft.com/office/powerpoint/2010/main" val="1337176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&lt;article&gt; element represents a unit of work that makes up a significant section of data. This may include a &lt;video&gt; element, a blog entry or news story, or results from a  dynamic server page.</a:t>
            </a:r>
          </a:p>
          <a:p>
            <a:r>
              <a:rPr lang="en-GB" dirty="0"/>
              <a:t>As is common with all of our sectioning elements the first tag inside an &lt;article&gt; must be a heading. </a:t>
            </a:r>
          </a:p>
        </p:txBody>
      </p:sp>
    </p:spTree>
    <p:extLst>
      <p:ext uri="{BB962C8B-B14F-4D97-AF65-F5344CB8AC3E}">
        <p14:creationId xmlns:p14="http://schemas.microsoft.com/office/powerpoint/2010/main" val="403486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0463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&lt;aside&gt; element is an often misused tag in HTML5. Its purpose is to provide data that is tangential to the main block to assist with related but non-essential information. In the first example above it is used to enclose a glossary.</a:t>
            </a:r>
          </a:p>
          <a:p>
            <a:r>
              <a:rPr lang="en-GB" dirty="0"/>
              <a:t>With the new definition of aside, it is important to remain aware of its context. When used within an article element, the contents should be specifically related to that article (e.g. a glossary). </a:t>
            </a:r>
          </a:p>
          <a:p>
            <a:r>
              <a:rPr lang="en-GB" dirty="0"/>
              <a:t>While in the second example which would exist as a child of the &lt;body&gt;, the contents relate to the site (e.g. a blogroll, groups of additional navigation, and even advertising if that content is related to the page).</a:t>
            </a:r>
          </a:p>
          <a:p>
            <a:endParaRPr lang="en-GB" dirty="0"/>
          </a:p>
          <a:p>
            <a:endParaRPr lang="en-GB" dirty="0"/>
          </a:p>
        </p:txBody>
      </p:sp>
    </p:spTree>
    <p:extLst>
      <p:ext uri="{BB962C8B-B14F-4D97-AF65-F5344CB8AC3E}">
        <p14:creationId xmlns:p14="http://schemas.microsoft.com/office/powerpoint/2010/main" val="1467964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a:t>
            </a:r>
            <a:r>
              <a:rPr lang="en-GB" baseline="0" dirty="0"/>
              <a:t> section is used to break semantic articles like the &lt;article&gt; or &lt;nav&gt; into smaller chunks. There are a few simple rules in their use:</a:t>
            </a:r>
          </a:p>
          <a:p>
            <a:pPr marL="171450" indent="-171450">
              <a:buFont typeface="Arial" pitchFamily="34" charset="0"/>
              <a:buChar char="•"/>
            </a:pPr>
            <a:r>
              <a:rPr lang="en-GB" baseline="0" dirty="0"/>
              <a:t>Do not use it as a container for styling to scripting the &lt;div&gt; element should be used</a:t>
            </a:r>
          </a:p>
          <a:p>
            <a:pPr marL="171450" indent="-171450">
              <a:buFont typeface="Arial" pitchFamily="34" charset="0"/>
              <a:buChar char="•"/>
            </a:pPr>
            <a:r>
              <a:rPr lang="en-GB" baseline="0" dirty="0"/>
              <a:t>Most generic and least meaningful of the other sectioning elements use them when more appropriate</a:t>
            </a:r>
          </a:p>
          <a:p>
            <a:pPr marL="171450" indent="-171450">
              <a:buFont typeface="Arial" pitchFamily="34" charset="0"/>
              <a:buChar char="•"/>
            </a:pPr>
            <a:r>
              <a:rPr lang="en-GB" baseline="0" dirty="0"/>
              <a:t>The section must be followed by a &lt;h</a:t>
            </a:r>
            <a:r>
              <a:rPr lang="en-GB" i="1" baseline="0" dirty="0"/>
              <a:t>n</a:t>
            </a:r>
            <a:r>
              <a:rPr lang="en-GB" i="0" baseline="0" dirty="0"/>
              <a:t>&gt; element</a:t>
            </a:r>
          </a:p>
          <a:p>
            <a:r>
              <a:rPr lang="en-GB" i="0" baseline="0" dirty="0"/>
              <a:t>&lt;sections&gt; unlike &lt;div&gt; provide a child level in the document outline, they are a structural sub</a:t>
            </a:r>
            <a:r>
              <a:rPr lang="en-GB" i="0" dirty="0"/>
              <a:t> level in the hierarchy. </a:t>
            </a:r>
            <a:r>
              <a:rPr lang="en-GB" dirty="0"/>
              <a:t>A common mistake is new developers to HTML5 think the &lt;div&gt; tag is obsolete. As we will discuss shortly when you are using a &lt;Tag&gt; as a container presentational rather than informational structure the &lt;section&gt; element should not be used.</a:t>
            </a:r>
            <a:endParaRPr lang="en-GB" i="0" baseline="0" dirty="0"/>
          </a:p>
          <a:p>
            <a:endParaRPr lang="en-GB" dirty="0"/>
          </a:p>
        </p:txBody>
      </p:sp>
    </p:spTree>
    <p:extLst>
      <p:ext uri="{BB962C8B-B14F-4D97-AF65-F5344CB8AC3E}">
        <p14:creationId xmlns:p14="http://schemas.microsoft.com/office/powerpoint/2010/main" val="3664792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new</a:t>
            </a:r>
            <a:r>
              <a:rPr lang="en-GB" baseline="0" dirty="0"/>
              <a:t> semantic elements allow us to replace a lot of &lt;div&gt;’s old functionality. It is not a tag to discount in this new semantic world. The use of &lt;div&gt; is perfectly appropriate if no suitable semantic definition can be found. Its most common purpose is for stylistic functionality where we want the rendered mark-up to look different but not apply meaning. </a:t>
            </a:r>
          </a:p>
          <a:p>
            <a:r>
              <a:rPr lang="en-GB" baseline="0" dirty="0"/>
              <a:t>The same is true of the &lt;span&gt; element. There are may more suitable semantic definitions such as &lt;mark&gt; but its use as a generic content wrapper is still very useful.</a:t>
            </a:r>
            <a:endParaRPr lang="en-GB" dirty="0"/>
          </a:p>
        </p:txBody>
      </p:sp>
    </p:spTree>
    <p:extLst>
      <p:ext uri="{BB962C8B-B14F-4D97-AF65-F5344CB8AC3E}">
        <p14:creationId xmlns:p14="http://schemas.microsoft.com/office/powerpoint/2010/main" val="1201365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12418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Here we have implied some intent meaning that the correct semantic tag is an &lt;article&gt; specifying a single</a:t>
            </a:r>
            <a:r>
              <a:rPr lang="en-GB" baseline="0" dirty="0"/>
              <a:t> unit of information</a:t>
            </a:r>
            <a:r>
              <a:rPr lang="en-GB" dirty="0"/>
              <a:t>. </a:t>
            </a:r>
            <a:r>
              <a:rPr lang="en-GB" baseline="0" dirty="0"/>
              <a:t>The introductory mater is encapsulated in a header and the footer contains closing navigation. While the main body of the article can go back to using &lt;p&gt; for what it was intended! </a:t>
            </a:r>
          </a:p>
          <a:p>
            <a:r>
              <a:rPr lang="en-GB" baseline="0" dirty="0"/>
              <a:t>With the right use of CSS selectors we can easily style these specific articles (more on this later).</a:t>
            </a:r>
          </a:p>
          <a:p>
            <a:r>
              <a:rPr lang="en-GB" baseline="0" dirty="0"/>
              <a:t>Still, there are issues with the article. The data is in a &lt;p&gt; for example which does not emphasis the intent of the data being displayed. </a:t>
            </a:r>
            <a:endParaRPr lang="en-GB" dirty="0"/>
          </a:p>
        </p:txBody>
      </p:sp>
    </p:spTree>
    <p:extLst>
      <p:ext uri="{BB962C8B-B14F-4D97-AF65-F5344CB8AC3E}">
        <p14:creationId xmlns:p14="http://schemas.microsoft.com/office/powerpoint/2010/main" val="4017788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Structural markup is extremely useful, as it allows a designer to specify the layout of the page. However, the real power of HTML lies with the ability to include hypertext links (hyperlinks) in the document. A hyperlink is a piece of text or image which when clicked loads some linked resource. The link can point to another section of the same document (as in a table of contents) or another resource, located on the same server or a different server. The linked resource can be another HTML document or an image to be displayed directly by the browser, or even some external format such as a movie clip. As far as users are concerned they are simply navigating around related pieces of information and may be entirely unaware of the location of the server on the Internet or the actions taken to download and display files.</a:t>
            </a:r>
          </a:p>
          <a:p>
            <a:r>
              <a:rPr lang="en-US" altLang="en-US" dirty="0"/>
              <a:t>The anchor container element, </a:t>
            </a:r>
            <a:r>
              <a:rPr lang="en-US" altLang="en-US" b="1" dirty="0"/>
              <a:t>&lt;a&gt;</a:t>
            </a:r>
            <a:r>
              <a:rPr lang="en-US" altLang="en-US" dirty="0"/>
              <a:t> … </a:t>
            </a:r>
            <a:r>
              <a:rPr lang="en-US" altLang="en-US" b="1" dirty="0"/>
              <a:t>&lt;/a&gt;</a:t>
            </a:r>
            <a:r>
              <a:rPr lang="en-US" altLang="en-US" dirty="0"/>
              <a:t>, marks the start and optionally, the end of a hyperlink. In its simplest form, the </a:t>
            </a:r>
            <a:r>
              <a:rPr lang="en-US" altLang="en-US" b="1" dirty="0"/>
              <a:t>&lt;a&gt;</a:t>
            </a:r>
            <a:r>
              <a:rPr lang="en-US" altLang="en-US" dirty="0"/>
              <a:t> tag has an </a:t>
            </a:r>
            <a:r>
              <a:rPr lang="en-US" altLang="en-US" b="1" dirty="0"/>
              <a:t>HREF</a:t>
            </a:r>
            <a:r>
              <a:rPr lang="en-US" altLang="en-US" dirty="0"/>
              <a:t> attribute which consists of a URL.</a:t>
            </a:r>
          </a:p>
          <a:p>
            <a:r>
              <a:rPr lang="en-US" altLang="en-US" dirty="0"/>
              <a:t>The hyperlink can contain other elements and text; these are usually highlighted by the browser using a different </a:t>
            </a:r>
            <a:r>
              <a:rPr lang="en-US" altLang="en-US" dirty="0" err="1"/>
              <a:t>colour</a:t>
            </a:r>
            <a:r>
              <a:rPr lang="en-US" altLang="en-US" dirty="0"/>
              <a:t> from the default or by underlining, although you can add additional formatting if you wish.</a:t>
            </a:r>
          </a:p>
          <a:p>
            <a:r>
              <a:rPr lang="en-US" altLang="en-US" dirty="0"/>
              <a:t>For example:</a:t>
            </a:r>
          </a:p>
          <a:p>
            <a:r>
              <a:rPr lang="en-US" altLang="en-US" b="1" dirty="0"/>
              <a:t>&lt;a </a:t>
            </a:r>
            <a:r>
              <a:rPr lang="en-US" altLang="en-US" b="1" dirty="0" err="1"/>
              <a:t>href</a:t>
            </a:r>
            <a:r>
              <a:rPr lang="en-US" altLang="en-US" b="1" dirty="0"/>
              <a:t>="http://www.qa.com/index.html"&gt;QA Training home page&lt;/a&gt;</a:t>
            </a:r>
          </a:p>
          <a:p>
            <a:endParaRPr lang="en-GB" dirty="0"/>
          </a:p>
        </p:txBody>
      </p:sp>
    </p:spTree>
    <p:extLst>
      <p:ext uri="{BB962C8B-B14F-4D97-AF65-F5344CB8AC3E}">
        <p14:creationId xmlns:p14="http://schemas.microsoft.com/office/powerpoint/2010/main" val="2938159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Named anchors permit hyperlinks to jump around within a document, and also hyperlinks that lead from one document into any position in another document.</a:t>
            </a:r>
          </a:p>
          <a:p>
            <a:r>
              <a:rPr lang="en-US" altLang="en-US" dirty="0"/>
              <a:t>To define a named anchor use the </a:t>
            </a:r>
            <a:r>
              <a:rPr lang="en-US" altLang="en-US" b="1" dirty="0"/>
              <a:t>&lt;A&gt;</a:t>
            </a:r>
            <a:r>
              <a:rPr lang="en-US" altLang="en-US" dirty="0"/>
              <a:t> tag with the </a:t>
            </a:r>
            <a:r>
              <a:rPr lang="en-US" altLang="en-US" b="1" dirty="0"/>
              <a:t>NAME</a:t>
            </a:r>
            <a:r>
              <a:rPr lang="en-US" altLang="en-US" dirty="0"/>
              <a:t> attribute.</a:t>
            </a:r>
          </a:p>
          <a:p>
            <a:r>
              <a:rPr lang="en-US" altLang="en-US" b="1" dirty="0"/>
              <a:t>&lt;a name="Start"&gt; … &lt;/a&gt; </a:t>
            </a:r>
            <a:endParaRPr lang="en-US" altLang="en-US" dirty="0"/>
          </a:p>
          <a:p>
            <a:r>
              <a:rPr lang="en-US" altLang="en-US" dirty="0"/>
              <a:t>HTML4 supports the use of the </a:t>
            </a:r>
            <a:r>
              <a:rPr lang="en-US" altLang="en-US" b="1" dirty="0"/>
              <a:t>ID </a:t>
            </a:r>
            <a:r>
              <a:rPr lang="en-US" altLang="en-US" dirty="0"/>
              <a:t>attribute for the named anchor, as follows:</a:t>
            </a:r>
          </a:p>
          <a:p>
            <a:pPr>
              <a:spcBef>
                <a:spcPct val="0"/>
              </a:spcBef>
            </a:pPr>
            <a:r>
              <a:rPr lang="en-US" altLang="en-US" b="1" dirty="0"/>
              <a:t>&lt;a id="Start"&gt; … &lt;/a&gt; </a:t>
            </a:r>
          </a:p>
          <a:p>
            <a:pPr>
              <a:spcBef>
                <a:spcPct val="0"/>
              </a:spcBef>
            </a:pPr>
            <a:r>
              <a:rPr lang="en-US" altLang="en-US" dirty="0"/>
              <a:t>To jump to a named anchor within the current document, use the </a:t>
            </a:r>
            <a:r>
              <a:rPr lang="en-US" altLang="en-US" b="1" dirty="0"/>
              <a:t>&lt;a&gt;</a:t>
            </a:r>
            <a:r>
              <a:rPr lang="en-US" altLang="en-US" dirty="0"/>
              <a:t> tag with the </a:t>
            </a:r>
            <a:r>
              <a:rPr lang="en-US" altLang="en-US" b="1" dirty="0"/>
              <a:t>HREF</a:t>
            </a:r>
            <a:r>
              <a:rPr lang="en-US" altLang="en-US" dirty="0"/>
              <a:t> attribute and the name of the anchor.</a:t>
            </a:r>
          </a:p>
          <a:p>
            <a:r>
              <a:rPr lang="en-US" altLang="en-US" b="1" dirty="0"/>
              <a:t>&lt;a </a:t>
            </a:r>
            <a:r>
              <a:rPr lang="en-US" altLang="en-US" b="1" dirty="0" err="1"/>
              <a:t>href</a:t>
            </a:r>
            <a:r>
              <a:rPr lang="en-US" altLang="en-US" b="1" dirty="0"/>
              <a:t>="#Start"&gt; … &lt;/a&gt;</a:t>
            </a:r>
            <a:endParaRPr lang="en-US" altLang="en-US" dirty="0"/>
          </a:p>
          <a:p>
            <a:r>
              <a:rPr lang="en-US" altLang="en-US" dirty="0"/>
              <a:t>To jump to a named anchor in a different document, use the </a:t>
            </a:r>
            <a:r>
              <a:rPr lang="en-US" altLang="en-US" b="1" dirty="0"/>
              <a:t>HREF</a:t>
            </a:r>
            <a:r>
              <a:rPr lang="en-US" altLang="en-US" dirty="0"/>
              <a:t> attribute again, but combine the named anchor with the URL, separated by a </a:t>
            </a:r>
            <a:r>
              <a:rPr lang="en-US" altLang="en-US" b="1" dirty="0"/>
              <a:t>#</a:t>
            </a:r>
            <a:r>
              <a:rPr lang="en-US" altLang="en-US" dirty="0"/>
              <a:t> symbol.</a:t>
            </a:r>
          </a:p>
          <a:p>
            <a:r>
              <a:rPr lang="en-US" altLang="en-US" b="1" dirty="0"/>
              <a:t>&lt;a </a:t>
            </a:r>
            <a:r>
              <a:rPr lang="en-US" altLang="en-US" b="1" dirty="0" err="1"/>
              <a:t>href</a:t>
            </a:r>
            <a:r>
              <a:rPr lang="en-US" altLang="en-US" b="1" dirty="0"/>
              <a:t>="http://www.nosuchserver.com/somepage#someanchor"&gt; Don't click me!&lt;/a&gt;.</a:t>
            </a:r>
          </a:p>
          <a:p>
            <a:endParaRPr lang="en-GB" dirty="0"/>
          </a:p>
        </p:txBody>
      </p:sp>
    </p:spTree>
    <p:extLst>
      <p:ext uri="{BB962C8B-B14F-4D97-AF65-F5344CB8AC3E}">
        <p14:creationId xmlns:p14="http://schemas.microsoft.com/office/powerpoint/2010/main" val="1148237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URLs in hyperlinks can be specified in two ways: as </a:t>
            </a:r>
            <a:r>
              <a:rPr lang="en-US" altLang="en-US" i="1" dirty="0"/>
              <a:t>absolute</a:t>
            </a:r>
            <a:r>
              <a:rPr lang="en-US" altLang="en-US" dirty="0"/>
              <a:t> and as </a:t>
            </a:r>
            <a:r>
              <a:rPr lang="en-US" altLang="en-US" i="1" dirty="0"/>
              <a:t>relative</a:t>
            </a:r>
            <a:r>
              <a:rPr lang="en-US" altLang="en-US" dirty="0"/>
              <a:t> (or </a:t>
            </a:r>
            <a:r>
              <a:rPr lang="en-US" altLang="en-US" i="1" dirty="0"/>
              <a:t>partial</a:t>
            </a:r>
            <a:r>
              <a:rPr lang="en-US" altLang="en-US" dirty="0"/>
              <a:t>) addresses.</a:t>
            </a:r>
          </a:p>
          <a:p>
            <a:r>
              <a:rPr lang="en-US" altLang="en-US" dirty="0"/>
              <a:t>An absolute address includes a full server name and path. It would have exactly the same meaning if copied into another HTML document.</a:t>
            </a:r>
          </a:p>
          <a:p>
            <a:r>
              <a:rPr lang="en-US" altLang="en-US" dirty="0"/>
              <a:t>A relative (partial) URL gives the resource name without specifying the Web server. The name is relative to the current location. Partial URLs are normally used when specifying documents on the same server. They are useful because they are economical (the page is a little shorter) and also because groups of documents can be moved from server to server without extensive editing. </a:t>
            </a:r>
          </a:p>
          <a:p>
            <a:r>
              <a:rPr lang="en-US" altLang="en-US" dirty="0"/>
              <a:t>In order to interpret a relative URL, the browser needs some context. This is usually the current document. The problem with this scheme is that hyperlinks in such a document cannot be followed if the document is being read out of context (for example, if the document has been copied into the local file system of a PC). The context information can be explicitly defined using the </a:t>
            </a:r>
            <a:r>
              <a:rPr lang="en-US" altLang="en-US" b="1" dirty="0"/>
              <a:t>&lt;base&gt;</a:t>
            </a:r>
            <a:r>
              <a:rPr lang="en-US" altLang="en-US" dirty="0"/>
              <a:t> tag.</a:t>
            </a:r>
          </a:p>
          <a:p>
            <a:endParaRPr lang="en-GB" dirty="0"/>
          </a:p>
        </p:txBody>
      </p:sp>
    </p:spTree>
    <p:extLst>
      <p:ext uri="{BB962C8B-B14F-4D97-AF65-F5344CB8AC3E}">
        <p14:creationId xmlns:p14="http://schemas.microsoft.com/office/powerpoint/2010/main" val="1308676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The </a:t>
            </a:r>
            <a:r>
              <a:rPr lang="en-US" altLang="en-US" b="1" dirty="0"/>
              <a:t>TARGET</a:t>
            </a:r>
            <a:r>
              <a:rPr lang="en-US" altLang="en-US" dirty="0"/>
              <a:t> attribute of a hyperlink tag can also have one of these predefined values:</a:t>
            </a:r>
          </a:p>
          <a:p>
            <a:r>
              <a:rPr lang="en-US" altLang="en-US" b="1" dirty="0"/>
              <a:t>_blank</a:t>
            </a:r>
            <a:r>
              <a:rPr lang="en-US" altLang="en-US" dirty="0"/>
              <a:t>	A new blank window. This window is not named. </a:t>
            </a:r>
          </a:p>
          <a:p>
            <a:r>
              <a:rPr lang="en-US" altLang="en-US" b="1" dirty="0"/>
              <a:t>_parent</a:t>
            </a:r>
            <a:r>
              <a:rPr lang="en-US" altLang="en-US" dirty="0"/>
              <a:t>	Immediate parent of the document the link is in. </a:t>
            </a:r>
          </a:p>
          <a:p>
            <a:r>
              <a:rPr lang="en-US" altLang="en-US" b="1" dirty="0"/>
              <a:t>_self</a:t>
            </a:r>
            <a:r>
              <a:rPr lang="en-US" altLang="en-US" dirty="0"/>
              <a:t>	The same window the link was clicked in. </a:t>
            </a:r>
          </a:p>
          <a:p>
            <a:r>
              <a:rPr lang="en-US" altLang="en-US" b="1" dirty="0"/>
              <a:t>_top</a:t>
            </a:r>
            <a:r>
              <a:rPr lang="en-US" altLang="en-US" dirty="0"/>
              <a:t>	The full body of the window.</a:t>
            </a:r>
          </a:p>
          <a:p>
            <a:endParaRPr lang="en-GB" dirty="0"/>
          </a:p>
        </p:txBody>
      </p:sp>
    </p:spTree>
    <p:extLst>
      <p:ext uri="{BB962C8B-B14F-4D97-AF65-F5344CB8AC3E}">
        <p14:creationId xmlns:p14="http://schemas.microsoft.com/office/powerpoint/2010/main" val="2094688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91" tIns="45246" rIns="90491" bIns="45246"/>
          <a:lstStyle/>
          <a:p>
            <a:endParaRPr lang="en-US" altLang="en-US" b="1" dirty="0">
              <a:latin typeface="Arial" panose="020B0604020202020204" pitchFamily="34" charset="0"/>
              <a:cs typeface="Arial" panose="020B0604020202020204" pitchFamily="34" charset="0"/>
            </a:endParaRPr>
          </a:p>
        </p:txBody>
      </p:sp>
      <p:sp>
        <p:nvSpPr>
          <p:cNvPr id="39939" name="Slide"/>
          <p:cNvSpPr>
            <a:spLocks noGrp="1" noRot="1" noChangeAspect="1" noChangeArrowheads="1" noTextEdit="1"/>
          </p:cNvSpPr>
          <p:nvPr>
            <p:ph type="sldImg" idx="2"/>
          </p:nvPr>
        </p:nvSpPr>
        <p:spPr>
          <a:xfrm>
            <a:off x="571500" y="581025"/>
            <a:ext cx="5715000" cy="3216275"/>
          </a:xfrm>
          <a:ln/>
        </p:spPr>
      </p:sp>
    </p:spTree>
    <p:extLst>
      <p:ext uri="{BB962C8B-B14F-4D97-AF65-F5344CB8AC3E}">
        <p14:creationId xmlns:p14="http://schemas.microsoft.com/office/powerpoint/2010/main" val="50724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45676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p:txBody>
          <a:bodyPr/>
          <a:lstStyle/>
          <a:p>
            <a:r>
              <a:rPr lang="en-US" altLang="en-US" dirty="0"/>
              <a:t>In the world of graphics there are nearly as many file formats as there are utilities and tools available to process them.</a:t>
            </a:r>
          </a:p>
          <a:p>
            <a:r>
              <a:rPr lang="en-US" altLang="en-US" dirty="0"/>
              <a:t>Most browsers support the GIF (Graphics Interchange Format) and JPEG (Joint </a:t>
            </a:r>
            <a:r>
              <a:rPr lang="en-US" altLang="en-US" dirty="0" err="1"/>
              <a:t>Photographics</a:t>
            </a:r>
            <a:r>
              <a:rPr lang="en-US" altLang="en-US" dirty="0"/>
              <a:t> Experts Group) file formats directly. </a:t>
            </a:r>
          </a:p>
          <a:p>
            <a:r>
              <a:rPr lang="en-US" altLang="en-US" dirty="0"/>
              <a:t>Remember there is no compulsion for a web browser to display images at all. Lynx is a text-based web browser which does not attempt to display images, and most of the popular browsers allow the user to ignore images in order to speed up page load times and reduce bandwidth.</a:t>
            </a:r>
          </a:p>
          <a:p>
            <a:r>
              <a:rPr lang="en-US" altLang="en-US" dirty="0"/>
              <a:t>Some browsers, such as Microsoft Internet Explorer, support native Windows file formats such as BMP. For the purposes of this chapter we will assume that the browsers support GIF and JPEG as a minimum.</a:t>
            </a:r>
          </a:p>
          <a:p>
            <a:r>
              <a:rPr lang="en-US" altLang="en-US" dirty="0"/>
              <a:t>A standard known as PNG (Portable Network Graphics) has also been defined and works well in most current browsers.</a:t>
            </a:r>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2028510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The </a:t>
            </a:r>
            <a:r>
              <a:rPr lang="en-US" altLang="en-US" b="1" dirty="0"/>
              <a:t>IMG</a:t>
            </a:r>
            <a:r>
              <a:rPr lang="en-US" altLang="en-US" dirty="0"/>
              <a:t> tag is used to insert an inline image in the document. You must always provide a </a:t>
            </a:r>
            <a:r>
              <a:rPr lang="en-US" altLang="en-US" b="1" dirty="0"/>
              <a:t>SRC</a:t>
            </a:r>
            <a:r>
              <a:rPr lang="en-US" altLang="en-US" dirty="0"/>
              <a:t> attribute which is the URL (relative or absolute) of the image you wish to insert. This tag is not a container, so there is no matching </a:t>
            </a:r>
            <a:r>
              <a:rPr lang="en-US" altLang="en-US" b="1" dirty="0"/>
              <a:t>&lt;/</a:t>
            </a:r>
            <a:r>
              <a:rPr lang="en-US" altLang="en-US" b="1" dirty="0" err="1"/>
              <a:t>img</a:t>
            </a:r>
            <a:r>
              <a:rPr lang="en-US" altLang="en-US" b="1" dirty="0"/>
              <a:t>&gt;</a:t>
            </a:r>
            <a:r>
              <a:rPr lang="en-US" altLang="en-US" dirty="0"/>
              <a:t> tag.</a:t>
            </a:r>
          </a:p>
          <a:p>
            <a:r>
              <a:rPr lang="en-US" altLang="en-US" dirty="0"/>
              <a:t>The </a:t>
            </a:r>
            <a:r>
              <a:rPr lang="en-US" altLang="en-US" b="1" dirty="0"/>
              <a:t>ALT</a:t>
            </a:r>
            <a:r>
              <a:rPr lang="en-US" altLang="en-US" dirty="0"/>
              <a:t> attribute of the </a:t>
            </a:r>
            <a:r>
              <a:rPr lang="en-US" altLang="en-US" b="1" dirty="0"/>
              <a:t>IMG</a:t>
            </a:r>
            <a:r>
              <a:rPr lang="en-US" altLang="en-US" dirty="0"/>
              <a:t> tag specifies text that will be displayed in place of the picture if the browser is not capable of displaying the image, or if the browser is normally capable of showing picture but this feature has been disabled. This option is important, because text-based users will be unable to make much sense of your web page without it. This is particularly true when dealing with hyperlinked graphics, as will be seen later.</a:t>
            </a:r>
          </a:p>
          <a:p>
            <a:endParaRPr lang="en-GB" dirty="0"/>
          </a:p>
        </p:txBody>
      </p:sp>
    </p:spTree>
    <p:extLst>
      <p:ext uri="{BB962C8B-B14F-4D97-AF65-F5344CB8AC3E}">
        <p14:creationId xmlns:p14="http://schemas.microsoft.com/office/powerpoint/2010/main" val="153868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A picture’s size is usually found from data in the file when it is downloaded. This can be overridden using attributes of the </a:t>
            </a:r>
            <a:r>
              <a:rPr lang="en-US" altLang="en-US" b="1" dirty="0"/>
              <a:t>&lt;</a:t>
            </a:r>
            <a:r>
              <a:rPr lang="en-US" altLang="en-US" b="1" dirty="0" err="1"/>
              <a:t>img</a:t>
            </a:r>
            <a:r>
              <a:rPr lang="en-US" altLang="en-US" b="1" dirty="0"/>
              <a:t>&gt;</a:t>
            </a:r>
            <a:r>
              <a:rPr lang="en-US" altLang="en-US" dirty="0"/>
              <a:t> tag.</a:t>
            </a:r>
          </a:p>
          <a:p>
            <a:r>
              <a:rPr lang="en-US" altLang="en-US" dirty="0"/>
              <a:t>The </a:t>
            </a:r>
            <a:r>
              <a:rPr lang="en-US" altLang="en-US" b="1" dirty="0"/>
              <a:t>WIDTH</a:t>
            </a:r>
            <a:r>
              <a:rPr lang="en-US" altLang="en-US" dirty="0"/>
              <a:t> and </a:t>
            </a:r>
            <a:r>
              <a:rPr lang="en-US" altLang="en-US" b="1" dirty="0"/>
              <a:t>HEIGHT</a:t>
            </a:r>
            <a:r>
              <a:rPr lang="en-US" altLang="en-US" dirty="0"/>
              <a:t> attributes specify the size at which the picture is drawn. If the picture’s actual dimensions differ from those specified, the picture is stretched to match what is specified. Information is not strictly necessary, as the browser should be able to determine the dimensions of the image from the file, but supplying dimensions in the HTML file will enable the browser to draw a placeholder of appropriate size for the picture before it is loaded.</a:t>
            </a:r>
          </a:p>
          <a:p>
            <a:endParaRPr lang="en-GB" dirty="0"/>
          </a:p>
        </p:txBody>
      </p:sp>
    </p:spTree>
    <p:extLst>
      <p:ext uri="{BB962C8B-B14F-4D97-AF65-F5344CB8AC3E}">
        <p14:creationId xmlns:p14="http://schemas.microsoft.com/office/powerpoint/2010/main" val="2713369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Images can be hyperlinks as well as just inline pictures. To achieve this, place the </a:t>
            </a:r>
            <a:r>
              <a:rPr lang="en-US" altLang="en-US" b="1" dirty="0"/>
              <a:t>&lt;</a:t>
            </a:r>
            <a:r>
              <a:rPr lang="en-US" altLang="en-US" b="1" dirty="0" err="1"/>
              <a:t>img</a:t>
            </a:r>
            <a:r>
              <a:rPr lang="en-US" altLang="en-US" b="1" dirty="0"/>
              <a:t>&gt;</a:t>
            </a:r>
            <a:r>
              <a:rPr lang="en-US" altLang="en-US" dirty="0"/>
              <a:t> tag within </a:t>
            </a:r>
            <a:r>
              <a:rPr lang="en-US" altLang="en-US" b="1" dirty="0"/>
              <a:t>&lt;a&gt;</a:t>
            </a:r>
            <a:r>
              <a:rPr lang="en-US" altLang="en-US" dirty="0"/>
              <a:t> and </a:t>
            </a:r>
            <a:r>
              <a:rPr lang="en-US" altLang="en-US" b="1" dirty="0"/>
              <a:t>&lt;/a&gt;</a:t>
            </a:r>
            <a:r>
              <a:rPr lang="en-US" altLang="en-US" dirty="0"/>
              <a:t> tags in the same way that you would enclose text for textual hyperlinks.</a:t>
            </a:r>
          </a:p>
          <a:p>
            <a:r>
              <a:rPr lang="en-US" altLang="en-US" dirty="0"/>
              <a:t>Most browsers will put a hyperlink border around the image. Sometimes the border around the image is a little obtrusive. In such cases, use the </a:t>
            </a:r>
            <a:r>
              <a:rPr lang="en-US" altLang="en-US" b="1" dirty="0"/>
              <a:t>border:0 </a:t>
            </a:r>
            <a:r>
              <a:rPr lang="en-US" altLang="en-US" dirty="0"/>
              <a:t>CSS property of the </a:t>
            </a:r>
            <a:r>
              <a:rPr lang="en-US" altLang="en-US" b="1" dirty="0"/>
              <a:t>&lt;</a:t>
            </a:r>
            <a:r>
              <a:rPr lang="en-US" altLang="en-US" b="1" dirty="0" err="1"/>
              <a:t>img</a:t>
            </a:r>
            <a:r>
              <a:rPr lang="en-US" altLang="en-US" b="1" dirty="0"/>
              <a:t>&gt;</a:t>
            </a:r>
            <a:r>
              <a:rPr lang="en-US" altLang="en-US" dirty="0"/>
              <a:t> tag to remove it.</a:t>
            </a:r>
          </a:p>
          <a:p>
            <a:r>
              <a:rPr lang="en-US" altLang="en-US" dirty="0"/>
              <a:t>It is very important to put in </a:t>
            </a:r>
            <a:r>
              <a:rPr lang="en-US" altLang="en-US" b="1" dirty="0"/>
              <a:t>ALT</a:t>
            </a:r>
            <a:r>
              <a:rPr lang="en-US" altLang="en-US" dirty="0"/>
              <a:t> text for the image to accommodate browsers which are not able to display the image; there is nothing less helpful than a hyperlink with no clue as to where it points.</a:t>
            </a:r>
          </a:p>
          <a:p>
            <a:endParaRPr lang="en-GB" dirty="0"/>
          </a:p>
        </p:txBody>
      </p:sp>
    </p:spTree>
    <p:extLst>
      <p:ext uri="{BB962C8B-B14F-4D97-AF65-F5344CB8AC3E}">
        <p14:creationId xmlns:p14="http://schemas.microsoft.com/office/powerpoint/2010/main" val="2516772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Remember that images can be large, and this is an issue for browsers connected through a slow or busy link. Small images (up to around 100x100 pixels) can be included inline without any problems, but for larger images it is considered courteous to provide two versions of an image: a “thumbnail” image at small size and with a small palette which previews the picture. This image can then lead on, through a hyperlink, to the full image. This allows users to download the images they want after having seen the preview.</a:t>
            </a:r>
          </a:p>
          <a:p>
            <a:r>
              <a:rPr lang="en-US" altLang="en-US" dirty="0"/>
              <a:t>The correct way to generate a thumbnail image is as described above: to create a separate image file from the original image. There is another way which might seem easier but is not efficient. The </a:t>
            </a:r>
            <a:r>
              <a:rPr lang="en-US" altLang="en-US" b="1" dirty="0"/>
              <a:t>HEIGHT</a:t>
            </a:r>
            <a:r>
              <a:rPr lang="en-US" altLang="en-US" dirty="0"/>
              <a:t> and </a:t>
            </a:r>
            <a:r>
              <a:rPr lang="en-US" altLang="en-US" b="1" dirty="0"/>
              <a:t>WIDTH</a:t>
            </a:r>
            <a:r>
              <a:rPr lang="en-US" altLang="en-US" dirty="0"/>
              <a:t> attributes of the </a:t>
            </a:r>
            <a:r>
              <a:rPr lang="en-US" altLang="en-US" b="1" dirty="0"/>
              <a:t>&lt;</a:t>
            </a:r>
            <a:r>
              <a:rPr lang="en-US" altLang="en-US" b="1" dirty="0" err="1"/>
              <a:t>img</a:t>
            </a:r>
            <a:r>
              <a:rPr lang="en-US" altLang="en-US" b="1" dirty="0"/>
              <a:t>&gt;</a:t>
            </a:r>
            <a:r>
              <a:rPr lang="en-US" altLang="en-US" dirty="0"/>
              <a:t> tag can be used to specify the size at which the picture is drawn. If these attributes are different to the actual size of the image, the browser will load the whole image and reduce or enlarge it to suit. This does create thumbnail images if the </a:t>
            </a:r>
            <a:r>
              <a:rPr lang="en-US" altLang="en-US" b="1" dirty="0"/>
              <a:t>HEIGHT</a:t>
            </a:r>
            <a:r>
              <a:rPr lang="en-US" altLang="en-US" dirty="0"/>
              <a:t> and </a:t>
            </a:r>
            <a:r>
              <a:rPr lang="en-US" altLang="en-US" b="1" dirty="0"/>
              <a:t>WIDTH</a:t>
            </a:r>
            <a:r>
              <a:rPr lang="en-US" altLang="en-US" dirty="0"/>
              <a:t> values are smaller than the original image but is very inefficient because the whole image has to be downloaded first. This rather defeats the object of having the thumbnail image in the first place!</a:t>
            </a:r>
          </a:p>
          <a:p>
            <a:endParaRPr lang="en-GB" dirty="0"/>
          </a:p>
        </p:txBody>
      </p:sp>
    </p:spTree>
    <p:extLst>
      <p:ext uri="{BB962C8B-B14F-4D97-AF65-F5344CB8AC3E}">
        <p14:creationId xmlns:p14="http://schemas.microsoft.com/office/powerpoint/2010/main" val="1250328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3429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The </a:t>
            </a:r>
            <a:r>
              <a:rPr lang="en-US" altLang="en-US" b="1" dirty="0">
                <a:latin typeface="Courier New" panose="02070309020205020404" pitchFamily="49" charset="0"/>
              </a:rPr>
              <a:t>&lt;form&gt;</a:t>
            </a:r>
            <a:r>
              <a:rPr lang="en-US" altLang="en-US" dirty="0"/>
              <a:t> tag is used to denote a form in HTML. </a:t>
            </a:r>
          </a:p>
          <a:p>
            <a:r>
              <a:rPr lang="en-US" altLang="en-US" dirty="0"/>
              <a:t>The </a:t>
            </a:r>
            <a:r>
              <a:rPr lang="en-US" altLang="en-US" b="1" dirty="0">
                <a:latin typeface="Courier New" panose="02070309020205020404" pitchFamily="49" charset="0"/>
              </a:rPr>
              <a:t>ACTION</a:t>
            </a:r>
            <a:r>
              <a:rPr lang="en-US" altLang="en-US" dirty="0"/>
              <a:t> attribute specifies the URL of the script that is to be executed to carry out the action of the form.</a:t>
            </a:r>
          </a:p>
          <a:p>
            <a:r>
              <a:rPr lang="en-US" altLang="en-US" dirty="0"/>
              <a:t>The </a:t>
            </a:r>
            <a:r>
              <a:rPr lang="en-US" altLang="en-US" b="1" dirty="0">
                <a:latin typeface="Courier New" panose="02070309020205020404" pitchFamily="49" charset="0"/>
              </a:rPr>
              <a:t>METHOD</a:t>
            </a:r>
            <a:r>
              <a:rPr lang="en-US" altLang="en-US" dirty="0"/>
              <a:t> attribute indicates how the form data should be sent to the server.  It can be either </a:t>
            </a:r>
            <a:r>
              <a:rPr lang="en-US" altLang="en-US" b="1" dirty="0">
                <a:latin typeface="Courier New" panose="02070309020205020404" pitchFamily="49" charset="0"/>
              </a:rPr>
              <a:t>GET</a:t>
            </a:r>
            <a:r>
              <a:rPr lang="en-US" altLang="en-US" dirty="0"/>
              <a:t> or </a:t>
            </a:r>
            <a:r>
              <a:rPr lang="en-US" altLang="en-US" b="1" dirty="0">
                <a:latin typeface="Courier New" panose="02070309020205020404" pitchFamily="49" charset="0"/>
              </a:rPr>
              <a:t>POST</a:t>
            </a:r>
            <a:r>
              <a:rPr lang="en-US" altLang="en-US" dirty="0"/>
              <a:t>.</a:t>
            </a:r>
          </a:p>
          <a:p>
            <a:r>
              <a:rPr lang="en-US" altLang="en-US" b="1" dirty="0">
                <a:latin typeface="Courier New" panose="02070309020205020404" pitchFamily="49" charset="0"/>
              </a:rPr>
              <a:t>GET</a:t>
            </a:r>
            <a:r>
              <a:rPr lang="en-US" altLang="en-US" dirty="0"/>
              <a:t>  Appends the arguments to the action URL and opens it as if it were an anchor.</a:t>
            </a:r>
          </a:p>
          <a:p>
            <a:r>
              <a:rPr lang="en-US" altLang="en-US" b="1" dirty="0">
                <a:latin typeface="Courier New" panose="02070309020205020404" pitchFamily="49" charset="0"/>
              </a:rPr>
              <a:t>POST</a:t>
            </a:r>
            <a:r>
              <a:rPr lang="en-US" altLang="en-US" dirty="0"/>
              <a:t> Sends the data via an HTTP post transaction. </a:t>
            </a:r>
          </a:p>
          <a:p>
            <a:r>
              <a:rPr lang="en-US" altLang="en-US" dirty="0"/>
              <a:t>The </a:t>
            </a:r>
            <a:r>
              <a:rPr lang="en-US" altLang="en-US" b="1" dirty="0">
                <a:latin typeface="Courier New" panose="02070309020205020404" pitchFamily="49" charset="0"/>
              </a:rPr>
              <a:t>TARGET</a:t>
            </a:r>
            <a:r>
              <a:rPr lang="en-US" altLang="en-US" dirty="0"/>
              <a:t> attribute defines the window into which the browser is to display any information returned by the script.  If no frames are involved, the </a:t>
            </a:r>
            <a:r>
              <a:rPr lang="en-US" altLang="en-US" b="1" dirty="0">
                <a:latin typeface="Courier New" panose="02070309020205020404" pitchFamily="49" charset="0"/>
              </a:rPr>
              <a:t>TARGET</a:t>
            </a:r>
            <a:r>
              <a:rPr lang="en-US" altLang="en-US" dirty="0"/>
              <a:t> attribute is not usually required.</a:t>
            </a:r>
          </a:p>
          <a:p>
            <a:r>
              <a:rPr lang="en-US" altLang="en-US" dirty="0"/>
              <a:t>The </a:t>
            </a:r>
            <a:r>
              <a:rPr lang="en-US" altLang="en-US" b="1" dirty="0">
                <a:latin typeface="Courier New" panose="02070309020205020404" pitchFamily="49" charset="0"/>
              </a:rPr>
              <a:t>&lt;form&gt;</a:t>
            </a:r>
            <a:r>
              <a:rPr lang="en-US" altLang="en-US" dirty="0"/>
              <a:t> tag may have other attributes for use with browsers which can handle client-side scripting language such as VBScript and JavaScript.  These will be dealt with in the client-side scripting chapter.</a:t>
            </a:r>
          </a:p>
          <a:p>
            <a:endParaRPr lang="en-GB" dirty="0"/>
          </a:p>
        </p:txBody>
      </p:sp>
    </p:spTree>
    <p:extLst>
      <p:ext uri="{BB962C8B-B14F-4D97-AF65-F5344CB8AC3E}">
        <p14:creationId xmlns:p14="http://schemas.microsoft.com/office/powerpoint/2010/main" val="3380089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A pushbutton is a button on a form that causes an action to occur.  There are three kinds of pushbutton, and each one is defined by an </a:t>
            </a:r>
            <a:r>
              <a:rPr lang="en-US" altLang="en-US" b="1" dirty="0">
                <a:latin typeface="Courier New" panose="02070309020205020404" pitchFamily="49" charset="0"/>
              </a:rPr>
              <a:t>&lt;input&gt;</a:t>
            </a:r>
            <a:r>
              <a:rPr lang="en-US" altLang="en-US" dirty="0"/>
              <a:t> tag with an appropriate </a:t>
            </a:r>
            <a:r>
              <a:rPr lang="en-US" altLang="en-US" b="1" dirty="0">
                <a:latin typeface="Courier New" panose="02070309020205020404" pitchFamily="49" charset="0"/>
              </a:rPr>
              <a:t>TYPE</a:t>
            </a:r>
            <a:r>
              <a:rPr lang="en-US" altLang="en-US" dirty="0"/>
              <a:t> attribute.  The </a:t>
            </a:r>
            <a:r>
              <a:rPr lang="en-US" altLang="en-US" b="1" dirty="0">
                <a:latin typeface="Courier New" panose="02070309020205020404" pitchFamily="49" charset="0"/>
              </a:rPr>
              <a:t>SUBMIT</a:t>
            </a:r>
            <a:r>
              <a:rPr lang="en-US" altLang="en-US" dirty="0"/>
              <a:t> button is used to submit the form to the server script.  A </a:t>
            </a:r>
            <a:r>
              <a:rPr lang="en-US" altLang="en-US" b="1" dirty="0">
                <a:latin typeface="Courier New" panose="02070309020205020404" pitchFamily="49" charset="0"/>
              </a:rPr>
              <a:t>RESET</a:t>
            </a:r>
            <a:r>
              <a:rPr lang="en-US" altLang="en-US" dirty="0"/>
              <a:t> button is used to reset the form to its initial state: blanking out the text fields and setting selection lists and radio buttons to their default settings. </a:t>
            </a:r>
          </a:p>
          <a:p>
            <a:r>
              <a:rPr lang="en-US" altLang="en-US" dirty="0"/>
              <a:t>There is also a third type of push button, </a:t>
            </a:r>
            <a:r>
              <a:rPr lang="en-US" altLang="en-US" b="1" dirty="0">
                <a:latin typeface="Courier New" panose="02070309020205020404" pitchFamily="49" charset="0"/>
              </a:rPr>
              <a:t>BUTTON</a:t>
            </a:r>
            <a:r>
              <a:rPr lang="en-US" altLang="en-US" dirty="0"/>
              <a:t>, which is if you want to insert a generic button to which  you can assign a client-side script.  This kind of button is discussed in the client-side scripting chapter.</a:t>
            </a:r>
          </a:p>
          <a:p>
            <a:r>
              <a:rPr lang="en-US" altLang="en-US" dirty="0"/>
              <a:t>For single-line textual input there are two kinds of control.  By using </a:t>
            </a:r>
            <a:r>
              <a:rPr lang="en-US" altLang="en-US" b="1" dirty="0">
                <a:latin typeface="Courier New" panose="02070309020205020404" pitchFamily="49" charset="0"/>
              </a:rPr>
              <a:t>&lt;input&gt;</a:t>
            </a:r>
            <a:r>
              <a:rPr lang="en-US" altLang="en-US" dirty="0"/>
              <a:t> with an attribute of </a:t>
            </a:r>
            <a:r>
              <a:rPr lang="en-US" altLang="en-US" b="1" dirty="0">
                <a:latin typeface="Courier New" panose="02070309020205020404" pitchFamily="49" charset="0"/>
              </a:rPr>
              <a:t>type="text"</a:t>
            </a:r>
            <a:r>
              <a:rPr lang="en-US" altLang="en-US" dirty="0"/>
              <a:t> one can define a single line text input field.  A field with </a:t>
            </a:r>
            <a:r>
              <a:rPr lang="en-US" altLang="en-US" b="1" dirty="0">
                <a:latin typeface="Courier New" panose="02070309020205020404" pitchFamily="49" charset="0"/>
              </a:rPr>
              <a:t>type="password"</a:t>
            </a:r>
            <a:r>
              <a:rPr lang="en-US" altLang="en-US" dirty="0"/>
              <a:t> has the same meaning as the </a:t>
            </a:r>
            <a:r>
              <a:rPr lang="en-US" altLang="en-US" b="1" dirty="0">
                <a:latin typeface="Courier New" panose="02070309020205020404" pitchFamily="49" charset="0"/>
              </a:rPr>
              <a:t>type="text"</a:t>
            </a:r>
            <a:r>
              <a:rPr lang="en-US" altLang="en-US" dirty="0"/>
              <a:t>, except that text is not displayed as the user enters it.</a:t>
            </a:r>
          </a:p>
          <a:p>
            <a:r>
              <a:rPr lang="en-US" altLang="en-US" dirty="0"/>
              <a:t>All </a:t>
            </a:r>
            <a:r>
              <a:rPr lang="en-US" altLang="en-US" b="1" dirty="0">
                <a:latin typeface="Courier New" panose="02070309020205020404" pitchFamily="49" charset="0"/>
              </a:rPr>
              <a:t>&lt;input&gt;</a:t>
            </a:r>
            <a:r>
              <a:rPr lang="en-US" altLang="en-US" dirty="0"/>
              <a:t> fields have a </a:t>
            </a:r>
            <a:r>
              <a:rPr lang="en-US" altLang="en-US" b="1" dirty="0">
                <a:latin typeface="Courier New" panose="02070309020205020404" pitchFamily="49" charset="0"/>
              </a:rPr>
              <a:t>VALUE</a:t>
            </a:r>
            <a:r>
              <a:rPr lang="en-US" altLang="en-US" dirty="0"/>
              <a:t> attribute.  For textual controls, this specifies the default (initial) value of the control. </a:t>
            </a:r>
          </a:p>
          <a:p>
            <a:endParaRPr lang="en-GB" dirty="0"/>
          </a:p>
        </p:txBody>
      </p:sp>
    </p:spTree>
    <p:extLst>
      <p:ext uri="{BB962C8B-B14F-4D97-AF65-F5344CB8AC3E}">
        <p14:creationId xmlns:p14="http://schemas.microsoft.com/office/powerpoint/2010/main" val="1926044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For multiple lines of text, the </a:t>
            </a:r>
            <a:r>
              <a:rPr lang="en-US" altLang="en-US" b="1" dirty="0">
                <a:latin typeface="Courier New" panose="02070309020205020404" pitchFamily="49" charset="0"/>
              </a:rPr>
              <a:t>&lt;input&gt;</a:t>
            </a:r>
            <a:r>
              <a:rPr lang="en-US" altLang="en-US" dirty="0"/>
              <a:t> tag is not used.  Instead, the </a:t>
            </a:r>
            <a:r>
              <a:rPr lang="en-US" altLang="en-US" b="1" dirty="0">
                <a:latin typeface="Courier New" panose="02070309020205020404" pitchFamily="49" charset="0"/>
              </a:rPr>
              <a:t>&lt;</a:t>
            </a:r>
            <a:r>
              <a:rPr lang="en-US" altLang="en-US" b="1" dirty="0" err="1">
                <a:latin typeface="Courier New" panose="02070309020205020404" pitchFamily="49" charset="0"/>
              </a:rPr>
              <a:t>textarea</a:t>
            </a:r>
            <a:r>
              <a:rPr lang="en-US" altLang="en-US" b="1" dirty="0">
                <a:latin typeface="Courier New" panose="02070309020205020404" pitchFamily="49" charset="0"/>
              </a:rPr>
              <a:t>&gt;</a:t>
            </a:r>
            <a:r>
              <a:rPr lang="en-US" altLang="en-US" dirty="0"/>
              <a:t> .. </a:t>
            </a:r>
            <a:r>
              <a:rPr lang="en-US" altLang="en-US" b="1" dirty="0">
                <a:latin typeface="Courier New" panose="02070309020205020404" pitchFamily="49" charset="0"/>
              </a:rPr>
              <a:t>&lt;/</a:t>
            </a:r>
            <a:r>
              <a:rPr lang="en-US" altLang="en-US" b="1" dirty="0" err="1">
                <a:latin typeface="Courier New" panose="02070309020205020404" pitchFamily="49" charset="0"/>
              </a:rPr>
              <a:t>textarea</a:t>
            </a:r>
            <a:r>
              <a:rPr lang="en-US" altLang="en-US" b="1" dirty="0">
                <a:latin typeface="Courier New" panose="02070309020205020404" pitchFamily="49" charset="0"/>
              </a:rPr>
              <a:t>&gt;</a:t>
            </a:r>
            <a:r>
              <a:rPr lang="en-US" altLang="en-US" dirty="0"/>
              <a:t> tag is used to define an area of text which can have more than one line.  This tag has </a:t>
            </a:r>
            <a:r>
              <a:rPr lang="en-US" altLang="en-US" b="1" dirty="0">
                <a:latin typeface="Courier New" panose="02070309020205020404" pitchFamily="49" charset="0"/>
              </a:rPr>
              <a:t>COLS</a:t>
            </a:r>
            <a:r>
              <a:rPr lang="en-US" altLang="en-US" dirty="0"/>
              <a:t> and </a:t>
            </a:r>
            <a:r>
              <a:rPr lang="en-US" altLang="en-US" b="1" dirty="0">
                <a:latin typeface="Courier New" panose="02070309020205020404" pitchFamily="49" charset="0"/>
              </a:rPr>
              <a:t>ROWS</a:t>
            </a:r>
            <a:r>
              <a:rPr lang="en-US" altLang="en-US" dirty="0"/>
              <a:t> attributes to set the size of the field in terms of rows and columns respectively.  These size parameters only set the size on the screen: the actual control can hold more text than can be shown in a confined area and the browser will add scroll bars where necessary.</a:t>
            </a:r>
          </a:p>
          <a:p>
            <a:r>
              <a:rPr lang="en-US" altLang="en-US" dirty="0"/>
              <a:t>The text between the </a:t>
            </a:r>
            <a:r>
              <a:rPr lang="en-US" altLang="en-US" b="1" dirty="0">
                <a:latin typeface="Courier New" panose="02070309020205020404" pitchFamily="49" charset="0"/>
              </a:rPr>
              <a:t>&lt;</a:t>
            </a:r>
            <a:r>
              <a:rPr lang="en-US" altLang="en-US" b="1" dirty="0" err="1">
                <a:latin typeface="Courier New" panose="02070309020205020404" pitchFamily="49" charset="0"/>
              </a:rPr>
              <a:t>textarea</a:t>
            </a:r>
            <a:r>
              <a:rPr lang="en-US" altLang="en-US" b="1" dirty="0">
                <a:latin typeface="Courier New" panose="02070309020205020404" pitchFamily="49" charset="0"/>
              </a:rPr>
              <a:t>&gt;</a:t>
            </a:r>
            <a:r>
              <a:rPr lang="en-US" altLang="en-US" dirty="0"/>
              <a:t> and </a:t>
            </a:r>
            <a:r>
              <a:rPr lang="en-US" altLang="en-US" b="1" dirty="0">
                <a:latin typeface="Courier New" panose="02070309020205020404" pitchFamily="49" charset="0"/>
              </a:rPr>
              <a:t>&lt;/</a:t>
            </a:r>
            <a:r>
              <a:rPr lang="en-US" altLang="en-US" b="1" dirty="0" err="1">
                <a:latin typeface="Courier New" panose="02070309020205020404" pitchFamily="49" charset="0"/>
              </a:rPr>
              <a:t>textarea</a:t>
            </a:r>
            <a:r>
              <a:rPr lang="en-US" altLang="en-US" b="1" dirty="0">
                <a:latin typeface="Courier New" panose="02070309020205020404" pitchFamily="49" charset="0"/>
              </a:rPr>
              <a:t>&gt;</a:t>
            </a:r>
            <a:r>
              <a:rPr lang="en-US" altLang="en-US" dirty="0"/>
              <a:t> tags defines the initial value of the multi-line text field.</a:t>
            </a:r>
          </a:p>
          <a:p>
            <a:endParaRPr lang="en-GB" dirty="0"/>
          </a:p>
        </p:txBody>
      </p:sp>
    </p:spTree>
    <p:extLst>
      <p:ext uri="{BB962C8B-B14F-4D97-AF65-F5344CB8AC3E}">
        <p14:creationId xmlns:p14="http://schemas.microsoft.com/office/powerpoint/2010/main" val="704529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a:xfrm>
            <a:off x="728663" y="4679949"/>
            <a:ext cx="5481637" cy="5241925"/>
          </a:xfrm>
        </p:spPr>
        <p:txBody>
          <a:bodyPr/>
          <a:lstStyle/>
          <a:p>
            <a:r>
              <a:rPr lang="en-US" altLang="en-US" dirty="0"/>
              <a:t>Radio buttons are used in groups: within each group, only one can be checked (selected) at any one time; in this respect they are used to represent mutually exclusive options, like pre-set tuning buttons on an in-car radio.  Radio buttons are created using an </a:t>
            </a:r>
            <a:r>
              <a:rPr lang="en-US" altLang="en-US" b="1" dirty="0">
                <a:latin typeface="Courier New" panose="02070309020205020404" pitchFamily="49" charset="0"/>
              </a:rPr>
              <a:t>&lt;input&gt;</a:t>
            </a:r>
            <a:r>
              <a:rPr lang="en-US" altLang="en-US" dirty="0"/>
              <a:t>  tag with a </a:t>
            </a:r>
            <a:r>
              <a:rPr lang="en-US" altLang="en-US" b="1" dirty="0">
                <a:latin typeface="Courier New" panose="02070309020205020404" pitchFamily="49" charset="0"/>
              </a:rPr>
              <a:t>TYPE</a:t>
            </a:r>
            <a:r>
              <a:rPr lang="en-US" altLang="en-US" dirty="0"/>
              <a:t> attribute of </a:t>
            </a:r>
            <a:r>
              <a:rPr lang="en-US" altLang="en-US" b="1" dirty="0">
                <a:latin typeface="Courier New" panose="02070309020205020404" pitchFamily="49" charset="0"/>
              </a:rPr>
              <a:t>radio</a:t>
            </a:r>
            <a:r>
              <a:rPr lang="en-US" altLang="en-US" dirty="0"/>
              <a:t>.  Radio buttons are arranged in groups by the </a:t>
            </a:r>
            <a:r>
              <a:rPr lang="en-US" altLang="en-US" b="1" dirty="0">
                <a:latin typeface="Courier New" panose="02070309020205020404" pitchFamily="49" charset="0"/>
              </a:rPr>
              <a:t>NAME</a:t>
            </a:r>
            <a:r>
              <a:rPr lang="en-US" altLang="en-US" dirty="0"/>
              <a:t> attribute, and the browser will ensure that if a button in a particular group is selected, all other buttons in that group - which is to say all the buttons having the same </a:t>
            </a:r>
            <a:r>
              <a:rPr lang="en-US" altLang="en-US" b="1" dirty="0">
                <a:latin typeface="Courier New" panose="02070309020205020404" pitchFamily="49" charset="0"/>
              </a:rPr>
              <a:t>NAME</a:t>
            </a:r>
            <a:r>
              <a:rPr lang="en-US" altLang="en-US" dirty="0"/>
              <a:t> - will be unselected.</a:t>
            </a:r>
          </a:p>
          <a:p>
            <a:r>
              <a:rPr lang="en-US" altLang="en-US" dirty="0"/>
              <a:t>Check boxes are used for independent Boolean (yes/no) choices.  Check boxes are created using an </a:t>
            </a:r>
            <a:r>
              <a:rPr lang="en-US" altLang="en-US" b="1" dirty="0">
                <a:latin typeface="Courier New" panose="02070309020205020404" pitchFamily="49" charset="0"/>
              </a:rPr>
              <a:t>&lt;input&gt;</a:t>
            </a:r>
            <a:r>
              <a:rPr lang="en-US" altLang="en-US" dirty="0"/>
              <a:t>  tag with a </a:t>
            </a:r>
            <a:r>
              <a:rPr lang="en-US" altLang="en-US" b="1" dirty="0">
                <a:latin typeface="Courier New" panose="02070309020205020404" pitchFamily="49" charset="0"/>
              </a:rPr>
              <a:t>TYPE</a:t>
            </a:r>
            <a:r>
              <a:rPr lang="en-US" altLang="en-US" dirty="0"/>
              <a:t> attribute of </a:t>
            </a:r>
            <a:r>
              <a:rPr lang="en-US" altLang="en-US" b="1" dirty="0">
                <a:latin typeface="Courier New" panose="02070309020205020404" pitchFamily="49" charset="0"/>
              </a:rPr>
              <a:t>checkbox</a:t>
            </a:r>
            <a:r>
              <a:rPr lang="en-US" altLang="en-US" dirty="0"/>
              <a:t>.  Each check box in the form has a different name.</a:t>
            </a:r>
          </a:p>
          <a:p>
            <a:r>
              <a:rPr lang="en-US" altLang="en-US" dirty="0"/>
              <a:t>Here is an example from a form:</a:t>
            </a:r>
          </a:p>
          <a:p>
            <a:r>
              <a:rPr lang="en-US" altLang="en-US" b="1" dirty="0">
                <a:latin typeface="Courier New" panose="02070309020205020404" pitchFamily="49" charset="0"/>
              </a:rPr>
              <a:t>&lt;input type="radio" checked name="</a:t>
            </a:r>
            <a:r>
              <a:rPr lang="en-US" altLang="en-US" b="1" dirty="0" err="1">
                <a:latin typeface="Courier New" panose="02070309020205020404" pitchFamily="49" charset="0"/>
              </a:rPr>
              <a:t>RadioDrink</a:t>
            </a:r>
            <a:r>
              <a:rPr lang="en-US" altLang="en-US" b="1" dirty="0">
                <a:latin typeface="Courier New" panose="02070309020205020404" pitchFamily="49" charset="0"/>
              </a:rPr>
              <a:t>" value="Tea</a:t>
            </a:r>
            <a:r>
              <a:rPr lang="en-US" altLang="en-US" b="1" dirty="0"/>
              <a:t>“</a:t>
            </a:r>
            <a:r>
              <a:rPr lang="en-US" altLang="en-US" b="1" dirty="0">
                <a:latin typeface="Courier New" panose="02070309020205020404" pitchFamily="49" charset="0"/>
              </a:rPr>
              <a:t>/&gt;Tea</a:t>
            </a:r>
            <a:br>
              <a:rPr lang="en-US" altLang="en-US" b="1" dirty="0">
                <a:latin typeface="Courier New" panose="02070309020205020404" pitchFamily="49" charset="0"/>
              </a:rPr>
            </a:br>
            <a:r>
              <a:rPr lang="en-US" altLang="en-US" b="1" dirty="0">
                <a:latin typeface="Courier New" panose="02070309020205020404" pitchFamily="49" charset="0"/>
              </a:rPr>
              <a:t>&lt;input type="radio" name="</a:t>
            </a:r>
            <a:r>
              <a:rPr lang="en-US" altLang="en-US" b="1" dirty="0" err="1">
                <a:latin typeface="Courier New" panose="02070309020205020404" pitchFamily="49" charset="0"/>
              </a:rPr>
              <a:t>RadioDrink</a:t>
            </a:r>
            <a:r>
              <a:rPr lang="en-US" altLang="en-US" b="1" dirty="0">
                <a:latin typeface="Courier New" panose="02070309020205020404" pitchFamily="49" charset="0"/>
              </a:rPr>
              <a:t>" value="Coffee</a:t>
            </a:r>
            <a:r>
              <a:rPr lang="en-US" altLang="en-US" b="1" dirty="0"/>
              <a:t>“</a:t>
            </a:r>
            <a:r>
              <a:rPr lang="en-US" altLang="en-US" b="1" dirty="0">
                <a:latin typeface="Courier New" panose="02070309020205020404" pitchFamily="49" charset="0"/>
              </a:rPr>
              <a:t>/&gt;Coffee</a:t>
            </a:r>
            <a:br>
              <a:rPr lang="en-US" altLang="en-US" b="1" dirty="0">
                <a:latin typeface="Courier New" panose="02070309020205020404" pitchFamily="49" charset="0"/>
              </a:rPr>
            </a:br>
            <a:r>
              <a:rPr lang="en-US" altLang="en-US" b="1" dirty="0">
                <a:latin typeface="Courier New" panose="02070309020205020404" pitchFamily="49" charset="0"/>
              </a:rPr>
              <a:t>&lt;input type="radio" name="</a:t>
            </a:r>
            <a:r>
              <a:rPr lang="en-US" altLang="en-US" b="1" dirty="0" err="1">
                <a:latin typeface="Courier New" panose="02070309020205020404" pitchFamily="49" charset="0"/>
              </a:rPr>
              <a:t>RadioDrink</a:t>
            </a:r>
            <a:r>
              <a:rPr lang="en-US" altLang="en-US" b="1" dirty="0">
                <a:latin typeface="Courier New" panose="02070309020205020404" pitchFamily="49" charset="0"/>
              </a:rPr>
              <a:t>" value="Soup</a:t>
            </a:r>
            <a:r>
              <a:rPr lang="en-US" altLang="en-US" b="1" dirty="0"/>
              <a:t>“</a:t>
            </a:r>
            <a:r>
              <a:rPr lang="en-US" altLang="en-US" b="1" dirty="0">
                <a:latin typeface="Courier New" panose="02070309020205020404" pitchFamily="49" charset="0"/>
              </a:rPr>
              <a:t>/&gt;Soup&lt;</a:t>
            </a:r>
            <a:r>
              <a:rPr lang="en-US" altLang="en-US" b="1" dirty="0" err="1">
                <a:latin typeface="Courier New" panose="02070309020205020404" pitchFamily="49" charset="0"/>
              </a:rPr>
              <a:t>br</a:t>
            </a:r>
            <a:r>
              <a:rPr lang="en-US" altLang="en-US" b="1" dirty="0">
                <a:latin typeface="Courier New" panose="02070309020205020404" pitchFamily="49" charset="0"/>
              </a:rPr>
              <a:t>/&gt;</a:t>
            </a:r>
            <a:br>
              <a:rPr lang="en-US" altLang="en-US" b="1" dirty="0">
                <a:latin typeface="Courier New" panose="02070309020205020404" pitchFamily="49" charset="0"/>
              </a:rPr>
            </a:br>
            <a:r>
              <a:rPr lang="en-US" altLang="en-US" b="1" dirty="0">
                <a:latin typeface="Courier New" panose="02070309020205020404" pitchFamily="49" charset="0"/>
              </a:rPr>
              <a:t>&lt;input type="checkbox" name="</a:t>
            </a:r>
            <a:r>
              <a:rPr lang="en-US" altLang="en-US" b="1" dirty="0" err="1">
                <a:latin typeface="Courier New" panose="02070309020205020404" pitchFamily="49" charset="0"/>
              </a:rPr>
              <a:t>CheckMilk</a:t>
            </a:r>
            <a:r>
              <a:rPr lang="en-US" altLang="en-US" b="1" dirty="0">
                <a:latin typeface="Courier New" panose="02070309020205020404" pitchFamily="49" charset="0"/>
              </a:rPr>
              <a:t>" value=</a:t>
            </a:r>
            <a:r>
              <a:rPr lang="en-US" altLang="en-US" b="1" dirty="0"/>
              <a:t>“</a:t>
            </a:r>
            <a:r>
              <a:rPr lang="en-US" altLang="en-US" b="1" dirty="0">
                <a:latin typeface="Courier New" panose="02070309020205020404" pitchFamily="49" charset="0"/>
              </a:rPr>
              <a:t>Yes</a:t>
            </a:r>
            <a:r>
              <a:rPr lang="en-US" altLang="en-US" b="1" dirty="0"/>
              <a:t>“</a:t>
            </a:r>
            <a:r>
              <a:rPr lang="en-US" altLang="en-US" b="1" dirty="0">
                <a:latin typeface="Courier New" panose="02070309020205020404" pitchFamily="49" charset="0"/>
              </a:rPr>
              <a:t>/&gt;Milk</a:t>
            </a:r>
            <a:br>
              <a:rPr lang="en-US" altLang="en-US" b="1" dirty="0">
                <a:latin typeface="Courier New" panose="02070309020205020404" pitchFamily="49" charset="0"/>
              </a:rPr>
            </a:br>
            <a:r>
              <a:rPr lang="en-US" altLang="en-US" b="1" dirty="0">
                <a:latin typeface="Courier New" panose="02070309020205020404" pitchFamily="49" charset="0"/>
              </a:rPr>
              <a:t>&lt;input type="checkbox" name="</a:t>
            </a:r>
            <a:r>
              <a:rPr lang="en-US" altLang="en-US" b="1" dirty="0" err="1">
                <a:latin typeface="Courier New" panose="02070309020205020404" pitchFamily="49" charset="0"/>
              </a:rPr>
              <a:t>CheckSugar</a:t>
            </a:r>
            <a:r>
              <a:rPr lang="en-US" altLang="en-US" b="1" dirty="0">
                <a:latin typeface="Courier New" panose="02070309020205020404" pitchFamily="49" charset="0"/>
              </a:rPr>
              <a:t>" value=</a:t>
            </a:r>
            <a:r>
              <a:rPr lang="en-US" altLang="en-US" b="1" dirty="0"/>
              <a:t>“</a:t>
            </a:r>
            <a:r>
              <a:rPr lang="en-US" altLang="en-US" b="1" dirty="0">
                <a:latin typeface="Courier New" panose="02070309020205020404" pitchFamily="49" charset="0"/>
              </a:rPr>
              <a:t>Yes</a:t>
            </a:r>
            <a:r>
              <a:rPr lang="en-US" altLang="en-US" b="1" dirty="0"/>
              <a:t>“</a:t>
            </a:r>
            <a:r>
              <a:rPr lang="en-US" altLang="en-US" b="1" dirty="0">
                <a:latin typeface="Courier New" panose="02070309020205020404" pitchFamily="49" charset="0"/>
              </a:rPr>
              <a:t>/&gt;Sugar&lt;</a:t>
            </a:r>
            <a:r>
              <a:rPr lang="en-US" altLang="en-US" b="1" dirty="0" err="1">
                <a:latin typeface="Courier New" panose="02070309020205020404" pitchFamily="49" charset="0"/>
              </a:rPr>
              <a:t>br</a:t>
            </a:r>
            <a:r>
              <a:rPr lang="en-US" altLang="en-US" b="1" dirty="0">
                <a:latin typeface="Courier New" panose="02070309020205020404" pitchFamily="49" charset="0"/>
              </a:rPr>
              <a:t>/&gt;</a:t>
            </a:r>
          </a:p>
          <a:p>
            <a:r>
              <a:rPr lang="en-US" altLang="en-US" b="1" dirty="0">
                <a:latin typeface="Courier New" panose="02070309020205020404" pitchFamily="49" charset="0"/>
              </a:rPr>
              <a:t>&lt;input type="submit" name="</a:t>
            </a:r>
            <a:r>
              <a:rPr lang="en-US" altLang="en-US" b="1" dirty="0" err="1">
                <a:latin typeface="Courier New" panose="02070309020205020404" pitchFamily="49" charset="0"/>
              </a:rPr>
              <a:t>OKButton</a:t>
            </a:r>
            <a:r>
              <a:rPr lang="en-US" altLang="en-US" b="1" dirty="0">
                <a:latin typeface="Courier New" panose="02070309020205020404" pitchFamily="49" charset="0"/>
              </a:rPr>
              <a:t>" value="Vend</a:t>
            </a:r>
            <a:r>
              <a:rPr lang="en-US" altLang="en-US" b="1" dirty="0"/>
              <a:t>“</a:t>
            </a:r>
            <a:r>
              <a:rPr lang="en-US" altLang="en-US" b="1" dirty="0">
                <a:latin typeface="Courier New" panose="02070309020205020404" pitchFamily="49" charset="0"/>
              </a:rPr>
              <a:t>/&gt; </a:t>
            </a:r>
            <a:endParaRPr lang="en-US" altLang="en-US" dirty="0"/>
          </a:p>
          <a:p>
            <a:r>
              <a:rPr lang="en-US" altLang="en-US" dirty="0"/>
              <a:t>Note that the first radio button in this example has the </a:t>
            </a:r>
            <a:r>
              <a:rPr lang="en-US" altLang="en-US" b="1" dirty="0">
                <a:latin typeface="Courier New" panose="02070309020205020404" pitchFamily="49" charset="0"/>
              </a:rPr>
              <a:t>CHECKED</a:t>
            </a:r>
            <a:r>
              <a:rPr lang="en-US" altLang="en-US" dirty="0"/>
              <a:t> attribute, which indicates to the browser that this button is initially selected.  Without this attribute a button is considered to be initially unselected.</a:t>
            </a:r>
          </a:p>
          <a:p>
            <a:r>
              <a:rPr lang="en-US" altLang="en-US" dirty="0"/>
              <a:t>Both radio buttons and check boxes have a </a:t>
            </a:r>
            <a:r>
              <a:rPr lang="en-US" altLang="en-US" b="1" dirty="0">
                <a:latin typeface="Courier New" panose="02070309020205020404" pitchFamily="49" charset="0"/>
              </a:rPr>
              <a:t>VALUE</a:t>
            </a:r>
            <a:r>
              <a:rPr lang="en-US" altLang="en-US" dirty="0"/>
              <a:t> attribute which is a textual string that is returned when the button is selected.</a:t>
            </a:r>
          </a:p>
        </p:txBody>
      </p:sp>
    </p:spTree>
    <p:extLst>
      <p:ext uri="{BB962C8B-B14F-4D97-AF65-F5344CB8AC3E}">
        <p14:creationId xmlns:p14="http://schemas.microsoft.com/office/powerpoint/2010/main" val="134183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1285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p:cNvSpPr>
            <a:spLocks noGrp="1" noRot="1" noChangeAspect="1" noChangeArrowheads="1" noTextEdit="1"/>
          </p:cNvSpPr>
          <p:nvPr>
            <p:ph type="sldImg" idx="2"/>
          </p:nvPr>
        </p:nvSpPr>
        <p:spPr>
          <a:xfrm>
            <a:off x="571500" y="581025"/>
            <a:ext cx="5715000" cy="3216275"/>
          </a:xfrm>
          <a:ln/>
        </p:spPr>
      </p:sp>
      <p:sp>
        <p:nvSpPr>
          <p:cNvPr id="2" name="Notes Placeholder 1"/>
          <p:cNvSpPr>
            <a:spLocks noGrp="1"/>
          </p:cNvSpPr>
          <p:nvPr>
            <p:ph type="body" idx="1"/>
          </p:nvPr>
        </p:nvSpPr>
        <p:spPr/>
        <p:txBody>
          <a:bodyPr/>
          <a:lstStyle/>
          <a:p>
            <a:r>
              <a:rPr lang="en-US" altLang="en-US" dirty="0"/>
              <a:t>List boxes and drop down lists are created using the </a:t>
            </a:r>
            <a:r>
              <a:rPr lang="en-US" altLang="en-US" b="1" dirty="0">
                <a:latin typeface="Courier New" panose="02070309020205020404" pitchFamily="49" charset="0"/>
              </a:rPr>
              <a:t>&lt;select&gt;</a:t>
            </a:r>
            <a:r>
              <a:rPr lang="en-US" altLang="en-US" dirty="0"/>
              <a:t> and </a:t>
            </a:r>
            <a:r>
              <a:rPr lang="en-US" altLang="en-US" b="1" dirty="0">
                <a:latin typeface="Courier New" panose="02070309020205020404" pitchFamily="49" charset="0"/>
              </a:rPr>
              <a:t>&lt;option&gt;</a:t>
            </a:r>
            <a:r>
              <a:rPr lang="en-US" altLang="en-US" dirty="0"/>
              <a:t> tags which define a list and its contents respectively.  If the </a:t>
            </a:r>
            <a:r>
              <a:rPr lang="en-US" altLang="en-US" b="1" dirty="0">
                <a:latin typeface="Courier New" panose="02070309020205020404" pitchFamily="49" charset="0"/>
              </a:rPr>
              <a:t>SIZE</a:t>
            </a:r>
            <a:r>
              <a:rPr lang="en-US" altLang="en-US" dirty="0"/>
              <a:t> attribute of </a:t>
            </a:r>
            <a:r>
              <a:rPr lang="en-US" altLang="en-US" b="1" dirty="0">
                <a:latin typeface="Courier New" panose="02070309020205020404" pitchFamily="49" charset="0"/>
              </a:rPr>
              <a:t>&lt;select&gt;</a:t>
            </a:r>
            <a:r>
              <a:rPr lang="en-US" altLang="en-US" dirty="0"/>
              <a:t> is 1, it is typically shown as a drop down list box with only one item showing.  If </a:t>
            </a:r>
            <a:r>
              <a:rPr lang="en-US" altLang="en-US" b="1" dirty="0">
                <a:latin typeface="Courier New" panose="02070309020205020404" pitchFamily="49" charset="0"/>
              </a:rPr>
              <a:t>SIZE</a:t>
            </a:r>
            <a:r>
              <a:rPr lang="en-US" altLang="en-US" dirty="0"/>
              <a:t> is greater than one, it is a list box with scroll bars.  </a:t>
            </a:r>
            <a:r>
              <a:rPr lang="en-US" altLang="en-US" b="1" dirty="0">
                <a:latin typeface="Courier New" panose="02070309020205020404" pitchFamily="49" charset="0"/>
              </a:rPr>
              <a:t>MULTIPLE</a:t>
            </a:r>
            <a:r>
              <a:rPr lang="en-US" altLang="en-US" dirty="0"/>
              <a:t> attribute specifies multiple selection list. </a:t>
            </a:r>
          </a:p>
          <a:p>
            <a:r>
              <a:rPr lang="en-US" altLang="en-US" dirty="0"/>
              <a:t>By default the value returned by the list box will be the text in the option item which was selected when the form was submitted.  If you want to display one piece of text but submit a different value, you can use the </a:t>
            </a:r>
            <a:r>
              <a:rPr lang="en-US" altLang="en-US" b="1" dirty="0">
                <a:latin typeface="Courier New" panose="02070309020205020404" pitchFamily="49" charset="0"/>
              </a:rPr>
              <a:t>VALUE</a:t>
            </a:r>
            <a:r>
              <a:rPr lang="en-US" altLang="en-US" dirty="0"/>
              <a:t> property of the </a:t>
            </a:r>
            <a:r>
              <a:rPr lang="en-US" altLang="en-US" b="1" dirty="0">
                <a:latin typeface="Courier New" panose="02070309020205020404" pitchFamily="49" charset="0"/>
              </a:rPr>
              <a:t>&lt;option&gt;</a:t>
            </a:r>
            <a:r>
              <a:rPr lang="en-US" altLang="en-US" dirty="0"/>
              <a:t> tag, thus:</a:t>
            </a:r>
          </a:p>
          <a:p>
            <a:r>
              <a:rPr lang="en-US" altLang="en-US" b="1" dirty="0">
                <a:latin typeface="Lucida Console" panose="020B0609040504020204" pitchFamily="49" charset="0"/>
              </a:rPr>
              <a:t>&lt;select name="Drop2</a:t>
            </a:r>
            <a:r>
              <a:rPr lang="en-US" altLang="en-US" b="1" dirty="0"/>
              <a:t>“</a:t>
            </a:r>
            <a:r>
              <a:rPr lang="en-US" altLang="en-US" b="1" dirty="0">
                <a:latin typeface="Lucida Console" panose="020B0609040504020204" pitchFamily="49" charset="0"/>
              </a:rPr>
              <a:t> SIZE="3"&gt;</a:t>
            </a:r>
            <a:br>
              <a:rPr lang="en-US" altLang="en-US" b="1" dirty="0">
                <a:latin typeface="Lucida Console" panose="020B0609040504020204" pitchFamily="49" charset="0"/>
              </a:rPr>
            </a:br>
            <a:r>
              <a:rPr lang="en-US" altLang="en-US" b="1" dirty="0">
                <a:latin typeface="Lucida Console" panose="020B0609040504020204" pitchFamily="49" charset="0"/>
              </a:rPr>
              <a:t>   &lt;option value="2"&gt;High&lt;/option&gt; </a:t>
            </a:r>
            <a:br>
              <a:rPr lang="en-US" altLang="en-US" b="1" dirty="0">
                <a:latin typeface="Lucida Console" panose="020B0609040504020204" pitchFamily="49" charset="0"/>
              </a:rPr>
            </a:br>
            <a:r>
              <a:rPr lang="en-US" altLang="en-US" b="1" dirty="0">
                <a:latin typeface="Lucida Console" panose="020B0609040504020204" pitchFamily="49" charset="0"/>
              </a:rPr>
              <a:t>   &lt;option value="1"&gt;Medium&lt;/option&gt; </a:t>
            </a:r>
            <a:br>
              <a:rPr lang="en-US" altLang="en-US" b="1" dirty="0">
                <a:latin typeface="Lucida Console" panose="020B0609040504020204" pitchFamily="49" charset="0"/>
              </a:rPr>
            </a:br>
            <a:r>
              <a:rPr lang="en-US" altLang="en-US" b="1" dirty="0">
                <a:latin typeface="Lucida Console" panose="020B0609040504020204" pitchFamily="49" charset="0"/>
              </a:rPr>
              <a:t>   &lt;option value="0"&gt;Low&lt;/option&gt; </a:t>
            </a:r>
            <a:br>
              <a:rPr lang="en-US" altLang="en-US" b="1" dirty="0">
                <a:latin typeface="Lucida Console" panose="020B0609040504020204" pitchFamily="49" charset="0"/>
              </a:rPr>
            </a:br>
            <a:r>
              <a:rPr lang="en-US" altLang="en-US" b="1" dirty="0">
                <a:latin typeface="Lucida Console" panose="020B0609040504020204" pitchFamily="49" charset="0"/>
              </a:rPr>
              <a:t>&lt;/select&gt;</a:t>
            </a:r>
          </a:p>
          <a:p>
            <a:r>
              <a:rPr lang="en-US" altLang="en-US" dirty="0"/>
              <a:t>If you want to set up an initial (default) value, an </a:t>
            </a:r>
            <a:r>
              <a:rPr lang="en-US" altLang="en-US" b="1" dirty="0">
                <a:latin typeface="Courier New" panose="02070309020205020404" pitchFamily="49" charset="0"/>
              </a:rPr>
              <a:t>&lt;option&gt;</a:t>
            </a:r>
            <a:r>
              <a:rPr lang="en-US" altLang="en-US" dirty="0"/>
              <a:t> tag can have the </a:t>
            </a:r>
            <a:r>
              <a:rPr lang="en-US" altLang="en-US" b="1" dirty="0">
                <a:latin typeface="Courier New" panose="02070309020205020404" pitchFamily="49" charset="0"/>
              </a:rPr>
              <a:t>SELECTED</a:t>
            </a:r>
            <a:r>
              <a:rPr lang="en-US" altLang="en-US" dirty="0"/>
              <a:t> attribute.</a:t>
            </a:r>
          </a:p>
          <a:p>
            <a:r>
              <a:rPr lang="en-US" altLang="en-US" b="1" dirty="0">
                <a:latin typeface="Lucida Console" panose="020B0609040504020204" pitchFamily="49" charset="0"/>
              </a:rPr>
              <a:t>&lt;select name="Cars"&gt;</a:t>
            </a:r>
            <a:br>
              <a:rPr lang="en-US" altLang="en-US" b="1" dirty="0">
                <a:latin typeface="Lucida Console" panose="020B0609040504020204" pitchFamily="49" charset="0"/>
              </a:rPr>
            </a:br>
            <a:r>
              <a:rPr lang="en-US" altLang="en-US" b="1" dirty="0">
                <a:latin typeface="Lucida Console" panose="020B0609040504020204" pitchFamily="49" charset="0"/>
              </a:rPr>
              <a:t>   &lt;option&gt;Red&lt;/option&gt;</a:t>
            </a:r>
            <a:br>
              <a:rPr lang="en-US" altLang="en-US" b="1" dirty="0">
                <a:latin typeface="Lucida Console" panose="020B0609040504020204" pitchFamily="49" charset="0"/>
              </a:rPr>
            </a:br>
            <a:r>
              <a:rPr lang="en-US" altLang="en-US" b="1" dirty="0">
                <a:latin typeface="Lucida Console" panose="020B0609040504020204" pitchFamily="49" charset="0"/>
              </a:rPr>
              <a:t>   &lt;option selected&gt;Blue(</a:t>
            </a:r>
            <a:r>
              <a:rPr lang="en-US" altLang="en-US" b="1" dirty="0" err="1">
                <a:latin typeface="Lucida Console" panose="020B0609040504020204" pitchFamily="49" charset="0"/>
              </a:rPr>
              <a:t>myfavourite</a:t>
            </a:r>
            <a:r>
              <a:rPr lang="en-US" altLang="en-US" b="1" dirty="0">
                <a:latin typeface="Lucida Console" panose="020B0609040504020204" pitchFamily="49" charset="0"/>
              </a:rPr>
              <a:t>)&lt;/option&gt;</a:t>
            </a:r>
            <a:br>
              <a:rPr lang="en-US" altLang="en-US" b="1" dirty="0">
                <a:latin typeface="Lucida Console" panose="020B0609040504020204" pitchFamily="49" charset="0"/>
              </a:rPr>
            </a:br>
            <a:r>
              <a:rPr lang="en-US" altLang="en-US" b="1" dirty="0">
                <a:latin typeface="Lucida Console" panose="020B0609040504020204" pitchFamily="49" charset="0"/>
              </a:rPr>
              <a:t>   &lt;option&gt;Green&lt;/option&gt;</a:t>
            </a:r>
            <a:br>
              <a:rPr lang="en-US" altLang="en-US" b="1" dirty="0">
                <a:latin typeface="Lucida Console" panose="020B0609040504020204" pitchFamily="49" charset="0"/>
              </a:rPr>
            </a:br>
            <a:r>
              <a:rPr lang="en-US" altLang="en-US" b="1" dirty="0">
                <a:latin typeface="Lucida Console" panose="020B0609040504020204" pitchFamily="49" charset="0"/>
              </a:rPr>
              <a:t>&lt;/select&gt;</a:t>
            </a:r>
            <a:endParaRPr lang="en-US" altLang="en-US" dirty="0">
              <a:latin typeface="Lucida Console" panose="020B0609040504020204" pitchFamily="49" charset="0"/>
            </a:endParaRPr>
          </a:p>
          <a:p>
            <a:endParaRPr lang="en-US" altLang="en-US" dirty="0">
              <a:latin typeface="Lucida Console" panose="020B0609040504020204" pitchFamily="49" charset="0"/>
            </a:endParaRPr>
          </a:p>
          <a:p>
            <a:endParaRPr lang="en-GB" dirty="0"/>
          </a:p>
        </p:txBody>
      </p:sp>
    </p:spTree>
    <p:extLst>
      <p:ext uri="{BB962C8B-B14F-4D97-AF65-F5344CB8AC3E}">
        <p14:creationId xmlns:p14="http://schemas.microsoft.com/office/powerpoint/2010/main" val="161608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Consistent rendering is important and if any browser fails to understand the date type it will drop back to treating it as a default input="text" ( it is actually optional to use the input attribute just typing &lt;input&gt; will give you a text box). </a:t>
            </a:r>
          </a:p>
          <a:p>
            <a:endParaRPr lang="en-GB" dirty="0"/>
          </a:p>
          <a:p>
            <a:r>
              <a:rPr lang="en-GB" dirty="0"/>
              <a:t>This gives us some consistency in handling browsers which do not yet implement the data types we are about to explore. If a browser fails to support the HTML5 types support we can defend against this and revert to javascript:</a:t>
            </a:r>
          </a:p>
          <a:p>
            <a:endParaRPr lang="en-GB" dirty="0"/>
          </a:p>
          <a:p>
            <a:r>
              <a:rPr lang="en-GB" dirty="0">
                <a:latin typeface="Lucida Console" pitchFamily="49" charset="0"/>
              </a:rPr>
              <a:t>&lt;script&gt; </a:t>
            </a:r>
          </a:p>
          <a:p>
            <a:r>
              <a:rPr lang="en-GB" dirty="0">
                <a:latin typeface="Lucida Console" pitchFamily="49" charset="0"/>
              </a:rPr>
              <a:t>	var i = document.createElement("input"); </a:t>
            </a:r>
          </a:p>
          <a:p>
            <a:r>
              <a:rPr lang="en-GB" dirty="0">
                <a:latin typeface="Lucida Console" pitchFamily="49" charset="0"/>
              </a:rPr>
              <a:t>	i.setAttribute("type", "date"); </a:t>
            </a:r>
          </a:p>
          <a:p>
            <a:r>
              <a:rPr lang="en-GB" dirty="0">
                <a:latin typeface="Lucida Console" pitchFamily="49" charset="0"/>
              </a:rPr>
              <a:t>	if (i.type == "text")</a:t>
            </a:r>
          </a:p>
          <a:p>
            <a:r>
              <a:rPr lang="en-GB" dirty="0">
                <a:latin typeface="Lucida Console" pitchFamily="49" charset="0"/>
              </a:rPr>
              <a:t> 	{ </a:t>
            </a:r>
          </a:p>
          <a:p>
            <a:r>
              <a:rPr lang="en-GB" dirty="0">
                <a:latin typeface="Lucida Console" pitchFamily="49" charset="0"/>
              </a:rPr>
              <a:t>		// No native date picker support </a:t>
            </a:r>
          </a:p>
          <a:p>
            <a:r>
              <a:rPr lang="en-GB" dirty="0">
                <a:latin typeface="Lucida Console" pitchFamily="49" charset="0"/>
              </a:rPr>
              <a:t>	} </a:t>
            </a:r>
          </a:p>
          <a:p>
            <a:r>
              <a:rPr lang="en-GB" dirty="0">
                <a:latin typeface="Lucida Console" pitchFamily="49" charset="0"/>
              </a:rPr>
              <a:t>&lt;/script&gt;</a:t>
            </a:r>
          </a:p>
          <a:p>
            <a:endParaRPr lang="en-GB" dirty="0"/>
          </a:p>
          <a:p>
            <a:endParaRPr lang="en-GB" dirty="0"/>
          </a:p>
        </p:txBody>
      </p:sp>
    </p:spTree>
    <p:extLst>
      <p:ext uri="{BB962C8B-B14F-4D97-AF65-F5344CB8AC3E}">
        <p14:creationId xmlns:p14="http://schemas.microsoft.com/office/powerpoint/2010/main" val="4159811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first improvement HTML5 brings to web forms is the ability to set placeholder text in an input field. Placeholder text is displayed inside the input field as long as the field is empty and not focused. As soon as you click on (or tab to) the input field, the placeholder text disappears.</a:t>
            </a:r>
          </a:p>
          <a:p>
            <a:endParaRPr lang="en-GB" dirty="0"/>
          </a:p>
        </p:txBody>
      </p:sp>
    </p:spTree>
    <p:extLst>
      <p:ext uri="{BB962C8B-B14F-4D97-AF65-F5344CB8AC3E}">
        <p14:creationId xmlns:p14="http://schemas.microsoft.com/office/powerpoint/2010/main" val="883569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79277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HTML5 introduced an autofocus attribute on all web form controls. The autofocus attribute does exactly what it says on the tin: as soon as the page loads, it moves the input focus to a particular input field. But because it’s just mark up instead of script, the behaviour will be consistent across all web sites.</a:t>
            </a:r>
          </a:p>
          <a:p>
            <a:endParaRPr lang="en-GB" dirty="0"/>
          </a:p>
          <a:p>
            <a:r>
              <a:rPr lang="en-GB" dirty="0"/>
              <a:t>If the browser does not support this functionality</a:t>
            </a:r>
          </a:p>
          <a:p>
            <a:pPr marL="171450" indent="-171450">
              <a:buFont typeface="Arial" pitchFamily="34" charset="0"/>
              <a:buChar char="•"/>
            </a:pPr>
            <a:r>
              <a:rPr lang="en-GB" dirty="0"/>
              <a:t> Add the autofocus attribute to your HTML markup</a:t>
            </a:r>
          </a:p>
          <a:p>
            <a:pPr marL="171450" indent="-171450">
              <a:buFont typeface="Arial" pitchFamily="34" charset="0"/>
              <a:buChar char="•"/>
            </a:pPr>
            <a:r>
              <a:rPr lang="en-GB" dirty="0"/>
              <a:t>Detect whether the browser supports the autofocus attribute, and only run your own autofocus script if the browser doesn’t support autofocus natively</a:t>
            </a:r>
          </a:p>
          <a:p>
            <a:endParaRPr lang="en-GB" dirty="0"/>
          </a:p>
          <a:p>
            <a:r>
              <a:rPr lang="en-GB" dirty="0">
                <a:latin typeface="Lucida Console" pitchFamily="49" charset="0"/>
              </a:rPr>
              <a:t>&lt;form name="f"&gt;</a:t>
            </a:r>
          </a:p>
          <a:p>
            <a:r>
              <a:rPr lang="en-GB" dirty="0">
                <a:latin typeface="Lucida Console" pitchFamily="49" charset="0"/>
              </a:rPr>
              <a:t>  &lt;input id="q" autofocus&gt;</a:t>
            </a:r>
          </a:p>
          <a:p>
            <a:r>
              <a:rPr lang="en-GB" dirty="0">
                <a:latin typeface="Lucida Console" pitchFamily="49" charset="0"/>
              </a:rPr>
              <a:t>  &lt;script&gt;</a:t>
            </a:r>
          </a:p>
          <a:p>
            <a:r>
              <a:rPr lang="en-GB" dirty="0">
                <a:latin typeface="Lucida Console" pitchFamily="49" charset="0"/>
              </a:rPr>
              <a:t>   if (!("autofocus" in document.createElement("input"))) 	{</a:t>
            </a:r>
          </a:p>
          <a:p>
            <a:r>
              <a:rPr lang="en-GB" dirty="0">
                <a:latin typeface="Lucida Console" pitchFamily="49" charset="0"/>
              </a:rPr>
              <a:t>      document.getElementById("q").focus();</a:t>
            </a:r>
          </a:p>
          <a:p>
            <a:r>
              <a:rPr lang="en-GB" dirty="0">
                <a:latin typeface="Lucida Console" pitchFamily="49" charset="0"/>
              </a:rPr>
              <a:t>   }</a:t>
            </a:r>
          </a:p>
          <a:p>
            <a:r>
              <a:rPr lang="en-GB" dirty="0">
                <a:latin typeface="Lucida Console" pitchFamily="49" charset="0"/>
              </a:rPr>
              <a:t>  &lt;/script&gt;</a:t>
            </a:r>
          </a:p>
          <a:p>
            <a:r>
              <a:rPr lang="en-GB" dirty="0">
                <a:latin typeface="Lucida Console" pitchFamily="49" charset="0"/>
              </a:rPr>
              <a:t>  &lt;input type="submit" value="Go"&gt;</a:t>
            </a:r>
          </a:p>
          <a:p>
            <a:r>
              <a:rPr lang="en-GB" dirty="0">
                <a:latin typeface="Lucida Console" pitchFamily="49" charset="0"/>
              </a:rPr>
              <a:t>&lt;/form&gt;</a:t>
            </a:r>
          </a:p>
        </p:txBody>
      </p:sp>
    </p:spTree>
    <p:extLst>
      <p:ext uri="{BB962C8B-B14F-4D97-AF65-F5344CB8AC3E}">
        <p14:creationId xmlns:p14="http://schemas.microsoft.com/office/powerpoint/2010/main" val="1350414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This is where the different browsers become key</a:t>
            </a:r>
            <a:r>
              <a:rPr lang="en-GB" baseline="0" dirty="0"/>
              <a:t> and an interesting part of the standard, at this point, demanding more of an interface approach than a solid functionality requirement. Different browsers behave in different ways. If we are a Firefox user right now we have form validation without the developer doing a jot of code. If we are an &lt; IE10 user we see nothing different. If you are a mobile user the touch screen of an iPhone for instance loads up a different keyboard suited to emails. </a:t>
            </a:r>
          </a:p>
          <a:p>
            <a:endParaRPr lang="en-GB" baseline="0" dirty="0"/>
          </a:p>
          <a:p>
            <a:r>
              <a:rPr lang="en-GB" baseline="0" dirty="0"/>
              <a:t>It is an easy win for a small change!</a:t>
            </a:r>
            <a:endParaRPr lang="en-GB" dirty="0"/>
          </a:p>
        </p:txBody>
      </p:sp>
    </p:spTree>
    <p:extLst>
      <p:ext uri="{BB962C8B-B14F-4D97-AF65-F5344CB8AC3E}">
        <p14:creationId xmlns:p14="http://schemas.microsoft.com/office/powerpoint/2010/main" val="3507570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input of this in the major browsers</a:t>
            </a:r>
            <a:r>
              <a:rPr lang="en-GB" baseline="0" dirty="0"/>
              <a:t> is a bit more of a scrap at the moment with IE, with IE10 the first IE browser to support. In this environment Safari and Firefox 4 force the user to enter a http:// address to pass the validation. While Opera instead adds the http prefix upon submission of the form.</a:t>
            </a:r>
          </a:p>
          <a:p>
            <a:endParaRPr lang="en-GB" baseline="0" dirty="0"/>
          </a:p>
          <a:p>
            <a:r>
              <a:rPr lang="en-GB" baseline="0" dirty="0"/>
              <a:t>While the iPhone / iPad brings a different virtual keyboard up if you have set the field accordingly</a:t>
            </a:r>
          </a:p>
        </p:txBody>
      </p:sp>
    </p:spTree>
    <p:extLst>
      <p:ext uri="{BB962C8B-B14F-4D97-AF65-F5344CB8AC3E}">
        <p14:creationId xmlns:p14="http://schemas.microsoft.com/office/powerpoint/2010/main" val="3457954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Once we get universal support to</a:t>
            </a:r>
            <a:r>
              <a:rPr lang="en-GB" baseline="0" dirty="0"/>
              <a:t> this control it will be an exciting and very useful resource. Windows forms programmers have been used to a numeric up down field for a number of years but in HTML we have had to do some JavaScript jiggery pokery to get this to work. At this point only Opera and Chrome support the functionality correctly in their desktop browsers. Mobile browsers again fair a great deal better here and once again the iPhone gets a different virtual keyboard displayed to assist the user.</a:t>
            </a:r>
          </a:p>
          <a:p>
            <a:endParaRPr lang="en-GB" baseline="0" dirty="0"/>
          </a:p>
          <a:p>
            <a:endParaRPr lang="en-GB"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126" y="5041566"/>
            <a:ext cx="1988733" cy="304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3265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range type has the same properties as the number type.</a:t>
            </a:r>
          </a:p>
        </p:txBody>
      </p:sp>
    </p:spTree>
    <p:extLst>
      <p:ext uri="{BB962C8B-B14F-4D97-AF65-F5344CB8AC3E}">
        <p14:creationId xmlns:p14="http://schemas.microsoft.com/office/powerpoint/2010/main" val="973656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Within forms constraint of users input and providing a user with effective JavaScript selection is a UI developers bread and butter. In recent years this has often involved a library like jQuery to quickly create rich UI functionality such as calendar widgets. The forms section of the HTML5 spec expects, for full support, there will be widget functionality provided with no code required, just set the input type. </a:t>
            </a:r>
          </a:p>
        </p:txBody>
      </p:sp>
      <p:graphicFrame>
        <p:nvGraphicFramePr>
          <p:cNvPr id="6" name="Table 5"/>
          <p:cNvGraphicFramePr>
            <a:graphicFrameLocks noGrp="1"/>
          </p:cNvGraphicFramePr>
          <p:nvPr/>
        </p:nvGraphicFramePr>
        <p:xfrm>
          <a:off x="570998" y="4980928"/>
          <a:ext cx="5321014" cy="2597959"/>
        </p:xfrm>
        <a:graphic>
          <a:graphicData uri="http://schemas.openxmlformats.org/drawingml/2006/table">
            <a:tbl>
              <a:tblPr firstRow="1" bandRow="1">
                <a:tableStyleId>{073A0DAA-6AF3-43AB-8588-CEC1D06C72B9}</a:tableStyleId>
              </a:tblPr>
              <a:tblGrid>
                <a:gridCol w="1358614">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1137">
                <a:tc>
                  <a:txBody>
                    <a:bodyPr/>
                    <a:lstStyle/>
                    <a:p>
                      <a:r>
                        <a:rPr lang="en-GB" sz="1200" dirty="0">
                          <a:latin typeface="Arial" panose="020B0604020202020204" pitchFamily="34" charset="0"/>
                          <a:cs typeface="Arial" panose="020B0604020202020204" pitchFamily="34" charset="0"/>
                        </a:rPr>
                        <a:t>Input Type</a:t>
                      </a:r>
                    </a:p>
                  </a:txBody>
                  <a:tcPr marL="89774" marR="89774" marT="45757" marB="45757"/>
                </a:tc>
                <a:tc>
                  <a:txBody>
                    <a:bodyPr/>
                    <a:lstStyle/>
                    <a:p>
                      <a:r>
                        <a:rPr lang="en-GB" sz="1200" dirty="0">
                          <a:latin typeface="Arial" panose="020B0604020202020204" pitchFamily="34" charset="0"/>
                          <a:cs typeface="Arial" panose="020B0604020202020204" pitchFamily="34" charset="0"/>
                        </a:rPr>
                        <a:t>Definition</a:t>
                      </a:r>
                    </a:p>
                  </a:txBody>
                  <a:tcPr marL="89774" marR="89774" marT="45757" marB="45757"/>
                </a:tc>
                <a:extLst>
                  <a:ext uri="{0D108BD9-81ED-4DB2-BD59-A6C34878D82A}">
                    <a16:rowId xmlns:a16="http://schemas.microsoft.com/office/drawing/2014/main" val="10000"/>
                  </a:ext>
                </a:extLst>
              </a:tr>
              <a:tr h="371137">
                <a:tc>
                  <a:txBody>
                    <a:bodyPr/>
                    <a:lstStyle/>
                    <a:p>
                      <a:r>
                        <a:rPr lang="en-GB" sz="1200" dirty="0">
                          <a:latin typeface="Arial" panose="020B0604020202020204" pitchFamily="34" charset="0"/>
                          <a:cs typeface="Arial" panose="020B0604020202020204" pitchFamily="34" charset="0"/>
                        </a:rPr>
                        <a:t>date</a:t>
                      </a:r>
                    </a:p>
                  </a:txBody>
                  <a:tcPr marL="89774" marR="89774" marT="45757" marB="45757"/>
                </a:tc>
                <a:tc>
                  <a:txBody>
                    <a:bodyPr/>
                    <a:lstStyle/>
                    <a:p>
                      <a:r>
                        <a:rPr lang="en-GB" sz="1200" dirty="0">
                          <a:latin typeface="Arial" panose="020B0604020202020204" pitchFamily="34" charset="0"/>
                          <a:cs typeface="Arial" panose="020B0604020202020204" pitchFamily="34" charset="0"/>
                        </a:rPr>
                        <a:t>Reflects</a:t>
                      </a:r>
                      <a:r>
                        <a:rPr lang="en-GB" sz="1200" baseline="0" dirty="0">
                          <a:latin typeface="Arial" panose="020B0604020202020204" pitchFamily="34" charset="0"/>
                          <a:cs typeface="Arial" panose="020B0604020202020204" pitchFamily="34" charset="0"/>
                        </a:rPr>
                        <a:t> a UTC date </a:t>
                      </a:r>
                      <a:endParaRPr lang="en-GB" sz="1200" dirty="0">
                        <a:latin typeface="Arial" panose="020B0604020202020204" pitchFamily="34" charset="0"/>
                        <a:cs typeface="Arial" panose="020B0604020202020204" pitchFamily="34" charset="0"/>
                      </a:endParaRPr>
                    </a:p>
                  </a:txBody>
                  <a:tcPr marL="89774" marR="89774" marT="45757" marB="45757"/>
                </a:tc>
                <a:extLst>
                  <a:ext uri="{0D108BD9-81ED-4DB2-BD59-A6C34878D82A}">
                    <a16:rowId xmlns:a16="http://schemas.microsoft.com/office/drawing/2014/main" val="10001"/>
                  </a:ext>
                </a:extLst>
              </a:tr>
              <a:tr h="371137">
                <a:tc>
                  <a:txBody>
                    <a:bodyPr/>
                    <a:lstStyle/>
                    <a:p>
                      <a:r>
                        <a:rPr lang="en-GB" sz="1200" dirty="0">
                          <a:latin typeface="Arial" panose="020B0604020202020204" pitchFamily="34" charset="0"/>
                          <a:cs typeface="Arial" panose="020B0604020202020204" pitchFamily="34" charset="0"/>
                        </a:rPr>
                        <a:t>month</a:t>
                      </a:r>
                    </a:p>
                  </a:txBody>
                  <a:tcPr marL="89774" marR="89774" marT="45757" marB="45757"/>
                </a:tc>
                <a:tc>
                  <a:txBody>
                    <a:bodyPr/>
                    <a:lstStyle/>
                    <a:p>
                      <a:r>
                        <a:rPr lang="en-GB" sz="1200" dirty="0">
                          <a:latin typeface="Arial" panose="020B0604020202020204" pitchFamily="34" charset="0"/>
                          <a:cs typeface="Arial" panose="020B0604020202020204" pitchFamily="34" charset="0"/>
                        </a:rPr>
                        <a:t>Choice</a:t>
                      </a:r>
                      <a:r>
                        <a:rPr lang="en-GB" sz="1200" baseline="0" dirty="0">
                          <a:latin typeface="Arial" panose="020B0604020202020204" pitchFamily="34" charset="0"/>
                          <a:cs typeface="Arial" panose="020B0604020202020204" pitchFamily="34" charset="0"/>
                        </a:rPr>
                        <a:t> for only month and year</a:t>
                      </a:r>
                      <a:endParaRPr lang="en-GB" sz="1200" dirty="0">
                        <a:latin typeface="Arial" panose="020B0604020202020204" pitchFamily="34" charset="0"/>
                        <a:cs typeface="Arial" panose="020B0604020202020204" pitchFamily="34" charset="0"/>
                      </a:endParaRPr>
                    </a:p>
                  </a:txBody>
                  <a:tcPr marL="89774" marR="89774" marT="45757" marB="45757"/>
                </a:tc>
                <a:extLst>
                  <a:ext uri="{0D108BD9-81ED-4DB2-BD59-A6C34878D82A}">
                    <a16:rowId xmlns:a16="http://schemas.microsoft.com/office/drawing/2014/main" val="10002"/>
                  </a:ext>
                </a:extLst>
              </a:tr>
              <a:tr h="371137">
                <a:tc>
                  <a:txBody>
                    <a:bodyPr/>
                    <a:lstStyle/>
                    <a:p>
                      <a:r>
                        <a:rPr lang="en-GB" sz="1200" dirty="0">
                          <a:latin typeface="Arial" panose="020B0604020202020204" pitchFamily="34" charset="0"/>
                          <a:cs typeface="Arial" panose="020B0604020202020204" pitchFamily="34" charset="0"/>
                        </a:rPr>
                        <a:t>week</a:t>
                      </a:r>
                    </a:p>
                  </a:txBody>
                  <a:tcPr marL="89774" marR="89774" marT="45757" marB="45757"/>
                </a:tc>
                <a:tc>
                  <a:txBody>
                    <a:bodyPr/>
                    <a:lstStyle/>
                    <a:p>
                      <a:r>
                        <a:rPr lang="en-GB" sz="1200" dirty="0">
                          <a:latin typeface="Arial" panose="020B0604020202020204" pitchFamily="34" charset="0"/>
                          <a:cs typeface="Arial" panose="020B0604020202020204" pitchFamily="34" charset="0"/>
                        </a:rPr>
                        <a:t>Select only a specific week</a:t>
                      </a:r>
                    </a:p>
                  </a:txBody>
                  <a:tcPr marL="89774" marR="89774" marT="45757" marB="45757"/>
                </a:tc>
                <a:extLst>
                  <a:ext uri="{0D108BD9-81ED-4DB2-BD59-A6C34878D82A}">
                    <a16:rowId xmlns:a16="http://schemas.microsoft.com/office/drawing/2014/main" val="10003"/>
                  </a:ext>
                </a:extLst>
              </a:tr>
              <a:tr h="371137">
                <a:tc>
                  <a:txBody>
                    <a:bodyPr/>
                    <a:lstStyle/>
                    <a:p>
                      <a:r>
                        <a:rPr lang="en-GB" sz="1200" dirty="0">
                          <a:latin typeface="Arial" panose="020B0604020202020204" pitchFamily="34" charset="0"/>
                          <a:cs typeface="Arial" panose="020B0604020202020204" pitchFamily="34" charset="0"/>
                        </a:rPr>
                        <a:t>time</a:t>
                      </a:r>
                    </a:p>
                  </a:txBody>
                  <a:tcPr marL="89774" marR="89774" marT="45757" marB="45757"/>
                </a:tc>
                <a:tc>
                  <a:txBody>
                    <a:bodyPr/>
                    <a:lstStyle/>
                    <a:p>
                      <a:r>
                        <a:rPr lang="en-GB" sz="1200" dirty="0">
                          <a:latin typeface="Arial" panose="020B0604020202020204" pitchFamily="34" charset="0"/>
                          <a:cs typeface="Arial" panose="020B0604020202020204" pitchFamily="34" charset="0"/>
                        </a:rPr>
                        <a:t>Time</a:t>
                      </a:r>
                      <a:r>
                        <a:rPr lang="en-GB" sz="1200" baseline="0" dirty="0">
                          <a:latin typeface="Arial" panose="020B0604020202020204" pitchFamily="34" charset="0"/>
                          <a:cs typeface="Arial" panose="020B0604020202020204" pitchFamily="34" charset="0"/>
                        </a:rPr>
                        <a:t> only in UTC format</a:t>
                      </a:r>
                      <a:endParaRPr lang="en-GB" sz="1200" dirty="0">
                        <a:latin typeface="Arial" panose="020B0604020202020204" pitchFamily="34" charset="0"/>
                        <a:cs typeface="Arial" panose="020B0604020202020204" pitchFamily="34" charset="0"/>
                      </a:endParaRPr>
                    </a:p>
                  </a:txBody>
                  <a:tcPr marL="89774" marR="89774" marT="45757" marB="45757"/>
                </a:tc>
                <a:extLst>
                  <a:ext uri="{0D108BD9-81ED-4DB2-BD59-A6C34878D82A}">
                    <a16:rowId xmlns:a16="http://schemas.microsoft.com/office/drawing/2014/main" val="10004"/>
                  </a:ext>
                </a:extLst>
              </a:tr>
              <a:tr h="371137">
                <a:tc>
                  <a:txBody>
                    <a:bodyPr/>
                    <a:lstStyle/>
                    <a:p>
                      <a:r>
                        <a:rPr lang="en-GB" sz="1200" dirty="0">
                          <a:latin typeface="Arial" panose="020B0604020202020204" pitchFamily="34" charset="0"/>
                          <a:cs typeface="Arial" panose="020B0604020202020204" pitchFamily="34" charset="0"/>
                        </a:rPr>
                        <a:t>datetime</a:t>
                      </a:r>
                    </a:p>
                  </a:txBody>
                  <a:tcPr marL="89774" marR="89774" marT="45757" marB="45757"/>
                </a:tc>
                <a:tc>
                  <a:txBody>
                    <a:bodyPr/>
                    <a:lstStyle/>
                    <a:p>
                      <a:r>
                        <a:rPr lang="en-GB" sz="1200" dirty="0">
                          <a:latin typeface="Arial" panose="020B0604020202020204" pitchFamily="34" charset="0"/>
                          <a:cs typeface="Arial" panose="020B0604020202020204" pitchFamily="34" charset="0"/>
                        </a:rPr>
                        <a:t>Reflects a UTC date and time</a:t>
                      </a:r>
                    </a:p>
                  </a:txBody>
                  <a:tcPr marL="89774" marR="89774" marT="45757" marB="45757"/>
                </a:tc>
                <a:extLst>
                  <a:ext uri="{0D108BD9-81ED-4DB2-BD59-A6C34878D82A}">
                    <a16:rowId xmlns:a16="http://schemas.microsoft.com/office/drawing/2014/main" val="10005"/>
                  </a:ext>
                </a:extLst>
              </a:tr>
              <a:tr h="371137">
                <a:tc>
                  <a:txBody>
                    <a:bodyPr/>
                    <a:lstStyle/>
                    <a:p>
                      <a:r>
                        <a:rPr lang="en-GB" sz="1200" dirty="0">
                          <a:latin typeface="Arial" panose="020B0604020202020204" pitchFamily="34" charset="0"/>
                          <a:cs typeface="Arial" panose="020B0604020202020204" pitchFamily="34" charset="0"/>
                        </a:rPr>
                        <a:t>datetime-local</a:t>
                      </a:r>
                    </a:p>
                  </a:txBody>
                  <a:tcPr marL="89774" marR="89774" marT="45757" marB="45757"/>
                </a:tc>
                <a:tc>
                  <a:txBody>
                    <a:bodyPr/>
                    <a:lstStyle/>
                    <a:p>
                      <a:r>
                        <a:rPr lang="en-GB" sz="1200" dirty="0">
                          <a:latin typeface="Arial" panose="020B0604020202020204" pitchFamily="34" charset="0"/>
                          <a:cs typeface="Arial" panose="020B0604020202020204" pitchFamily="34" charset="0"/>
                        </a:rPr>
                        <a:t>As datetime but assumes local timezone</a:t>
                      </a:r>
                      <a:r>
                        <a:rPr lang="en-GB" sz="1200" baseline="0" dirty="0">
                          <a:latin typeface="Arial" panose="020B0604020202020204" pitchFamily="34" charset="0"/>
                          <a:cs typeface="Arial" panose="020B0604020202020204" pitchFamily="34" charset="0"/>
                        </a:rPr>
                        <a:t> to be correct</a:t>
                      </a:r>
                      <a:endParaRPr lang="en-GB" sz="1200" dirty="0">
                        <a:latin typeface="Arial" panose="020B0604020202020204" pitchFamily="34" charset="0"/>
                        <a:cs typeface="Arial" panose="020B0604020202020204" pitchFamily="34" charset="0"/>
                      </a:endParaRPr>
                    </a:p>
                  </a:txBody>
                  <a:tcPr marL="89774" marR="89774" marT="45757" marB="4575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3801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81268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64043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No support in IE, Edge, Safari so will need a </a:t>
            </a:r>
            <a:r>
              <a:rPr lang="en-GB" dirty="0" err="1"/>
              <a:t>fallback</a:t>
            </a:r>
            <a:endParaRPr lang="en-GB" dirty="0"/>
          </a:p>
        </p:txBody>
      </p:sp>
    </p:spTree>
    <p:extLst>
      <p:ext uri="{BB962C8B-B14F-4D97-AF65-F5344CB8AC3E}">
        <p14:creationId xmlns:p14="http://schemas.microsoft.com/office/powerpoint/2010/main" val="1869770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pattern attribute specifies a regular expression that the &lt;input&gt; element's value is checked against.</a:t>
            </a:r>
          </a:p>
          <a:p>
            <a:endParaRPr lang="en-GB" dirty="0"/>
          </a:p>
          <a:p>
            <a:r>
              <a:rPr lang="en-GB" dirty="0"/>
              <a:t>Note: The pattern attribute works with the following input types: text, search, url, tel, email, and password.</a:t>
            </a:r>
          </a:p>
          <a:p>
            <a:endParaRPr lang="en-GB" dirty="0"/>
          </a:p>
          <a:p>
            <a:r>
              <a:rPr lang="en-GB" dirty="0"/>
              <a:t>Useful</a:t>
            </a:r>
            <a:r>
              <a:rPr lang="en-GB" baseline="0" dirty="0"/>
              <a:t> pattern generation website:</a:t>
            </a:r>
          </a:p>
          <a:p>
            <a:endParaRPr lang="en-GB" baseline="0" dirty="0"/>
          </a:p>
          <a:p>
            <a:r>
              <a:rPr lang="en-GB" dirty="0"/>
              <a:t>http://html5pattern.com/</a:t>
            </a:r>
          </a:p>
        </p:txBody>
      </p:sp>
    </p:spTree>
    <p:extLst>
      <p:ext uri="{BB962C8B-B14F-4D97-AF65-F5344CB8AC3E}">
        <p14:creationId xmlns:p14="http://schemas.microsoft.com/office/powerpoint/2010/main" val="31979473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a:t>
            </a:r>
            <a:r>
              <a:rPr lang="en-GB" baseline="0" dirty="0"/>
              <a:t> &lt;datalist&gt; element provides a list of options into an input element providing as set of options for a user to select. The implementation is sufficiently buggy that we can’t currently rely on this behaviour.  </a:t>
            </a:r>
          </a:p>
          <a:p>
            <a:endParaRPr lang="en-GB" baseline="0" dirty="0"/>
          </a:p>
        </p:txBody>
      </p:sp>
    </p:spTree>
    <p:extLst>
      <p:ext uri="{BB962C8B-B14F-4D97-AF65-F5344CB8AC3E}">
        <p14:creationId xmlns:p14="http://schemas.microsoft.com/office/powerpoint/2010/main" val="48589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Time to look at this honestly, many of these new input types are exceptionally cool. When we have the big guys like Chrome and IE supporting these fully, and there is sufficient browser penetration in the market, then simple JavaScript validation will be a thing of the past. Until we get there you may be wondering is it worth the headache of supporting the two workflows of user validation.</a:t>
            </a:r>
          </a:p>
          <a:p>
            <a:endParaRPr lang="en-GB" dirty="0"/>
          </a:p>
          <a:p>
            <a:r>
              <a:rPr lang="en-GB" dirty="0"/>
              <a:t>If you choose to use JavaScript as you can switch off the HTML client side support and go back to pure JavaScript for validation. </a:t>
            </a:r>
          </a:p>
          <a:p>
            <a:endParaRPr lang="en-GB" dirty="0"/>
          </a:p>
          <a:p>
            <a:r>
              <a:rPr lang="en-GB" dirty="0"/>
              <a:t>The other option is to check for support as we discussed at the beginning of this chapter and using JavaScript to dynamically rewrite the page for non supporting browser. </a:t>
            </a:r>
          </a:p>
          <a:p>
            <a:endParaRPr lang="en-GB" dirty="0"/>
          </a:p>
          <a:p>
            <a:r>
              <a:rPr lang="en-GB" dirty="0"/>
              <a:t>Even if you choose to disable the JavaScript free validation and go for your own controls the new semantic types are useful. With them we can define a clearer sense of meaning to the form creators intentions.</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8379706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588963" y="4868863"/>
            <a:ext cx="5526087"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59" tIns="43629" rIns="87259" bIns="43629"/>
          <a:lstStyle/>
          <a:p>
            <a:endParaRPr lang="en-US" altLang="en-US" dirty="0">
              <a:latin typeface="Lucida Console" panose="020B0609040504020204" pitchFamily="49" charset="0"/>
            </a:endParaRPr>
          </a:p>
        </p:txBody>
      </p:sp>
      <p:sp>
        <p:nvSpPr>
          <p:cNvPr id="48131" name="Slide"/>
          <p:cNvSpPr>
            <a:spLocks noGrp="1" noRot="1" noChangeAspect="1" noChangeArrowheads="1" noTextEdit="1"/>
          </p:cNvSpPr>
          <p:nvPr>
            <p:ph type="sldImg" idx="2"/>
          </p:nvPr>
        </p:nvSpPr>
        <p:spPr>
          <a:xfrm>
            <a:off x="571500" y="581025"/>
            <a:ext cx="5715000" cy="3216275"/>
          </a:xfrm>
          <a:ln/>
        </p:spPr>
      </p:sp>
    </p:spTree>
    <p:extLst>
      <p:ext uri="{BB962C8B-B14F-4D97-AF65-F5344CB8AC3E}">
        <p14:creationId xmlns:p14="http://schemas.microsoft.com/office/powerpoint/2010/main" val="37429610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Having information in a form is no use unless it can be submitted to a server script, so this next section examines the way in which information entered into the form by the user is transferred to the server.</a:t>
            </a:r>
          </a:p>
          <a:p>
            <a:r>
              <a:rPr lang="en-US" altLang="en-US" dirty="0"/>
              <a:t> When the submit button is pressed, the browser takes all the information in the form’s </a:t>
            </a:r>
            <a:r>
              <a:rPr lang="en-US" altLang="en-US" b="1" dirty="0">
                <a:latin typeface="Courier New" panose="02070309020205020404" pitchFamily="49" charset="0"/>
              </a:rPr>
              <a:t>&lt;input&gt;</a:t>
            </a:r>
            <a:r>
              <a:rPr lang="en-US" altLang="en-US" dirty="0"/>
              <a:t> and </a:t>
            </a:r>
            <a:r>
              <a:rPr lang="en-US" altLang="en-US" b="1" dirty="0">
                <a:latin typeface="Courier New" panose="02070309020205020404" pitchFamily="49" charset="0"/>
              </a:rPr>
              <a:t>&lt;</a:t>
            </a:r>
            <a:r>
              <a:rPr lang="en-US" altLang="en-US" b="1" dirty="0" err="1">
                <a:latin typeface="Courier New" panose="02070309020205020404" pitchFamily="49" charset="0"/>
              </a:rPr>
              <a:t>textarea</a:t>
            </a:r>
            <a:r>
              <a:rPr lang="en-US" altLang="en-US" b="1" dirty="0">
                <a:latin typeface="Courier New" panose="02070309020205020404" pitchFamily="49" charset="0"/>
              </a:rPr>
              <a:t>&gt;</a:t>
            </a:r>
            <a:r>
              <a:rPr lang="en-US" altLang="en-US" dirty="0"/>
              <a:t> fields and packages the names and their corresponding values into a combined string.  The exact mechanism depends on whether the </a:t>
            </a:r>
            <a:r>
              <a:rPr lang="en-US" altLang="en-US" b="1" dirty="0">
                <a:latin typeface="Courier New" panose="02070309020205020404" pitchFamily="49" charset="0"/>
              </a:rPr>
              <a:t>ACTION</a:t>
            </a:r>
            <a:r>
              <a:rPr lang="en-US" altLang="en-US" dirty="0"/>
              <a:t> attribute specifies the </a:t>
            </a:r>
            <a:r>
              <a:rPr lang="en-US" altLang="en-US" b="1" dirty="0">
                <a:latin typeface="Courier New" panose="02070309020205020404" pitchFamily="49" charset="0"/>
              </a:rPr>
              <a:t>POST</a:t>
            </a:r>
            <a:r>
              <a:rPr lang="en-US" altLang="en-US" dirty="0"/>
              <a:t> or </a:t>
            </a:r>
            <a:r>
              <a:rPr lang="en-US" altLang="en-US" b="1" dirty="0">
                <a:latin typeface="Courier New" panose="02070309020205020404" pitchFamily="49" charset="0"/>
              </a:rPr>
              <a:t>GET</a:t>
            </a:r>
            <a:r>
              <a:rPr lang="en-US" altLang="en-US" dirty="0"/>
              <a:t> mechanisms.</a:t>
            </a:r>
          </a:p>
          <a:p>
            <a:endParaRPr lang="en-GB" dirty="0"/>
          </a:p>
        </p:txBody>
      </p:sp>
    </p:spTree>
    <p:extLst>
      <p:ext uri="{BB962C8B-B14F-4D97-AF65-F5344CB8AC3E}">
        <p14:creationId xmlns:p14="http://schemas.microsoft.com/office/powerpoint/2010/main" val="2312489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altLang="en-US" dirty="0"/>
              <a:t>Server scripting simply defines the environment in which an extension application runs.  This consists of the data that is available to the application and how it is received, together with how the application returns results back to the web server.  The server is responsible for providing the data to the application and receiving the results back from it.</a:t>
            </a:r>
          </a:p>
          <a:p>
            <a:r>
              <a:rPr lang="en-US" altLang="en-US" dirty="0"/>
              <a:t>The browser triggers a request for a script in exactly the same way as for a normal page, through the HTTP </a:t>
            </a:r>
            <a:r>
              <a:rPr lang="en-US" altLang="en-US" b="1" dirty="0">
                <a:latin typeface="Courier New" panose="02070309020205020404" pitchFamily="49" charset="0"/>
              </a:rPr>
              <a:t>GET</a:t>
            </a:r>
            <a:r>
              <a:rPr lang="en-US" altLang="en-US" dirty="0"/>
              <a:t> command.  The browser neither knows nor cares that the requested resource is a script; that is for the server to decide.</a:t>
            </a:r>
          </a:p>
          <a:p>
            <a:r>
              <a:rPr lang="en-US" altLang="en-US" dirty="0"/>
              <a:t>The inputs available to the script are the URL string which the browser requested, and, if the request was made via a form, the values of the various fields in the form.</a:t>
            </a:r>
          </a:p>
          <a:p>
            <a:r>
              <a:rPr lang="en-US" altLang="en-US" dirty="0"/>
              <a:t>This information is provided to the application as a set of environment variables and (in some cases) through the standard input stream of that application.</a:t>
            </a:r>
          </a:p>
          <a:p>
            <a:r>
              <a:rPr lang="en-US" altLang="en-US" dirty="0"/>
              <a:t>The script must, as a minimum, return a valid HTTP response code.  This consists of HTTP headers and an optional body; the body is the part which is normally displayed by the client browser.  The response need not be an HTML page; it could be any kind of resource, such as GIF file.</a:t>
            </a:r>
          </a:p>
          <a:p>
            <a:r>
              <a:rPr lang="en-US" altLang="en-US" dirty="0"/>
              <a:t>Between reading the input and creating the results, your application can do anything you like.  It could update a database, subscribe to a mailing list, or order a product.</a:t>
            </a:r>
            <a:endParaRPr lang="en-GB" altLang="en-US" dirty="0"/>
          </a:p>
          <a:p>
            <a:endParaRPr lang="en-GB" dirty="0"/>
          </a:p>
        </p:txBody>
      </p:sp>
    </p:spTree>
    <p:extLst>
      <p:ext uri="{BB962C8B-B14F-4D97-AF65-F5344CB8AC3E}">
        <p14:creationId xmlns:p14="http://schemas.microsoft.com/office/powerpoint/2010/main" val="34333444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p:txBody>
          <a:bodyPr/>
          <a:lstStyle/>
          <a:p>
            <a:r>
              <a:rPr lang="en-US" altLang="en-US"/>
              <a:t>Forms are a security risk because users can type in just about anything into a form.  Back-end programs should always be very careful when processing data submitted by a form.  In particular check that the parent directory ‘..’ command cannot be used to access files outside of the Web server environment and remember that these can also be specified by their character entity equivalents.  Unverified strings should never be executed by the back-end script.</a:t>
            </a:r>
          </a:p>
          <a:p>
            <a:r>
              <a:rPr lang="en-US" altLang="en-US"/>
              <a:t>Web site developers should be aware that forms data is transmitted as plain text unless some lower level mechanism such as the Secure Sockets Layer (SSL) is used.  Without some form of security, anyone with a TCP/IP analysis package could look at the data as it is being transmitted from the browser to the server.</a:t>
            </a:r>
            <a:endParaRPr lang="en-US" altLang="en-US" dirty="0"/>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2846606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761351" y="4827462"/>
            <a:ext cx="5642948" cy="5019055"/>
          </a:xfrm>
          <a:prstGeom prst="rect">
            <a:avLst/>
          </a:prstGeom>
        </p:spPr>
        <p:txBody>
          <a:bodyPr/>
          <a:lstStyle/>
          <a:p>
            <a:r>
              <a:rPr lang="en-GB" dirty="0"/>
              <a:t>HTML documents have what is called a hierarchical structure. Each element (or tag) except the top &lt;html&gt; tag is contained in another element, its parent. This element can in turn contain child elements. You can visualise this as a kind of organisational chart or family tree.</a:t>
            </a:r>
          </a:p>
          <a:p>
            <a:endParaRPr lang="en-GB" dirty="0"/>
          </a:p>
          <a:p>
            <a:r>
              <a:rPr lang="en-GB" dirty="0"/>
              <a:t>HTML has valid rules for how this DOM fits together and renders the markup delivered from the server into a client side DOM. For all intents and purposes, the DOM is a complex array. </a:t>
            </a:r>
          </a:p>
          <a:p>
            <a:endParaRPr lang="en-GB" dirty="0"/>
          </a:p>
          <a:p>
            <a:r>
              <a:rPr lang="en-GB" dirty="0"/>
              <a:t>JavaScript provides a series of inbuilt functions to manipulate the structure of the HTML in your browser. It is fair to say that nothing rendered in the page is safe from your grubby little mitts as you start to traverse the page with JavaScript. You can manipulate existing items and create new ones.</a:t>
            </a:r>
          </a:p>
          <a:p>
            <a:endParaRPr lang="en-GB" dirty="0"/>
          </a:p>
          <a:p>
            <a:endParaRPr lang="en-GB" dirty="0"/>
          </a:p>
        </p:txBody>
      </p:sp>
    </p:spTree>
    <p:extLst>
      <p:ext uri="{BB962C8B-B14F-4D97-AF65-F5344CB8AC3E}">
        <p14:creationId xmlns:p14="http://schemas.microsoft.com/office/powerpoint/2010/main" val="225223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49688" y="6350"/>
            <a:ext cx="29448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13315" name="Rectangle 3"/>
          <p:cNvSpPr>
            <a:spLocks noChangeArrowheads="1"/>
          </p:cNvSpPr>
          <p:nvPr/>
        </p:nvSpPr>
        <p:spPr bwMode="auto">
          <a:xfrm>
            <a:off x="0" y="9445625"/>
            <a:ext cx="29448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13316" name="Rectangle 4"/>
          <p:cNvSpPr>
            <a:spLocks noChangeArrowheads="1"/>
          </p:cNvSpPr>
          <p:nvPr/>
        </p:nvSpPr>
        <p:spPr bwMode="auto">
          <a:xfrm>
            <a:off x="0" y="6350"/>
            <a:ext cx="29448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13317" name="Rectangle 5"/>
          <p:cNvSpPr>
            <a:spLocks noGrp="1" noChangeArrowheads="1"/>
          </p:cNvSpPr>
          <p:nvPr>
            <p:ph type="body" idx="1"/>
          </p:nvPr>
        </p:nvSpPr>
        <p:spPr/>
        <p:txBody>
          <a:bodyPr/>
          <a:lstStyle/>
          <a:p>
            <a:r>
              <a:rPr lang="en-US" altLang="en-US" dirty="0"/>
              <a:t>Uniform Resource Locators or URLs are at the heart of the Web’s Hypertext system. A URL describes both the linked resource in terms of the server address and the location within the server’s file-system and the protocol to be used for retrieval. They can be embedded in HTML documents and are illustrated on the browser’s display by highlighting a piece of text or image. They can also be entered directly into a special field on the browser window.</a:t>
            </a:r>
          </a:p>
          <a:p>
            <a:r>
              <a:rPr lang="en-US" altLang="en-US" dirty="0"/>
              <a:t>The term resource is used in preference to file or document because it is more general and encompasses all kinds of data. URLs are an implementation of the standard Uniform Resource Identifier scheme described in RFC1630.</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159558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932191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p:txBody>
          <a:bodyPr/>
          <a:lstStyle/>
          <a:p>
            <a:r>
              <a:rPr lang="en-US" altLang="en-US"/>
              <a:t>Encryption is used to protect data from being viewed by those who are not entitled to do so. Encryption can be applied both on a system level basis (e.g. to files and directories) or at a network level (e.g. to data flowing between a web server and web client). We will look at encryption from the network aspect, although the principles are the same in both cases.</a:t>
            </a:r>
          </a:p>
          <a:p>
            <a:r>
              <a:rPr lang="en-US" altLang="en-US"/>
              <a:t>In the case of networking encryption is primarily being used to protect our data from data snooping, in almost all modern broadcast based networks (Ethernet, Token-Ring, FDDI, etc.) it is a relatively simple matter to set-up a system which collects every single packet of data flowing on that network. These packets can then be disassembled and their contents analysed, in this way your data becomes visible to another party.</a:t>
            </a:r>
          </a:p>
          <a:p>
            <a:endParaRPr lang="en-US" altLang="en-US"/>
          </a:p>
          <a:p>
            <a:endParaRPr lang="en-US"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9305640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p:txBody>
          <a:bodyPr/>
          <a:lstStyle/>
          <a:p>
            <a:r>
              <a:rPr lang="en-US" altLang="en-US"/>
              <a:t>The development of encryption technologies has come about over a long period of time, an appendix at the rear provides an interesting timeline for the development of cryptology. All the most commonly used cryptographic algorithms are 20 or less years old, in many cases the mathematical principles which underlie their operation are similarly young. Modern ciphers break into two groups - the private key (or symmetric) algorithms and the public key (or asymmetric) ciphers. We will take a look at the operation of these ciphers and the differences between them, we will not be analysing how they work in detail since it is a highly mathematical process. We will however, look at comparisons between them and how their working principles affect their usage. </a:t>
            </a:r>
          </a:p>
          <a:p>
            <a:r>
              <a:rPr lang="en-US" altLang="en-US"/>
              <a:t>For any good algorithm it should be impossible to recover them by any means other than trying all the possible values. This should hold true no matter how much ciphertext and plaintext the attacker has captured.</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34183239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p:txBody>
          <a:bodyPr/>
          <a:lstStyle/>
          <a:p>
            <a:r>
              <a:rPr lang="en-GB" altLang="en-US" dirty="0"/>
              <a:t>The private key or symmetric algorithm is the quickest and simplest to use encryption algorithm in widespread use today. The term symmetric refers to the fact that the same key is used for encryption and decryption (using a encryption notation this means that K = K-1), hence only one key is required in order to encrypt and decrypt data. We use the following terms when talking about encryption -</a:t>
            </a:r>
          </a:p>
          <a:p>
            <a:r>
              <a:rPr lang="en-GB" altLang="en-US" dirty="0"/>
              <a:t>Plaintext - the initial unencrypted data or the encrypted data after it has been decrypted. </a:t>
            </a:r>
            <a:r>
              <a:rPr lang="en-GB" altLang="en-US" dirty="0" err="1"/>
              <a:t>Ciphertext</a:t>
            </a:r>
            <a:r>
              <a:rPr lang="en-GB" altLang="en-US" dirty="0"/>
              <a:t> - the plaintext after is has been encrypted and is no longer readable. Key - the value applied to the plaintext and encryption algorithm in order to achieve encryption. Conversely the value applied to the </a:t>
            </a:r>
            <a:r>
              <a:rPr lang="en-GB" altLang="en-US" dirty="0" err="1"/>
              <a:t>ciphertext</a:t>
            </a:r>
            <a:r>
              <a:rPr lang="en-GB" altLang="en-US" dirty="0"/>
              <a:t> and decryption algorithm in order to achieve decryption.</a:t>
            </a:r>
          </a:p>
          <a:p>
            <a:r>
              <a:rPr lang="en-GB" altLang="en-US" dirty="0"/>
              <a:t>Encryption - the process of converting the plaintext to </a:t>
            </a:r>
            <a:r>
              <a:rPr lang="en-GB" altLang="en-US" dirty="0" err="1"/>
              <a:t>ciphertext</a:t>
            </a:r>
            <a:r>
              <a:rPr lang="en-GB" altLang="en-US" dirty="0"/>
              <a:t>.</a:t>
            </a:r>
          </a:p>
          <a:p>
            <a:r>
              <a:rPr lang="en-GB" altLang="en-US" dirty="0"/>
              <a:t>Decryption - the process of converting the </a:t>
            </a:r>
            <a:r>
              <a:rPr lang="en-GB" altLang="en-US" dirty="0" err="1"/>
              <a:t>ciphertext</a:t>
            </a:r>
            <a:r>
              <a:rPr lang="en-GB" altLang="en-US" dirty="0"/>
              <a:t> back to plaintext.</a:t>
            </a:r>
          </a:p>
          <a:p>
            <a:r>
              <a:rPr lang="en-GB" altLang="en-US" dirty="0"/>
              <a:t>The different algorithms in use have various means of achieving the encryption and decryption but they all have the same general goals -</a:t>
            </a:r>
          </a:p>
          <a:p>
            <a:r>
              <a:rPr lang="en-GB" altLang="en-US" dirty="0"/>
              <a:t>Secure Encryption - It should not be practical to decipher the </a:t>
            </a:r>
            <a:r>
              <a:rPr lang="en-GB" altLang="en-US" dirty="0" err="1"/>
              <a:t>ciphertext</a:t>
            </a:r>
            <a:r>
              <a:rPr lang="en-GB" altLang="en-US" dirty="0"/>
              <a:t> without the key. Key secrecy - It should not be feasible to deduce the key from the </a:t>
            </a:r>
            <a:r>
              <a:rPr lang="en-GB" altLang="en-US" dirty="0" err="1"/>
              <a:t>ciphertext</a:t>
            </a:r>
            <a:r>
              <a:rPr lang="en-GB" altLang="en-US" dirty="0"/>
              <a:t>. The key point here is the word “practical” in practice it is almost always mathematically possible to decipher the </a:t>
            </a:r>
            <a:r>
              <a:rPr lang="en-GB" altLang="en-US" dirty="0" err="1"/>
              <a:t>ciphertext</a:t>
            </a:r>
            <a:r>
              <a:rPr lang="en-GB" altLang="en-US" dirty="0"/>
              <a:t> without a key. The aim is to make it so difficult (usually in terms of required computing power) that it is not practical to achieve this decryption - within a week, year, decade or whatever timescale is required. This is typically achieved by varying the key size, longer keys take longer to break, but require more computing power to encrypt and decrypt with in the first place.</a:t>
            </a:r>
          </a:p>
          <a:p>
            <a:endParaRPr lang="en-US" altLang="en-US" dirty="0"/>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4074041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p:txBody>
          <a:bodyPr/>
          <a:lstStyle/>
          <a:p>
            <a:r>
              <a:rPr lang="en-US" altLang="en-US"/>
              <a:t>The primary problem with private key systems, and the whole reason for the rise of public key systems is the so called “key management problem”. The problem is that of securely transmitting the private key to the intended recipient so that you can use it to encrypt the data flowing between you. You need a secure link to transmit the private key across, but how do you secure the link without having already having a private key that both parties know in place? Conversely if you already have a secure link to transmit the private key across what do you need the private key for?</a:t>
            </a:r>
          </a:p>
          <a:p>
            <a:r>
              <a:rPr lang="en-US" altLang="en-US"/>
              <a:t>Traditionally these problems were dealt with through methods such as having media containing the private key sent to the remote site through some secure means - such as a secure courier service. This is of course time-consuming and does not lend itself to real-time communications. Often a master key, session key design is used where a master key is couriered between sites, it in turn is only used to encrypt session keys which can then be changed more readily and securely transmitted for as long as the master key is secure.</a:t>
            </a:r>
          </a:p>
          <a:p>
            <a:endParaRPr lang="en-US" altLang="en-US"/>
          </a:p>
          <a:p>
            <a:endParaRPr lang="en-US" altLang="en-US"/>
          </a:p>
          <a:p>
            <a:endParaRPr lang="en-US"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6248277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p:txBody>
          <a:bodyPr/>
          <a:lstStyle/>
          <a:p>
            <a:r>
              <a:rPr lang="en-GB" altLang="en-US"/>
              <a:t>The public key cryptography differs from conventional (private key) cryptography in that there are two keys – one for encryption and one for decryption. Because the two keys are different, it is possible to make one of them – the encryption key – public. If someone wants to send me a private message, they encrypt it with my public key. However, it cannot be decrypted with my public key, only with my private key. As its name implies, my private key is kept secret from everyone.</a:t>
            </a:r>
          </a:p>
          <a:p>
            <a:r>
              <a:rPr lang="en-GB" altLang="en-US"/>
              <a:t>In some algorithms, not only can the private key be used to decrypt data encrypted with the public key, but the reverse also holds. Thus it is possible to use the private key to digitally sign data. I encrypt a block of data with my private key before sending it. Anyone who has my public key can decrypt it. Since only I know my private key, the data must have come from me.</a:t>
            </a:r>
          </a:p>
          <a:p>
            <a:r>
              <a:rPr lang="en-GB" altLang="en-US"/>
              <a:t>Note that since my public key is just that – public; signing a document in this way only ensures authenticity; it does not provide privacy. If I require privacy in addition to authentication, then after signing the message (encrypting it with my private key) I must encrypt it again with the public key of the person I am sending it to. The recipient decrypts it with their private key, before decrypting it again with my public key to check the signature.</a:t>
            </a:r>
          </a:p>
          <a:p>
            <a:endParaRPr lang="en-GB"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506991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p:txBody>
          <a:bodyPr/>
          <a:lstStyle/>
          <a:p>
            <a:r>
              <a:rPr lang="en-US" altLang="en-US"/>
              <a:t>The concept is very simple. We first generate a pair of keys and transmit one of them (the public key) which we will use for encryption to the party with whom we wish to communicate with. They then encrypt data using the key we gave them and we use the key we kept to decrypt that data. The public key cannot be used to decrypt and so no third party can decipher our data. The algorithm we use should be designed such that it is impossible to deduce the value of our private key from the value of the key we gave to the sender of the data. In practice no-one has ever designed an algorithm where it is actually impossible to deduce one key from the other since they are mathematically related. However, in practice it is possible to design an algorithm where it is so difficult to compute one key from the other that it becomes practically impossible. This is the principle that modern public key cryptosystems work under.</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2578465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p:txBody>
          <a:bodyPr/>
          <a:lstStyle/>
          <a:p>
            <a:r>
              <a:rPr lang="en-US" altLang="en-US"/>
              <a:t>Our previous example illustrated a one way relationship where we could give our public key to someone and they could then use it to transmit data that only we could decrypt.</a:t>
            </a:r>
          </a:p>
          <a:p>
            <a:r>
              <a:rPr lang="en-US" altLang="en-US"/>
              <a:t>Getting a two way relationship is very simple, both parties generate a public/private key pair, hang onto their private keys and transmit the public key to the other party. Each party now uses the others public key to encrypt the data which is being sent to them. So we now have a fully secure two way link.</a:t>
            </a:r>
          </a:p>
          <a:p>
            <a:endParaRPr lang="en-US"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39858380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p:txBody>
          <a:bodyPr/>
          <a:lstStyle/>
          <a:p>
            <a:r>
              <a:rPr lang="en-US" altLang="en-US" sz="1100" dirty="0"/>
              <a:t>RSA (</a:t>
            </a:r>
            <a:r>
              <a:rPr lang="en-US" altLang="en-US" sz="1100" dirty="0" err="1"/>
              <a:t>Rivest</a:t>
            </a:r>
            <a:r>
              <a:rPr lang="en-US" altLang="en-US" sz="1100" dirty="0"/>
              <a:t>-Shamir-Adelman) is the most commonly used public key algorithm. It was invented in 1977 shortly after </a:t>
            </a:r>
            <a:r>
              <a:rPr lang="en-US" altLang="en-US" sz="1100" dirty="0" err="1"/>
              <a:t>Diffie</a:t>
            </a:r>
            <a:r>
              <a:rPr lang="en-US" altLang="en-US" sz="1100" dirty="0"/>
              <a:t> and Hellman had first proposed the idea of public key cryptosystems. RSA can be used both for encryption and for signing, though in this chapter we will consider its use purely for encryption.</a:t>
            </a:r>
          </a:p>
          <a:p>
            <a:r>
              <a:rPr lang="en-US" altLang="en-US" sz="1100" dirty="0"/>
              <a:t>RSA is the most important public key algorithm because it is the technology that underlies well known systems such as SSL and PCT, as well as many of the firewall and network security products currently available. RSA is generally considered to be secure when sufficiently long keys are used (512 bits is insecure, 768 bits is moderately secure, 1024 bits is secure and 2048 bits should remain secure for the foreseeable future). This need for very long keys is common to all public key cryptosystems, unlike pure private key systems they require much large key sizes if they are to remain secure. A 128 bit private key system is more secure than a 1,024 bit public key system - despite the apparent advantage of the large key size for the public key system. The security of RSA relies on the difficulty of factoring large integers, these large integers are the mathematical relationship between the public and private keys. If a mathematician were to make sudden dramatic advances in techniques for factoring large integers it would immediately make it much easier to break RSA. RSA is very vulnerable to chosen plaintext attacks. There is also a new timing attack that can be used to break many implementations of RSA. The RSA algorithm is believed to be safe when used properly, but one must be very careful when using it to avoid these attacks. You might ask why we don’t simply dispense with private key algorithms and use public key algorithms for everything. The problem lies in performance, the RSA algorithm is fairly quick for a public key algorithm but nonetheless is anywhere between 1,000 and 10,000 times slower than an typical private key algorithm. Hence it simply isn’t capable of moving data at near network speeds, while a private key algorithm is. So in practice we end up using a combination of public and private key techniques to achieve the secure links with acceptable performance.</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40558994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p:txBody>
          <a:bodyPr/>
          <a:lstStyle/>
          <a:p>
            <a:r>
              <a:rPr lang="en-US" altLang="en-US"/>
              <a:t>Encryption gave us a sound basis from which to protect data from being viewed by those who are not entitled to do so. However, we now have another need we want to be sure that those parties we are communicating with are who they claim to be and we want them to be sure we are who we say we are. Additionally when we are communicating we to be sure that no-one is tampering with our data and altering it in transit.</a:t>
            </a:r>
          </a:p>
          <a:p>
            <a:r>
              <a:rPr lang="en-US" altLang="en-US"/>
              <a:t> </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362950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p:txBody>
          <a:bodyPr/>
          <a:lstStyle/>
          <a:p>
            <a:r>
              <a:rPr lang="en-US" altLang="en-US" dirty="0"/>
              <a:t>A URL is divided into two parts separated by a colon. The basic syntax is:</a:t>
            </a:r>
          </a:p>
          <a:p>
            <a:r>
              <a:rPr lang="en-US" altLang="en-US" dirty="0" err="1"/>
              <a:t>Scheme:Path</a:t>
            </a:r>
            <a:endParaRPr lang="en-US" altLang="en-US" dirty="0"/>
          </a:p>
          <a:p>
            <a:r>
              <a:rPr lang="en-US" altLang="en-US" dirty="0"/>
              <a:t>The scheme specifies the protocol to be used to retrieve the document (e.g. ftp, http, gopher) and the path specifies the location of the server and the resource. The path format is dependent on the scheme used.</a:t>
            </a:r>
          </a:p>
          <a:p>
            <a:r>
              <a:rPr lang="en-US" altLang="en-US" dirty="0"/>
              <a:t>Some examples of valid URLs</a:t>
            </a:r>
          </a:p>
          <a:p>
            <a:r>
              <a:rPr lang="en-US" altLang="en-US" dirty="0"/>
              <a:t>http://www.microsoft.com/ie</a:t>
            </a:r>
            <a:br>
              <a:rPr lang="en-US" altLang="en-US" dirty="0"/>
            </a:br>
            <a:r>
              <a:rPr lang="en-US" altLang="en-US" dirty="0"/>
              <a:t>ftp://ftp.demon.co.uk</a:t>
            </a:r>
            <a:br>
              <a:rPr lang="en-US" altLang="en-US" dirty="0"/>
            </a:br>
            <a:r>
              <a:rPr lang="en-US" altLang="en-US" dirty="0"/>
              <a:t>news:comp.infosys.www.announce</a:t>
            </a:r>
            <a:br>
              <a:rPr lang="en-US" altLang="en-US" dirty="0"/>
            </a:br>
            <a:r>
              <a:rPr lang="en-US" altLang="en-US" dirty="0"/>
              <a:t>mailto:billg@microsoft.com</a:t>
            </a:r>
          </a:p>
          <a:p>
            <a:r>
              <a:rPr lang="en-US" altLang="en-US" dirty="0"/>
              <a:t>Text strings without a scheme, such as www.bbc.co.uk, are not really valid URLs because the scheme is required. However, most browsers will accept such URLs if they are typed in by the user and will assume a scheme of http these cases.</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3209771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p:txBody>
          <a:bodyPr/>
          <a:lstStyle/>
          <a:p>
            <a:r>
              <a:rPr lang="en-US" altLang="en-US" dirty="0"/>
              <a:t>If we want to send a message across the network in such a way that the recipient can be sure that it came from us, we need to sign it in some way. We have discussed a method of doing this which involves encrypting the message with the sender’s private key. Unfortunately, this has two problems:</a:t>
            </a:r>
          </a:p>
          <a:p>
            <a:r>
              <a:rPr lang="en-US" altLang="en-US" dirty="0"/>
              <a:t>Encrypting a message with a private key is very slow, particularly for a long message. In general it is considerably slower than encrypting it with a public key.</a:t>
            </a:r>
          </a:p>
          <a:p>
            <a:r>
              <a:rPr lang="en-US" altLang="en-US" dirty="0"/>
              <a:t>How can we be sure that a message has not been altered after it has been signed?</a:t>
            </a:r>
          </a:p>
          <a:p>
            <a:r>
              <a:rPr lang="en-US" altLang="en-US" dirty="0"/>
              <a:t>The solution to both of these problems lies in a “message digest”. This is a short fixed length string which is computed from the original message using some form of hashing algorithm. If we can discover a hashing algorithm with properties such that it is impossible to find a message which hashes to a given value, then we can use that to validate that the message to which the hash is attached on receipt is the same as that to which it was attached when it was sent. We have to make sure that the message digest itself has not been modified in transit. This can be done by signing it using the private key from our public/private key set. The recipient of a message decrypts the message digest using the sender’s public key. They then recomputed the message digest of the attached message. If the result does not match that attached to the message, then either the message has been modified in transit or it is not from who it purports to be from. This means that we can now both sign and authenticate a message simply by signing its message digest. The most commonly used algorithms for generating message digests are MD5 and SHA. Each of these three algorithms generates a 128-bit digest.</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42591281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lstStyle/>
          <a:p>
            <a:r>
              <a:rPr lang="en-US" altLang="en-US"/>
              <a:t>We’ve seen how we can use message digests to authenticate the contents of a message and prevent the message from being altered - however this leaves us with another problem - how do we prevent both the message and message digest from being tampered with ? If an attacker can alter the message they can also generate a new message digest which matches with the new contents for that message. The solution is to use “Digital Signatures”, these are a clever addition to the functionality we already have provided by public key cryptography.</a:t>
            </a:r>
          </a:p>
          <a:p>
            <a:r>
              <a:rPr lang="en-US" altLang="en-US"/>
              <a:t>That is to say if we run the algorithms in reverse swapping the private and public keys we can carry out the same encryption/decryption process. This means that if we know for sure that a particular public key belongs to a particular party and we receive and message that can be encrypted using that public key to provide a sensible message then we know that the message came from them - since only their private key could have generated ciphertext that would work with the public key we have for them. This does of course assume that they managed to keep their private key secret! Building on this you might assume that we should just use this to sign the whole message - however we still have a performance problem with public key encryption and using the algorithm in this way is even slower than using it the normal way. Hence we try to minimise the amount we are going to sign by applying a digital signature and only signing that. If the signature is tampered with it will no longer match up to our known public key or the message, similarly if the message is altered it will no longer match up to the signed message digest. Hence we have fully secured authentication.</a:t>
            </a:r>
          </a:p>
          <a:p>
            <a:endParaRPr lang="en-US"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973904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851275" y="4763"/>
            <a:ext cx="2946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40963" name="Rectangle 3"/>
          <p:cNvSpPr>
            <a:spLocks noChangeArrowheads="1"/>
          </p:cNvSpPr>
          <p:nvPr/>
        </p:nvSpPr>
        <p:spPr bwMode="auto">
          <a:xfrm>
            <a:off x="-4763" y="4763"/>
            <a:ext cx="29448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40964" name="Rectangle 4"/>
          <p:cNvSpPr>
            <a:spLocks noGrp="1" noChangeArrowheads="1"/>
          </p:cNvSpPr>
          <p:nvPr>
            <p:ph type="body" idx="1"/>
          </p:nvPr>
        </p:nvSpPr>
        <p:spPr/>
        <p:txBody>
          <a:bodyPr/>
          <a:lstStyle/>
          <a:p>
            <a:r>
              <a:rPr lang="en-US" altLang="en-US"/>
              <a:t>Certificates are design to solve the problem of how to authenticate the public key. What is to stop someone from pretending to be you and telling your bank that their own public key is yours? If your bank believes them, then the bank will now send data to “you” encrypted with “your” public key. The impostor will be able to read this without any problem; more alarming though is that the impostor can now sign things with his private key, and the bank will believe them to come from you because it can decrypt them with “your” public key. In this particular case it is easy to see how a bank might require further proof before accepting that the given key is mine. But what about in the wider context of Internet commerce? How is it possible for me to be sure that www.acme-travel.com is indeed Acme Travel Co before I send them my credit card details? Encrypting the details with the public key they gave me only ensures that no-one else will be able to read them. The answer to this lies in a Certificate, sometimes called a Digital ID. A certificate is a structure which contains the distinguished name (e.g. a legal name such as Acme Travel Co) and the public key of its owner. This structure is then signed by a Certificate Authority (CA) using its own private key. If you have the public key of the CA then you can verify that they signed the certificate, and if you trust them you can now believe the person who has the certificate is who he says he is. This still does not eliminate the problem of obtaining trust-worthy public keys: you still need to be sure of the public key for the CA. However, the problem is now substantially reduced; you just need a few keys for the CAs, rather than the public keys of everyone with whom you might ever do business. In practice, browsers have the public keys of reputable CAs built into them, so obtaining the keys is not normally a problem for the end user. Of course then you have to worry about whether or not this is a genuine unaltered copy of the browser, or if someone somewhere might have modified it.</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868525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p:txBody>
          <a:bodyPr/>
          <a:lstStyle/>
          <a:p>
            <a:r>
              <a:rPr lang="en-GB" altLang="en-US" dirty="0"/>
              <a:t>The certificate contains the following information:</a:t>
            </a:r>
          </a:p>
          <a:p>
            <a:pPr marL="171450" indent="-171450">
              <a:buFont typeface="Arial" panose="020B0604020202020204" pitchFamily="34" charset="0"/>
              <a:buChar char="•"/>
            </a:pPr>
            <a:r>
              <a:rPr lang="en-GB" altLang="en-US" dirty="0"/>
              <a:t>Version</a:t>
            </a:r>
          </a:p>
          <a:p>
            <a:pPr marL="171450" indent="-171450">
              <a:buFont typeface="Arial" panose="020B0604020202020204" pitchFamily="34" charset="0"/>
              <a:buChar char="•"/>
            </a:pPr>
            <a:r>
              <a:rPr lang="en-GB" altLang="en-US" dirty="0"/>
              <a:t>Serial Number</a:t>
            </a:r>
          </a:p>
          <a:p>
            <a:pPr marL="171450" indent="-171450">
              <a:buFont typeface="Arial" panose="020B0604020202020204" pitchFamily="34" charset="0"/>
              <a:buChar char="•"/>
            </a:pPr>
            <a:r>
              <a:rPr lang="en-GB" altLang="en-US" dirty="0"/>
              <a:t>Signature Algorithm ID</a:t>
            </a:r>
          </a:p>
          <a:p>
            <a:pPr marL="171450" indent="-171450">
              <a:buFont typeface="Arial" panose="020B0604020202020204" pitchFamily="34" charset="0"/>
              <a:buChar char="•"/>
            </a:pPr>
            <a:r>
              <a:rPr lang="en-GB" altLang="en-US" dirty="0"/>
              <a:t>Issuer Name</a:t>
            </a:r>
          </a:p>
          <a:p>
            <a:pPr marL="171450" indent="-171450">
              <a:buFont typeface="Arial" panose="020B0604020202020204" pitchFamily="34" charset="0"/>
              <a:buChar char="•"/>
            </a:pPr>
            <a:r>
              <a:rPr lang="en-GB" altLang="en-US" dirty="0"/>
              <a:t>Validity Period</a:t>
            </a:r>
          </a:p>
          <a:p>
            <a:pPr marL="171450" indent="-171450">
              <a:buFont typeface="Arial" panose="020B0604020202020204" pitchFamily="34" charset="0"/>
              <a:buChar char="•"/>
            </a:pPr>
            <a:r>
              <a:rPr lang="en-GB" altLang="en-US" dirty="0"/>
              <a:t>Subject (User) Name</a:t>
            </a:r>
          </a:p>
          <a:p>
            <a:pPr marL="171450" indent="-171450">
              <a:buFont typeface="Arial" panose="020B0604020202020204" pitchFamily="34" charset="0"/>
              <a:buChar char="•"/>
            </a:pPr>
            <a:r>
              <a:rPr lang="en-GB" altLang="en-US" dirty="0"/>
              <a:t>Subject Public Key Identification</a:t>
            </a:r>
          </a:p>
          <a:p>
            <a:pPr marL="171450" indent="-171450">
              <a:buFont typeface="Arial" panose="020B0604020202020204" pitchFamily="34" charset="0"/>
              <a:buChar char="•"/>
            </a:pPr>
            <a:r>
              <a:rPr lang="en-GB" altLang="en-US" dirty="0"/>
              <a:t>Issuer Unique Identifier</a:t>
            </a:r>
          </a:p>
          <a:p>
            <a:pPr marL="171450" indent="-171450">
              <a:buFont typeface="Arial" panose="020B0604020202020204" pitchFamily="34" charset="0"/>
              <a:buChar char="•"/>
            </a:pPr>
            <a:r>
              <a:rPr lang="en-GB" altLang="en-US" dirty="0"/>
              <a:t>Subject Unique Identifier</a:t>
            </a:r>
          </a:p>
          <a:p>
            <a:pPr marL="171450" indent="-171450">
              <a:buFont typeface="Arial" panose="020B0604020202020204" pitchFamily="34" charset="0"/>
              <a:buChar char="•"/>
            </a:pPr>
            <a:r>
              <a:rPr lang="en-GB" altLang="en-US" dirty="0"/>
              <a:t>Extensions</a:t>
            </a:r>
          </a:p>
          <a:p>
            <a:pPr marL="171450" indent="-171450">
              <a:buFont typeface="Arial" panose="020B0604020202020204" pitchFamily="34" charset="0"/>
              <a:buChar char="•"/>
            </a:pPr>
            <a:r>
              <a:rPr lang="en-GB" altLang="en-US" dirty="0"/>
              <a:t>Signature for the above fields</a:t>
            </a:r>
          </a:p>
          <a:p>
            <a:r>
              <a:rPr lang="en-GB" altLang="en-US" dirty="0"/>
              <a:t>In typical use for Internet applications the key fields are the “Subject Name” and “Signature” fields. The latter proves through a digital signature from the Certificate Authority that the other fields within the certificate have not been tampered with. The “Subject Name” or “Distinguished Name” field is typically used to identify the system to which the certificate belongs via a fully qualified domain name (FQDN - e.g. myhost.company.com). The entity checking the certificate such as a browser would connect check that name against the known FQDN for the host it is connected to, if they don’t match it considers the connection suspect and warns the user or automatically prevents connection.</a:t>
            </a:r>
          </a:p>
          <a:p>
            <a:endParaRPr lang="en-US" altLang="en-US" dirty="0"/>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1657866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851275" y="4763"/>
            <a:ext cx="2946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45059" name="Rectangle 3"/>
          <p:cNvSpPr>
            <a:spLocks noChangeArrowheads="1"/>
          </p:cNvSpPr>
          <p:nvPr/>
        </p:nvSpPr>
        <p:spPr bwMode="auto">
          <a:xfrm>
            <a:off x="-4763" y="4763"/>
            <a:ext cx="29448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45060" name="Rectangle 4"/>
          <p:cNvSpPr>
            <a:spLocks noGrp="1" noChangeArrowheads="1"/>
          </p:cNvSpPr>
          <p:nvPr>
            <p:ph type="body" idx="1"/>
          </p:nvPr>
        </p:nvSpPr>
        <p:spPr/>
        <p:txBody>
          <a:bodyPr/>
          <a:lstStyle/>
          <a:p>
            <a:r>
              <a:rPr lang="en-US" altLang="en-US"/>
              <a:t>The certificate mechanism relies on a series of trusted source from which certificate can be obtained, these are known as Certificate Authorities.</a:t>
            </a:r>
          </a:p>
          <a:p>
            <a:r>
              <a:rPr lang="en-US" altLang="en-US"/>
              <a:t>(The following taken from RFC1507)</a:t>
            </a:r>
          </a:p>
          <a:p>
            <a:r>
              <a:rPr lang="en-US" altLang="en-US"/>
              <a:t> A certification authority is a principal trusted to act as an introduction service. Each principal goes to the certification authority, presents its public key, and proves it has a particular name (the exact mechanisms for this vary with the type of principal and the level of security to be provided). The CA then creates a "certificate" which is a message containing the name and public key of the principal, an expiration date, and bookkeeping information signed by the CA's private key. All "subscribers" to a particular CA can then be authenticated to one another by presenting their certificates and proving knowledge of the corresponding secret. CAs need only act when new principals are being named and new private keys created, so that can be maintained under tight physical security.</a:t>
            </a:r>
          </a:p>
          <a:p>
            <a:r>
              <a:rPr lang="en-US" altLang="en-US"/>
              <a:t>In practice this means that you apply to the CA for a certificate, they will then check that you are who you say you are. The exact amount of checking varies depending on how trustworthy the certificate needs to be, some bodies for example give out free trial certificates - but these certificates are clearly marked as such. At the other end of the scale commerce class certificates from Verisign are very expensive and involve detailed checking of your company and its security. This is the level of security the banks and similar institutions will require when proving their identity to users intending to carry out financial transactions with them using these authentication mechanisms.</a:t>
            </a:r>
          </a:p>
          <a:p>
            <a:endParaRPr lang="en-US" altLang="en-US"/>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2568301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p:txBody>
          <a:bodyPr/>
          <a:lstStyle/>
          <a:p>
            <a:r>
              <a:rPr lang="en-GB" altLang="en-US"/>
              <a:t>If we are going to depend upon public key cryptography to protect our data, then we need to understand how secure or otherwise it is. There are a few different algorithms, the best known of which is RSA. This forms the basis of PGP, and is also the one most commonly used with SSL. This means that there are only two possible ways to crack it: obtain the private key by some dastardly means, or deduce the private key by brute force.</a:t>
            </a:r>
          </a:p>
          <a:p>
            <a:r>
              <a:rPr lang="en-GB" altLang="en-US"/>
              <a:t>The brute force method means trying every possible key in succession until the right one is found. Clearly, the more possible keys there are, the longer a brute force attack will take. We normally measure the key size in number of bits; for a key with n bits there are 2n possible keys. For maximum security, a minimum key length of 128 bits is recommended. </a:t>
            </a:r>
          </a:p>
          <a:p>
            <a:r>
              <a:rPr lang="en-GB" altLang="en-US"/>
              <a:t>US export control used to treat cryptography as arms, and prohibited the export of software which used key lengths greater than 40 bits – Since December 1999 this rule has been relaxed for most of the world. As a consequence, software which originates in the US (such as IIS and IE) can now use larger key lengths. </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2770829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73100" y="8751888"/>
            <a:ext cx="468313" cy="388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15363" name="Rectangle 3"/>
          <p:cNvSpPr>
            <a:spLocks noGrp="1" noChangeArrowheads="1"/>
          </p:cNvSpPr>
          <p:nvPr>
            <p:ph type="body" idx="1"/>
          </p:nvPr>
        </p:nvSpPr>
        <p:spPr>
          <a:xfrm>
            <a:off x="571500" y="4126705"/>
            <a:ext cx="5715000" cy="4819651"/>
          </a:xfrm>
        </p:spPr>
        <p:txBody>
          <a:bodyPr/>
          <a:lstStyle/>
          <a:p>
            <a:pPr>
              <a:lnSpc>
                <a:spcPct val="90000"/>
              </a:lnSpc>
            </a:pPr>
            <a:r>
              <a:rPr lang="en-US" altLang="en-US" dirty="0"/>
              <a:t>GIF was originally defined by CompuServe as a standard way to distribute graphics files though its online service. As a result, the format is robust and well-understood by a number of applications across a wide variety of platforms. GIF has built-in compression using the LZW (Lempel-Ziv-Welch) compression algorithm which typically gives 5:1 compression ratios (compression is particularly useful when bandwidth is tight as transfer times can be reduced). The GIF format also supports interlaced images which allow users to see a graphic build up in horizontal sections as it is downloaded. </a:t>
            </a:r>
          </a:p>
          <a:p>
            <a:pPr>
              <a:lnSpc>
                <a:spcPct val="90000"/>
              </a:lnSpc>
            </a:pPr>
            <a:r>
              <a:rPr lang="en-US" altLang="en-US" dirty="0"/>
              <a:t>There are two variants of the GIF file format. The original format is GIF87a, and the revised format known as GIF89a. The latter format also allows for transparency and animated images. A specification for GIF89a can be found at the WWW consortium’s web site: </a:t>
            </a:r>
            <a:r>
              <a:rPr lang="en-US" altLang="en-US" b="1" dirty="0"/>
              <a:t>http://www.w3.org/pub/WWW/Graphics/GIF/spec-gif89a.txt</a:t>
            </a:r>
            <a:r>
              <a:rPr lang="en-US" altLang="en-US" dirty="0"/>
              <a:t>. One major limitation of GIF is that it is limited to 8-bits per pixel, allowing only 256 </a:t>
            </a:r>
            <a:r>
              <a:rPr lang="en-US" altLang="en-US" dirty="0" err="1"/>
              <a:t>colours</a:t>
            </a:r>
            <a:r>
              <a:rPr lang="en-US" altLang="en-US" dirty="0"/>
              <a:t> in any one image. The 256 </a:t>
            </a:r>
            <a:r>
              <a:rPr lang="en-US" altLang="en-US" dirty="0" err="1"/>
              <a:t>colours</a:t>
            </a:r>
            <a:r>
              <a:rPr lang="en-US" altLang="en-US" dirty="0"/>
              <a:t> can come from an arbitrary palette of 24-bit </a:t>
            </a:r>
            <a:r>
              <a:rPr lang="en-US" altLang="en-US" dirty="0" err="1"/>
              <a:t>colours</a:t>
            </a:r>
            <a:r>
              <a:rPr lang="en-US" altLang="en-US" dirty="0"/>
              <a:t>, but only 256 can exist in one image.</a:t>
            </a:r>
          </a:p>
          <a:p>
            <a:pPr>
              <a:lnSpc>
                <a:spcPct val="90000"/>
              </a:lnSpc>
            </a:pPr>
            <a:r>
              <a:rPr lang="en-US" altLang="en-US" dirty="0"/>
              <a:t>JPEG is a format designed for “real world” photographic images with continuous tones rather than graphics and schematics. It supports a </a:t>
            </a:r>
            <a:r>
              <a:rPr lang="en-US" altLang="en-US" dirty="0" err="1"/>
              <a:t>lossy</a:t>
            </a:r>
            <a:r>
              <a:rPr lang="en-US" altLang="en-US" dirty="0"/>
              <a:t> compression scheme which discards pixels that don’t contribute to the perceived quality of the picture and can therefore achieve ratios of around 15:1. It supports high </a:t>
            </a:r>
            <a:r>
              <a:rPr lang="en-US" altLang="en-US" dirty="0" err="1"/>
              <a:t>colour</a:t>
            </a:r>
            <a:r>
              <a:rPr lang="en-US" altLang="en-US" dirty="0"/>
              <a:t> depth, using 24-bit </a:t>
            </a:r>
            <a:r>
              <a:rPr lang="en-US" altLang="en-US" dirty="0" err="1"/>
              <a:t>colour</a:t>
            </a:r>
            <a:r>
              <a:rPr lang="en-US" altLang="en-US" dirty="0"/>
              <a:t> representations. JPEG files don’t support interlacing or animation.</a:t>
            </a:r>
          </a:p>
          <a:p>
            <a:pPr>
              <a:lnSpc>
                <a:spcPct val="90000"/>
              </a:lnSpc>
            </a:pPr>
            <a:r>
              <a:rPr lang="en-US" altLang="en-US" dirty="0"/>
              <a:t>GIF is probably the best choice for schematic images, graphics and small images, whereas JPEG is usually better at handling large, complex and </a:t>
            </a:r>
            <a:r>
              <a:rPr lang="en-US" altLang="en-US" dirty="0" err="1"/>
              <a:t>colour</a:t>
            </a:r>
            <a:r>
              <a:rPr lang="en-US" altLang="en-US" dirty="0"/>
              <a:t>-rich images such as scanned photographs.</a:t>
            </a:r>
          </a:p>
          <a:p>
            <a:pPr>
              <a:lnSpc>
                <a:spcPct val="90000"/>
              </a:lnSpc>
            </a:pPr>
            <a:r>
              <a:rPr lang="en-US" altLang="en-US" dirty="0"/>
              <a:t>Neither GIF nor JPEG file formats are vector formats: they are bitmaps and therefore cannot be scaled without loosing detail.</a:t>
            </a:r>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1534531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p:txBody>
          <a:bodyPr/>
          <a:lstStyle/>
          <a:p>
            <a:r>
              <a:rPr lang="en-US" altLang="en-US"/>
              <a:t>All colours in a GIF file are defined relative to a palette which is part of the file alongside the pixel information. There are 256 entries in this palette. Each palette entry defines a colour in terms of red green and blue components.</a:t>
            </a:r>
          </a:p>
          <a:p>
            <a:r>
              <a:rPr lang="en-US" altLang="en-US"/>
              <a:t>It is possible to mark one colour in the palette as transparent. When the image is drawn the browser will then ignore the transparency colour and instead draw the image as a cutout, using the browser background colour or fill in place of the transparency colour. This technique works best when the GIF graphic has a solid background.</a:t>
            </a:r>
          </a:p>
          <a:p>
            <a:r>
              <a:rPr lang="en-US" altLang="en-US"/>
              <a:t>This is a way of overcoming the rectangular shape which is inherent in the GIF file format. However, note that the shape may be perceived as non-rectangular but text flow around the graphic is unaffected.</a:t>
            </a:r>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32867104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p:txBody>
          <a:bodyPr/>
          <a:lstStyle/>
          <a:p>
            <a:r>
              <a:rPr lang="en-US" altLang="en-US" dirty="0"/>
              <a:t>There are a number of image editors and conversion packages available. It will be sufficient to mention a few of those available for the Windows environment. The distribution files for these items of software can be found in many archive sites across the world.</a:t>
            </a:r>
          </a:p>
          <a:p>
            <a:r>
              <a:rPr lang="en-US" altLang="en-US" dirty="0"/>
              <a:t>Adobe’s Photoshop is a very important tool and is used extensively by graphic designers. It is a comprehensive image editor with many “bells and whistles”. For example: alpha channel support for transparency/translucency, anti-aliasing of text, image scaling. It is expandable though the use of “plug-ins”, many of which are available commercially. Adobe’s web site is at </a:t>
            </a:r>
            <a:r>
              <a:rPr lang="en-US" altLang="en-US" b="1" dirty="0"/>
              <a:t>http://www.adobe.com</a:t>
            </a:r>
            <a:r>
              <a:rPr lang="en-US" altLang="en-US" dirty="0"/>
              <a:t>.</a:t>
            </a:r>
          </a:p>
          <a:p>
            <a:r>
              <a:rPr lang="en-US" altLang="en-US" dirty="0" err="1"/>
              <a:t>Paintshop</a:t>
            </a:r>
            <a:r>
              <a:rPr lang="en-US" altLang="en-US" dirty="0"/>
              <a:t> Pro is available from Corel. This product can cope with a very wide variety of file formats including GIF and JPEG. It is a very comprehensive package that includes image retouching and enhancement filters. Corel’s web site is at </a:t>
            </a:r>
            <a:r>
              <a:rPr lang="en-US" altLang="en-US" b="1" dirty="0"/>
              <a:t>http://www.corel.com</a:t>
            </a:r>
            <a:r>
              <a:rPr lang="en-US" altLang="en-US" dirty="0"/>
              <a:t>. </a:t>
            </a:r>
          </a:p>
          <a:p>
            <a:r>
              <a:rPr lang="en-US" altLang="en-US" dirty="0" err="1"/>
              <a:t>Lview</a:t>
            </a:r>
            <a:r>
              <a:rPr lang="en-US" altLang="en-US" dirty="0"/>
              <a:t> Pro is also a painting package that can deal with most of the standard bitmap file types. It is marketed by </a:t>
            </a:r>
            <a:r>
              <a:rPr lang="en-US" altLang="en-US" dirty="0" err="1"/>
              <a:t>CoolMoon</a:t>
            </a:r>
            <a:r>
              <a:rPr lang="en-US" altLang="en-US" dirty="0"/>
              <a:t> Corp who can be contacted at their web site </a:t>
            </a:r>
            <a:r>
              <a:rPr lang="en-US" altLang="en-US" b="1" dirty="0"/>
              <a:t>http://www.lview.com/index.htm</a:t>
            </a:r>
          </a:p>
          <a:p>
            <a:r>
              <a:rPr lang="en-US" altLang="en-US" dirty="0"/>
              <a:t>.</a:t>
            </a:r>
          </a:p>
        </p:txBody>
      </p:sp>
      <p:sp>
        <p:nvSpPr>
          <p:cNvPr id="3" name="Slide Image Placeholder 2"/>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42915500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73100" y="8751888"/>
            <a:ext cx="468313" cy="388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endParaRPr lang="en-US" altLang="en-US"/>
          </a:p>
        </p:txBody>
      </p:sp>
      <p:sp>
        <p:nvSpPr>
          <p:cNvPr id="21508" name="Rectangle 4"/>
          <p:cNvSpPr>
            <a:spLocks noGrp="1" noRot="1" noChangeAspect="1" noChangeArrowheads="1" noTextEdit="1"/>
          </p:cNvSpPr>
          <p:nvPr>
            <p:ph type="sldImg"/>
          </p:nvPr>
        </p:nvSpPr>
        <p:spPr>
          <a:xfrm>
            <a:off x="571500" y="581025"/>
            <a:ext cx="5715000" cy="3216275"/>
          </a:xfrm>
          <a:ln/>
        </p:spPr>
      </p:sp>
      <p:sp>
        <p:nvSpPr>
          <p:cNvPr id="2" name="Notes Placeholder 1"/>
          <p:cNvSpPr>
            <a:spLocks noGrp="1"/>
          </p:cNvSpPr>
          <p:nvPr>
            <p:ph type="body" idx="1"/>
          </p:nvPr>
        </p:nvSpPr>
        <p:spPr>
          <a:xfrm>
            <a:off x="570998" y="4038682"/>
            <a:ext cx="5716003" cy="5241925"/>
          </a:xfrm>
        </p:spPr>
        <p:txBody>
          <a:bodyPr/>
          <a:lstStyle/>
          <a:p>
            <a:pPr defTabSz="696913">
              <a:spcBef>
                <a:spcPct val="30000"/>
              </a:spcBef>
              <a:tabLst/>
              <a:defRPr/>
            </a:pPr>
            <a:r>
              <a:rPr lang="en-GB" dirty="0"/>
              <a:t>PNG (pronounced ping as in ping-pong; is a file format for image compression that, in time, is expected to replace the GIF. Owned by Unisys, the GIF format and its usage in image-handling software involves licensing or other legal considerations. (Web users can make, view, and send GIF files freely but they can't develop software that builds them without an arrangement with Unisys.)</a:t>
            </a:r>
          </a:p>
          <a:p>
            <a:pPr defTabSz="696913">
              <a:spcBef>
                <a:spcPct val="30000"/>
              </a:spcBef>
              <a:tabLst/>
              <a:defRPr/>
            </a:pPr>
            <a:r>
              <a:rPr lang="en-GB" dirty="0"/>
              <a:t>The PNG format, on the other hand, was developed by an Internet committee expressly to be patent-free. It provides a number of improvements over the GIF format. Like a GIF, a PNG file is compressed in lossless fashion (meaning all image information is restored when the file is decompressed during viewing). A PNG file is not intended to replace the JPEG format, which is "</a:t>
            </a:r>
            <a:r>
              <a:rPr lang="en-GB" dirty="0" err="1"/>
              <a:t>lossy</a:t>
            </a:r>
            <a:r>
              <a:rPr lang="en-GB" dirty="0"/>
              <a:t>" but lets the creator make a trade-off between file size and image quality when the image is compressed. Typically, an image in a PNG file can be 5 to 25% more compressed than in a GIF format. </a:t>
            </a:r>
          </a:p>
          <a:p>
            <a:pPr defTabSz="696913">
              <a:spcBef>
                <a:spcPct val="30000"/>
              </a:spcBef>
              <a:tabLst/>
              <a:defRPr/>
            </a:pPr>
            <a:r>
              <a:rPr lang="en-GB" dirty="0"/>
              <a:t>The PNG format includes these features: </a:t>
            </a:r>
          </a:p>
          <a:p>
            <a:pPr marL="171450" indent="-171450" defTabSz="696913">
              <a:spcBef>
                <a:spcPct val="30000"/>
              </a:spcBef>
              <a:buFont typeface="Wingdings" panose="05000000000000000000" pitchFamily="2" charset="2"/>
              <a:buChar char="§"/>
              <a:tabLst/>
              <a:defRPr/>
            </a:pPr>
            <a:r>
              <a:rPr lang="en-GB" dirty="0"/>
              <a:t>You can not only make one colour transparent, but you can control the degree of transparency (this is also called "opacity"). </a:t>
            </a:r>
          </a:p>
          <a:p>
            <a:pPr marL="171450" indent="-171450" defTabSz="696913">
              <a:spcBef>
                <a:spcPct val="30000"/>
              </a:spcBef>
              <a:buFont typeface="Wingdings" panose="05000000000000000000" pitchFamily="2" charset="2"/>
              <a:buChar char="§"/>
              <a:tabLst/>
              <a:defRPr/>
            </a:pPr>
            <a:r>
              <a:rPr lang="en-GB" dirty="0"/>
              <a:t>Interlacing of the image is supported and is faster in developing than in the GIF format. </a:t>
            </a:r>
          </a:p>
          <a:p>
            <a:pPr marL="171450" indent="-171450" defTabSz="696913">
              <a:spcBef>
                <a:spcPct val="30000"/>
              </a:spcBef>
              <a:buFont typeface="Wingdings" panose="05000000000000000000" pitchFamily="2" charset="2"/>
              <a:buChar char="§"/>
              <a:tabLst/>
              <a:defRPr/>
            </a:pPr>
            <a:r>
              <a:rPr lang="en-GB" i="1" dirty="0"/>
              <a:t>Gamma correction</a:t>
            </a:r>
            <a:r>
              <a:rPr lang="en-GB" dirty="0"/>
              <a:t> allows you to "tune" the image in terms of colour brightness required by specific display manufacturers. </a:t>
            </a:r>
          </a:p>
          <a:p>
            <a:pPr marL="171450" indent="-171450" defTabSz="696913">
              <a:spcBef>
                <a:spcPct val="30000"/>
              </a:spcBef>
              <a:buFont typeface="Wingdings" panose="05000000000000000000" pitchFamily="2" charset="2"/>
              <a:buChar char="§"/>
              <a:tabLst/>
              <a:defRPr/>
            </a:pPr>
            <a:r>
              <a:rPr lang="en-GB" dirty="0"/>
              <a:t>Images can be saved using true colour as well as in the palette and </a:t>
            </a:r>
            <a:r>
              <a:rPr lang="en-GB" dirty="0" err="1"/>
              <a:t>gray</a:t>
            </a:r>
            <a:r>
              <a:rPr lang="en-GB" dirty="0"/>
              <a:t>-scale formats provided by the GIF. </a:t>
            </a:r>
          </a:p>
          <a:p>
            <a:pPr defTabSz="696913">
              <a:spcBef>
                <a:spcPct val="30000"/>
              </a:spcBef>
              <a:tabLst/>
              <a:defRPr/>
            </a:pPr>
            <a:r>
              <a:rPr lang="en-GB" dirty="0"/>
              <a:t>The PNG format doesn't support animation since it can't contain multiple images. It is described as "extensible," however. Software houses will be able to develop variations of PNG that can contain multiple, scriptable images.</a:t>
            </a:r>
          </a:p>
        </p:txBody>
      </p:sp>
    </p:spTree>
    <p:extLst>
      <p:ext uri="{BB962C8B-B14F-4D97-AF65-F5344CB8AC3E}">
        <p14:creationId xmlns:p14="http://schemas.microsoft.com/office/powerpoint/2010/main" val="193847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p:txBody>
          <a:bodyPr/>
          <a:lstStyle/>
          <a:p>
            <a:r>
              <a:rPr lang="en-US" altLang="en-US" dirty="0"/>
              <a:t>The Web uses HTTP to retrieve documents, the URL format is:</a:t>
            </a:r>
          </a:p>
          <a:p>
            <a:r>
              <a:rPr lang="en-US" altLang="en-US" b="1" dirty="0"/>
              <a:t>http://Hostname[:Port]/Document-Path</a:t>
            </a:r>
          </a:p>
          <a:p>
            <a:r>
              <a:rPr lang="en-US" altLang="en-US" dirty="0"/>
              <a:t>The hostname is the textual name of the machine on the internet or Intranet. This name is usually resolved by a domain name server (DNS) into a numeric address. Numeric addresses can be used although this is less flexible as it doesn’t allow the server’s address to be changed without changing all the URLs which reference it.</a:t>
            </a:r>
          </a:p>
          <a:p>
            <a:r>
              <a:rPr lang="en-US" altLang="en-US" dirty="0"/>
              <a:t>Hostnames often begin with </a:t>
            </a:r>
            <a:r>
              <a:rPr lang="en-US" altLang="en-US" b="1" dirty="0"/>
              <a:t>www</a:t>
            </a:r>
            <a:r>
              <a:rPr lang="en-US" altLang="en-US" dirty="0"/>
              <a:t> although this is by no means essential. It’s just a convention which many sites adhere to.</a:t>
            </a:r>
          </a:p>
          <a:p>
            <a:r>
              <a:rPr lang="en-US" altLang="en-US" dirty="0"/>
              <a:t>The host name can be followed by a colon and a port number. Web servers normally use the “well-known” HTTP port number 80. This is the default value if no port is specified. A common alternative port number is 443, which is used by several security systems. Port number 8080 is another popular alternative as it allows a normal Unix users (not the administrator) to run a Web server.</a:t>
            </a:r>
          </a:p>
          <a:p>
            <a:r>
              <a:rPr lang="en-US" altLang="en-US" dirty="0"/>
              <a:t>The document path is the location of the resource under the Web server’s directory tree, the root of which may differ from that on the local machine. </a:t>
            </a:r>
            <a:r>
              <a:rPr lang="en-US" altLang="en-US" dirty="0" err="1"/>
              <a:t>Posix</a:t>
            </a:r>
            <a:r>
              <a:rPr lang="en-US" altLang="en-US" dirty="0"/>
              <a:t> (Unix) backslash characters are used as directory separators and the names are case-sensitive where this is important to the server’s file-system. Unix servers have case-sensitive file servers but Windows NT server’s don’t.</a:t>
            </a:r>
          </a:p>
          <a:p>
            <a:r>
              <a:rPr lang="en-US" altLang="en-US" dirty="0"/>
              <a:t>If the document path is omitted the URL is taken to refer to the home page for that site. The home page is very server-dependent and configuration-dependent, but often refers to a file such as </a:t>
            </a:r>
            <a:r>
              <a:rPr lang="en-US" altLang="en-US" b="1" dirty="0"/>
              <a:t>index.html</a:t>
            </a:r>
            <a:r>
              <a:rPr lang="en-US" altLang="en-US" dirty="0"/>
              <a:t> or </a:t>
            </a:r>
            <a:r>
              <a:rPr lang="en-US" altLang="en-US" b="1" dirty="0"/>
              <a:t>default.html</a:t>
            </a:r>
            <a:r>
              <a:rPr lang="en-US" altLang="en-US" dirty="0"/>
              <a:t>.</a:t>
            </a:r>
          </a:p>
        </p:txBody>
      </p:sp>
      <p:sp>
        <p:nvSpPr>
          <p:cNvPr id="5" name="Slide Image Placeholder 4"/>
          <p:cNvSpPr>
            <a:spLocks noGrp="1" noRot="1" noChangeAspect="1"/>
          </p:cNvSpPr>
          <p:nvPr>
            <p:ph type="sldImg"/>
          </p:nvPr>
        </p:nvSpPr>
        <p:spPr>
          <a:xfrm>
            <a:off x="571500" y="581025"/>
            <a:ext cx="5715000" cy="3214688"/>
          </a:xfrm>
        </p:spPr>
      </p:sp>
    </p:spTree>
    <p:extLst>
      <p:ext uri="{BB962C8B-B14F-4D97-AF65-F5344CB8AC3E}">
        <p14:creationId xmlns:p14="http://schemas.microsoft.com/office/powerpoint/2010/main" val="7272308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93671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869776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2095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US" sz="1200" kern="1200" dirty="0">
                <a:solidFill>
                  <a:schemeClr val="tx1"/>
                </a:solidFill>
                <a:effectLst/>
                <a:latin typeface="Arial" pitchFamily="34" charset="0"/>
                <a:ea typeface="+mn-ea"/>
                <a:cs typeface="Arial" pitchFamily="34" charset="0"/>
              </a:rPr>
              <a:t>The -p switch</a:t>
            </a:r>
            <a:r>
              <a:rPr lang="en-US" sz="1200" kern="1200" baseline="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paginates the output if needed. </a:t>
            </a:r>
            <a:endParaRPr lang="en-US" dirty="0"/>
          </a:p>
          <a:p>
            <a:endParaRPr lang="en-US" dirty="0"/>
          </a:p>
        </p:txBody>
      </p:sp>
    </p:spTree>
    <p:extLst>
      <p:ext uri="{BB962C8B-B14F-4D97-AF65-F5344CB8AC3E}">
        <p14:creationId xmlns:p14="http://schemas.microsoft.com/office/powerpoint/2010/main" val="12495452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13609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807567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27320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776869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597046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4331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QA_Cov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4799" y="4437788"/>
            <a:ext cx="11160000" cy="720000"/>
          </a:xfrm>
          <a:prstGeom prst="rect">
            <a:avLst/>
          </a:prstGeom>
          <a:ln>
            <a:noFill/>
          </a:ln>
        </p:spPr>
        <p:txBody>
          <a:bodyPr lIns="0" rIns="0" anchor="t">
            <a:noAutofit/>
          </a:bodyPr>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5481638"/>
            <a:ext cx="11160000"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25401872"/>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390431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785592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78562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a:extLst>
              <a:ext uri="{FF2B5EF4-FFF2-40B4-BE49-F238E27FC236}">
                <a16:creationId xmlns:a16="http://schemas.microsoft.com/office/drawing/2014/main" id="{854D955D-2481-AE77-A2BC-86226EA85F86}"/>
              </a:ext>
            </a:extLst>
          </p:cNvPr>
          <p:cNvSpPr>
            <a:spLocks noChangeArrowheads="1"/>
          </p:cNvSpPr>
          <p:nvPr userDrawn="1"/>
        </p:nvSpPr>
        <p:spPr bwMode="auto">
          <a:xfrm>
            <a:off x="0" y="0"/>
            <a:ext cx="1143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var(--fontFamilyBase)"/>
              </a:rPr>
              <a:t>qa.com - QA Limited</a:t>
            </a:r>
            <a:endParaRPr kumimoji="0" lang="en-US" altLang="en-US" sz="18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047763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31C393D9-3D8C-C0CA-E619-E8A43F365B6C}"/>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4074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9200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4761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391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450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7976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QA_DivBlu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73266676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2195452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360643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580483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359860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575819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60435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986398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41449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964043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10781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QA_DivOrang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86507076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086058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r>
              <a:rPr lang="en-US"/>
              <a:t>Click icon to add picture</a:t>
            </a:r>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797128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55675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50690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96123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3674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7378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1451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876159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542641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QA_DivPurpl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83778535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968503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395077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857657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8058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411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6747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58196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478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5849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720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QA_DivRed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605628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507358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022791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085088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487787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184900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566430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6190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50419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6472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4910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QA_DivGreen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78479322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65970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23368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A_LayoutBlan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15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QA_DivYellow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4039008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5493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16401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image" Target="../media/image16.svg"/><Relationship Id="rId5" Type="http://schemas.openxmlformats.org/officeDocument/2006/relationships/slideLayout" Target="../slideLayouts/slideLayout12.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theme" Target="../theme/theme3.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1" Type="http://schemas.openxmlformats.org/officeDocument/2006/relationships/slideLayout" Target="../slideLayouts/slideLayout8.xml"/><Relationship Id="rId6" Type="http://schemas.openxmlformats.org/officeDocument/2006/relationships/slideLayout" Target="../slideLayouts/slideLayout13.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image" Target="../media/image15.png"/><Relationship Id="rId10" Type="http://schemas.openxmlformats.org/officeDocument/2006/relationships/slideLayout" Target="../slideLayouts/slideLayout17.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6748A-BFBC-3774-AE7C-CBAA710FE675}"/>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83B6106-08DE-128A-82A6-B4D448D583F3}"/>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4992266"/>
      </p:ext>
    </p:extLst>
  </p:cSld>
  <p:clrMap bg1="lt1" tx1="dk1" bg2="lt2" tx2="dk2" accent1="accent1" accent2="accent2" accent3="accent3" accent4="accent4" accent5="accent5" accent6="accent6" hlink="hlink" folHlink="folHlink"/>
  <p:sldLayoutIdLst>
    <p:sldLayoutId id="21474839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guide id="9" pos="325">
          <p15:clr>
            <a:srgbClr val="F26B43"/>
          </p15:clr>
        </p15:guide>
        <p15:guide id="10" orient="horz" pos="2478">
          <p15:clr>
            <a:srgbClr val="F26B43"/>
          </p15:clr>
        </p15:guide>
        <p15:guide id="11" orient="horz" pos="3249">
          <p15:clr>
            <a:srgbClr val="F26B43"/>
          </p15:clr>
        </p15:guide>
        <p15:guide id="12" orient="horz" pos="238" userDrawn="1">
          <p15:clr>
            <a:srgbClr val="F26B43"/>
          </p15:clr>
        </p15:guide>
        <p15:guide id="13" orient="horz" pos="4081" userDrawn="1">
          <p15:clr>
            <a:srgbClr val="F26B43"/>
          </p15:clr>
        </p15:guide>
        <p15:guide id="14" pos="237" userDrawn="1">
          <p15:clr>
            <a:srgbClr val="F26B43"/>
          </p15:clr>
        </p15:guide>
        <p15:guide id="15" pos="732" userDrawn="1">
          <p15:clr>
            <a:srgbClr val="F26B43"/>
          </p15:clr>
        </p15:guide>
        <p15:guide id="16" pos="850" userDrawn="1">
          <p15:clr>
            <a:srgbClr val="F26B43"/>
          </p15:clr>
        </p15:guide>
        <p15:guide id="17" pos="1345" userDrawn="1">
          <p15:clr>
            <a:srgbClr val="F26B43"/>
          </p15:clr>
        </p15:guide>
        <p15:guide id="18" pos="1460" userDrawn="1">
          <p15:clr>
            <a:srgbClr val="F26B43"/>
          </p15:clr>
        </p15:guide>
        <p15:guide id="19" pos="1954" userDrawn="1">
          <p15:clr>
            <a:srgbClr val="F26B43"/>
          </p15:clr>
        </p15:guide>
        <p15:guide id="20" pos="2069" userDrawn="1">
          <p15:clr>
            <a:srgbClr val="F26B43"/>
          </p15:clr>
        </p15:guide>
        <p15:guide id="21" pos="2564" userDrawn="1">
          <p15:clr>
            <a:srgbClr val="F26B43"/>
          </p15:clr>
        </p15:guide>
        <p15:guide id="22" pos="2678" userDrawn="1">
          <p15:clr>
            <a:srgbClr val="F26B43"/>
          </p15:clr>
        </p15:guide>
        <p15:guide id="23" pos="3173" userDrawn="1">
          <p15:clr>
            <a:srgbClr val="F26B43"/>
          </p15:clr>
        </p15:guide>
        <p15:guide id="24" pos="3288" userDrawn="1">
          <p15:clr>
            <a:srgbClr val="F26B43"/>
          </p15:clr>
        </p15:guide>
        <p15:guide id="25" pos="3782" userDrawn="1">
          <p15:clr>
            <a:srgbClr val="F26B43"/>
          </p15:clr>
        </p15:guide>
        <p15:guide id="26" pos="3897" userDrawn="1">
          <p15:clr>
            <a:srgbClr val="F26B43"/>
          </p15:clr>
        </p15:guide>
        <p15:guide id="27" pos="4392" userDrawn="1">
          <p15:clr>
            <a:srgbClr val="F26B43"/>
          </p15:clr>
        </p15:guide>
        <p15:guide id="28" pos="4506" userDrawn="1">
          <p15:clr>
            <a:srgbClr val="F26B43"/>
          </p15:clr>
        </p15:guide>
        <p15:guide id="29" pos="5001" userDrawn="1">
          <p15:clr>
            <a:srgbClr val="F26B43"/>
          </p15:clr>
        </p15:guide>
        <p15:guide id="30" pos="5115" userDrawn="1">
          <p15:clr>
            <a:srgbClr val="F26B43"/>
          </p15:clr>
        </p15:guide>
        <p15:guide id="31" pos="5610" userDrawn="1">
          <p15:clr>
            <a:srgbClr val="F26B43"/>
          </p15:clr>
        </p15:guide>
        <p15:guide id="32" pos="5725" userDrawn="1">
          <p15:clr>
            <a:srgbClr val="F26B43"/>
          </p15:clr>
        </p15:guide>
        <p15:guide id="33" pos="6220" userDrawn="1">
          <p15:clr>
            <a:srgbClr val="F26B43"/>
          </p15:clr>
        </p15:guide>
        <p15:guide id="34" pos="6334" userDrawn="1">
          <p15:clr>
            <a:srgbClr val="F26B43"/>
          </p15:clr>
        </p15:guide>
        <p15:guide id="35" pos="6829" userDrawn="1">
          <p15:clr>
            <a:srgbClr val="F26B43"/>
          </p15:clr>
        </p15:guide>
        <p15:guide id="36" pos="6943" userDrawn="1">
          <p15:clr>
            <a:srgbClr val="F26B43"/>
          </p15:clr>
        </p15:guide>
        <p15:guide id="37" pos="7438" userDrawn="1">
          <p15:clr>
            <a:srgbClr val="F26B43"/>
          </p15:clr>
        </p15:guide>
        <p15:guide id="38" pos="3840" userDrawn="1">
          <p15:clr>
            <a:srgbClr val="9FCC3B"/>
          </p15:clr>
        </p15:guide>
        <p15:guide id="39"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310563"/>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extLst>
              <a:ext uri="{96DAC541-7B7A-43D3-8B79-37D633B846F1}">
                <asvg:svgBlip xmlns:asvg="http://schemas.microsoft.com/office/drawing/2016/SVG/main" r:embed="rId58"/>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1453-D466-041E-21E6-461B68BA259E}"/>
              </a:ext>
            </a:extLst>
          </p:cNvPr>
          <p:cNvSpPr>
            <a:spLocks noGrp="1" noRot="1" noMove="1" noResize="1" noEditPoints="1" noAdjustHandles="1" noChangeArrowheads="1" noChangeShapeType="1"/>
          </p:cNvSpPr>
          <p:nvPr>
            <p:ph type="title"/>
          </p:nvPr>
        </p:nvSpPr>
        <p:spPr>
          <a:xfrm>
            <a:off x="514799" y="1094400"/>
            <a:ext cx="11161263" cy="1166400"/>
          </a:xfrm>
          <a:prstGeom prst="rect">
            <a:avLst/>
          </a:prstGeom>
        </p:spPr>
        <p:txBody>
          <a:bodyPr vert="horz" lIns="0" tIns="45720" rIns="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C85BD2-F661-DE85-1C63-7FE2479FA944}"/>
              </a:ext>
            </a:extLst>
          </p:cNvPr>
          <p:cNvSpPr>
            <a:spLocks noGrp="1"/>
          </p:cNvSpPr>
          <p:nvPr>
            <p:ph type="body" idx="1"/>
          </p:nvPr>
        </p:nvSpPr>
        <p:spPr>
          <a:xfrm>
            <a:off x="514799" y="2664179"/>
            <a:ext cx="11160123" cy="36445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2AB163C-3C1B-CE8A-F081-D509E18A5D7B}"/>
              </a:ext>
            </a:extLst>
          </p:cNvPr>
          <p:cNvSpPr/>
          <p:nvPr/>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11015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 id="2147483989" r:id="rId49"/>
    <p:sldLayoutId id="2147483990" r:id="rId50"/>
    <p:sldLayoutId id="2147483991" r:id="rId51"/>
    <p:sldLayoutId id="2147483992" r:id="rId52"/>
    <p:sldLayoutId id="2147483993" r:id="rId53"/>
    <p:sldLayoutId id="2147483994" r:id="rId54"/>
    <p:sldLayoutId id="2147483995" r:id="rId5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2.xml"/><Relationship Id="rId1" Type="http://schemas.openxmlformats.org/officeDocument/2006/relationships/slideLayout" Target="../slideLayouts/slideLayout32.xml"/><Relationship Id="rId4" Type="http://schemas.openxmlformats.org/officeDocument/2006/relationships/image" Target="../media/image60.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5.xml"/><Relationship Id="rId1" Type="http://schemas.openxmlformats.org/officeDocument/2006/relationships/slideLayout" Target="../slideLayouts/slideLayout32.xml"/><Relationship Id="rId4" Type="http://schemas.openxmlformats.org/officeDocument/2006/relationships/image" Target="../media/image61.wmf"/></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27.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87.xml"/><Relationship Id="rId1" Type="http://schemas.openxmlformats.org/officeDocument/2006/relationships/slideLayout" Target="../slideLayouts/slideLayout33.xml"/><Relationship Id="rId5" Type="http://schemas.openxmlformats.org/officeDocument/2006/relationships/image" Target="../media/image64.png"/><Relationship Id="rId4" Type="http://schemas.openxmlformats.org/officeDocument/2006/relationships/image" Target="../media/image63.jpeg"/></Relationships>
</file>

<file path=ppt/slides/_rels/slide1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8.xml"/><Relationship Id="rId1" Type="http://schemas.openxmlformats.org/officeDocument/2006/relationships/slideLayout" Target="../slideLayouts/slideLayout33.xml"/><Relationship Id="rId4" Type="http://schemas.openxmlformats.org/officeDocument/2006/relationships/image" Target="../media/image66.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www.w3.org/TR/html5/" TargetMode="External"/><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30.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33.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3.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6.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66.xml"/><Relationship Id="rId1" Type="http://schemas.openxmlformats.org/officeDocument/2006/relationships/slideLayout" Target="../slideLayouts/slideLayout37.xml"/><Relationship Id="rId4" Type="http://schemas.openxmlformats.org/officeDocument/2006/relationships/image" Target="../media/image55.wmf"/></Relationships>
</file>

<file path=ppt/slides/_rels/slide8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67.xml"/><Relationship Id="rId1" Type="http://schemas.openxmlformats.org/officeDocument/2006/relationships/slideLayout" Target="../slideLayouts/slideLayout37.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wmf"/></Relationships>
</file>

<file path=ppt/slides/_rels/slide8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9.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1.xml"/><Relationship Id="rId1" Type="http://schemas.openxmlformats.org/officeDocument/2006/relationships/slideLayout" Target="../slideLayouts/slideLayout32.xml"/><Relationship Id="rId4" Type="http://schemas.openxmlformats.org/officeDocument/2006/relationships/image" Target="../media/image59.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5C94-E510-DA4B-A6A2-9B94F77B7ED9}"/>
              </a:ext>
            </a:extLst>
          </p:cNvPr>
          <p:cNvSpPr>
            <a:spLocks noGrp="1"/>
          </p:cNvSpPr>
          <p:nvPr>
            <p:ph type="ctrTitle"/>
          </p:nvPr>
        </p:nvSpPr>
        <p:spPr>
          <a:xfrm>
            <a:off x="515938" y="2421701"/>
            <a:ext cx="11160000" cy="720000"/>
          </a:xfrm>
        </p:spPr>
        <p:txBody>
          <a:bodyPr/>
          <a:lstStyle/>
          <a:p>
            <a:r>
              <a:rPr lang="en-GB" dirty="0"/>
              <a:t>Web Fundamentals</a:t>
            </a:r>
          </a:p>
        </p:txBody>
      </p:sp>
      <p:sp>
        <p:nvSpPr>
          <p:cNvPr id="3" name="Subtitle 2">
            <a:extLst>
              <a:ext uri="{FF2B5EF4-FFF2-40B4-BE49-F238E27FC236}">
                <a16:creationId xmlns:a16="http://schemas.microsoft.com/office/drawing/2014/main" id="{D3CFD387-7556-814F-AD0A-1B3E621201B2}"/>
              </a:ext>
            </a:extLst>
          </p:cNvPr>
          <p:cNvSpPr>
            <a:spLocks noGrp="1"/>
          </p:cNvSpPr>
          <p:nvPr>
            <p:ph type="subTitle" idx="1"/>
          </p:nvPr>
        </p:nvSpPr>
        <p:spPr>
          <a:xfrm>
            <a:off x="515938" y="3429000"/>
            <a:ext cx="11160000" cy="863600"/>
          </a:xfrm>
        </p:spPr>
        <p:txBody>
          <a:bodyPr/>
          <a:lstStyle/>
          <a:p>
            <a:pPr marL="0" indent="0">
              <a:buNone/>
            </a:pPr>
            <a:r>
              <a:rPr lang="en-GB" sz="2800"/>
              <a:t>HTML</a:t>
            </a:r>
            <a:endParaRPr lang="en-GB" sz="2800" dirty="0"/>
          </a:p>
        </p:txBody>
      </p:sp>
    </p:spTree>
    <p:extLst>
      <p:ext uri="{BB962C8B-B14F-4D97-AF65-F5344CB8AC3E}">
        <p14:creationId xmlns:p14="http://schemas.microsoft.com/office/powerpoint/2010/main" val="3392066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sz="quarter" idx="10"/>
          </p:nvPr>
        </p:nvSpPr>
        <p:spPr/>
        <p:txBody>
          <a:bodyPr/>
          <a:lstStyle/>
          <a:p>
            <a:pPr marL="0" indent="0">
              <a:lnSpc>
                <a:spcPct val="100000"/>
              </a:lnSpc>
              <a:buNone/>
            </a:pPr>
            <a:r>
              <a:rPr lang="en-US" altLang="en-US" dirty="0"/>
              <a:t>Application-Level Protocol</a:t>
            </a:r>
          </a:p>
          <a:p>
            <a:pPr lvl="1">
              <a:lnSpc>
                <a:spcPct val="100000"/>
              </a:lnSpc>
              <a:buFont typeface="Arial" panose="020B0604020202020204" pitchFamily="34" charset="0"/>
              <a:buChar char="•"/>
            </a:pPr>
            <a:r>
              <a:rPr lang="en-US" altLang="en-US" sz="1800" dirty="0"/>
              <a:t>Technical information at http://www.w3.org</a:t>
            </a:r>
          </a:p>
          <a:p>
            <a:pPr lvl="1">
              <a:lnSpc>
                <a:spcPct val="100000"/>
              </a:lnSpc>
              <a:buFont typeface="Arial" panose="020B0604020202020204" pitchFamily="34" charset="0"/>
              <a:buChar char="•"/>
            </a:pPr>
            <a:r>
              <a:rPr lang="en-US" altLang="en-US" sz="1800" dirty="0"/>
              <a:t>TCP-based</a:t>
            </a:r>
          </a:p>
          <a:p>
            <a:pPr lvl="1">
              <a:lnSpc>
                <a:spcPct val="100000"/>
              </a:lnSpc>
              <a:buFont typeface="Arial" panose="020B0604020202020204" pitchFamily="34" charset="0"/>
              <a:buChar char="•"/>
            </a:pPr>
            <a:r>
              <a:rPr lang="en-US" altLang="en-US" sz="1800" dirty="0"/>
              <a:t>Current version is 3.0 (2022 release)</a:t>
            </a:r>
          </a:p>
          <a:p>
            <a:pPr marL="0" indent="0">
              <a:lnSpc>
                <a:spcPct val="100000"/>
              </a:lnSpc>
              <a:buNone/>
            </a:pPr>
            <a:r>
              <a:rPr lang="en-US" altLang="en-US" dirty="0"/>
              <a:t>Lightweight</a:t>
            </a:r>
          </a:p>
          <a:p>
            <a:pPr marL="0" indent="0">
              <a:lnSpc>
                <a:spcPct val="100000"/>
              </a:lnSpc>
              <a:buNone/>
            </a:pPr>
            <a:endParaRPr lang="en-US" altLang="en-US" dirty="0"/>
          </a:p>
          <a:p>
            <a:pPr marL="0" indent="0">
              <a:lnSpc>
                <a:spcPct val="100000"/>
              </a:lnSpc>
              <a:buNone/>
            </a:pPr>
            <a:endParaRPr lang="en-US" altLang="en-US" dirty="0"/>
          </a:p>
          <a:p>
            <a:pPr marL="0" indent="0">
              <a:lnSpc>
                <a:spcPct val="100000"/>
              </a:lnSpc>
              <a:buNone/>
            </a:pPr>
            <a:r>
              <a:rPr lang="en-US" altLang="en-US" dirty="0"/>
              <a:t>Request/response paradigm</a:t>
            </a:r>
          </a:p>
        </p:txBody>
      </p:sp>
      <p:sp>
        <p:nvSpPr>
          <p:cNvPr id="20482" name="Rectangle 2"/>
          <p:cNvSpPr>
            <a:spLocks noGrp="1" noChangeArrowheads="1"/>
          </p:cNvSpPr>
          <p:nvPr>
            <p:ph type="title"/>
          </p:nvPr>
        </p:nvSpPr>
        <p:spPr/>
        <p:txBody>
          <a:bodyPr>
            <a:normAutofit/>
          </a:bodyPr>
          <a:lstStyle/>
          <a:p>
            <a:r>
              <a:rPr lang="en-US" altLang="en-US" sz="4000" dirty="0" err="1"/>
              <a:t>HyperText</a:t>
            </a:r>
            <a:r>
              <a:rPr lang="en-US" altLang="en-US" sz="4000" dirty="0"/>
              <a:t> Transfer Protocol (HTTP)</a:t>
            </a:r>
          </a:p>
        </p:txBody>
      </p:sp>
      <p:grpSp>
        <p:nvGrpSpPr>
          <p:cNvPr id="20484" name="Group 4"/>
          <p:cNvGrpSpPr>
            <a:grpSpLocks/>
          </p:cNvGrpSpPr>
          <p:nvPr/>
        </p:nvGrpSpPr>
        <p:grpSpPr bwMode="auto">
          <a:xfrm>
            <a:off x="8463944" y="1465225"/>
            <a:ext cx="2774951" cy="1928813"/>
            <a:chOff x="3700" y="2447"/>
            <a:chExt cx="2193" cy="1500"/>
          </a:xfrm>
        </p:grpSpPr>
        <p:sp>
          <p:nvSpPr>
            <p:cNvPr id="20485" name="Oval 5"/>
            <p:cNvSpPr>
              <a:spLocks noChangeArrowheads="1"/>
            </p:cNvSpPr>
            <p:nvPr/>
          </p:nvSpPr>
          <p:spPr bwMode="auto">
            <a:xfrm>
              <a:off x="4295" y="2449"/>
              <a:ext cx="1598" cy="1498"/>
            </a:xfrm>
            <a:prstGeom prst="ellipse">
              <a:avLst/>
            </a:prstGeom>
            <a:solidFill>
              <a:srgbClr val="0000FF"/>
            </a:solidFill>
            <a:ln w="12700">
              <a:solidFill>
                <a:srgbClr val="000000"/>
              </a:solidFill>
              <a:round/>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grpSp>
          <p:nvGrpSpPr>
            <p:cNvPr id="20486" name="Group 6"/>
            <p:cNvGrpSpPr>
              <a:grpSpLocks/>
            </p:cNvGrpSpPr>
            <p:nvPr/>
          </p:nvGrpSpPr>
          <p:grpSpPr bwMode="auto">
            <a:xfrm>
              <a:off x="4580" y="2447"/>
              <a:ext cx="1301" cy="1460"/>
              <a:chOff x="4580" y="2447"/>
              <a:chExt cx="1301" cy="1460"/>
            </a:xfrm>
          </p:grpSpPr>
          <p:grpSp>
            <p:nvGrpSpPr>
              <p:cNvPr id="20499" name="Group 7"/>
              <p:cNvGrpSpPr>
                <a:grpSpLocks/>
              </p:cNvGrpSpPr>
              <p:nvPr/>
            </p:nvGrpSpPr>
            <p:grpSpPr bwMode="auto">
              <a:xfrm>
                <a:off x="4580" y="2576"/>
                <a:ext cx="616" cy="1331"/>
                <a:chOff x="4580" y="2576"/>
                <a:chExt cx="616" cy="1331"/>
              </a:xfrm>
            </p:grpSpPr>
            <p:grpSp>
              <p:nvGrpSpPr>
                <p:cNvPr id="20514" name="Group 8"/>
                <p:cNvGrpSpPr>
                  <a:grpSpLocks/>
                </p:cNvGrpSpPr>
                <p:nvPr/>
              </p:nvGrpSpPr>
              <p:grpSpPr bwMode="auto">
                <a:xfrm>
                  <a:off x="4759" y="3338"/>
                  <a:ext cx="435" cy="569"/>
                  <a:chOff x="4759" y="3338"/>
                  <a:chExt cx="435" cy="569"/>
                </a:xfrm>
              </p:grpSpPr>
              <p:sp>
                <p:nvSpPr>
                  <p:cNvPr id="20536" name="Freeform 9"/>
                  <p:cNvSpPr>
                    <a:spLocks/>
                  </p:cNvSpPr>
                  <p:nvPr/>
                </p:nvSpPr>
                <p:spPr bwMode="auto">
                  <a:xfrm>
                    <a:off x="4759" y="3338"/>
                    <a:ext cx="435" cy="550"/>
                  </a:xfrm>
                  <a:custGeom>
                    <a:avLst/>
                    <a:gdLst>
                      <a:gd name="T0" fmla="*/ 97 w 435"/>
                      <a:gd name="T1" fmla="*/ 0 h 550"/>
                      <a:gd name="T2" fmla="*/ 104 w 435"/>
                      <a:gd name="T3" fmla="*/ 13 h 550"/>
                      <a:gd name="T4" fmla="*/ 115 w 435"/>
                      <a:gd name="T5" fmla="*/ 1 h 550"/>
                      <a:gd name="T6" fmla="*/ 130 w 435"/>
                      <a:gd name="T7" fmla="*/ 11 h 550"/>
                      <a:gd name="T8" fmla="*/ 167 w 435"/>
                      <a:gd name="T9" fmla="*/ 18 h 550"/>
                      <a:gd name="T10" fmla="*/ 186 w 435"/>
                      <a:gd name="T11" fmla="*/ 22 h 550"/>
                      <a:gd name="T12" fmla="*/ 202 w 435"/>
                      <a:gd name="T13" fmla="*/ 37 h 550"/>
                      <a:gd name="T14" fmla="*/ 232 w 435"/>
                      <a:gd name="T15" fmla="*/ 62 h 550"/>
                      <a:gd name="T16" fmla="*/ 258 w 435"/>
                      <a:gd name="T17" fmla="*/ 65 h 550"/>
                      <a:gd name="T18" fmla="*/ 288 w 435"/>
                      <a:gd name="T19" fmla="*/ 90 h 550"/>
                      <a:gd name="T20" fmla="*/ 280 w 435"/>
                      <a:gd name="T21" fmla="*/ 117 h 550"/>
                      <a:gd name="T22" fmla="*/ 302 w 435"/>
                      <a:gd name="T23" fmla="*/ 121 h 550"/>
                      <a:gd name="T24" fmla="*/ 333 w 435"/>
                      <a:gd name="T25" fmla="*/ 121 h 550"/>
                      <a:gd name="T26" fmla="*/ 370 w 435"/>
                      <a:gd name="T27" fmla="*/ 131 h 550"/>
                      <a:gd name="T28" fmla="*/ 415 w 435"/>
                      <a:gd name="T29" fmla="*/ 147 h 550"/>
                      <a:gd name="T30" fmla="*/ 431 w 435"/>
                      <a:gd name="T31" fmla="*/ 172 h 550"/>
                      <a:gd name="T32" fmla="*/ 405 w 435"/>
                      <a:gd name="T33" fmla="*/ 203 h 550"/>
                      <a:gd name="T34" fmla="*/ 397 w 435"/>
                      <a:gd name="T35" fmla="*/ 236 h 550"/>
                      <a:gd name="T36" fmla="*/ 389 w 435"/>
                      <a:gd name="T37" fmla="*/ 277 h 550"/>
                      <a:gd name="T38" fmla="*/ 364 w 435"/>
                      <a:gd name="T39" fmla="*/ 298 h 550"/>
                      <a:gd name="T40" fmla="*/ 318 w 435"/>
                      <a:gd name="T41" fmla="*/ 312 h 550"/>
                      <a:gd name="T42" fmla="*/ 314 w 435"/>
                      <a:gd name="T43" fmla="*/ 334 h 550"/>
                      <a:gd name="T44" fmla="*/ 281 w 435"/>
                      <a:gd name="T45" fmla="*/ 380 h 550"/>
                      <a:gd name="T46" fmla="*/ 233 w 435"/>
                      <a:gd name="T47" fmla="*/ 381 h 550"/>
                      <a:gd name="T48" fmla="*/ 238 w 435"/>
                      <a:gd name="T49" fmla="*/ 421 h 550"/>
                      <a:gd name="T50" fmla="*/ 191 w 435"/>
                      <a:gd name="T51" fmla="*/ 451 h 550"/>
                      <a:gd name="T52" fmla="*/ 180 w 435"/>
                      <a:gd name="T53" fmla="*/ 470 h 550"/>
                      <a:gd name="T54" fmla="*/ 169 w 435"/>
                      <a:gd name="T55" fmla="*/ 517 h 550"/>
                      <a:gd name="T56" fmla="*/ 152 w 435"/>
                      <a:gd name="T57" fmla="*/ 543 h 550"/>
                      <a:gd name="T58" fmla="*/ 114 w 435"/>
                      <a:gd name="T59" fmla="*/ 502 h 550"/>
                      <a:gd name="T60" fmla="*/ 99 w 435"/>
                      <a:gd name="T61" fmla="*/ 409 h 550"/>
                      <a:gd name="T62" fmla="*/ 102 w 435"/>
                      <a:gd name="T63" fmla="*/ 348 h 550"/>
                      <a:gd name="T64" fmla="*/ 98 w 435"/>
                      <a:gd name="T65" fmla="*/ 253 h 550"/>
                      <a:gd name="T66" fmla="*/ 76 w 435"/>
                      <a:gd name="T67" fmla="*/ 230 h 550"/>
                      <a:gd name="T68" fmla="*/ 55 w 435"/>
                      <a:gd name="T69" fmla="*/ 229 h 550"/>
                      <a:gd name="T70" fmla="*/ 45 w 435"/>
                      <a:gd name="T71" fmla="*/ 208 h 550"/>
                      <a:gd name="T72" fmla="*/ 33 w 435"/>
                      <a:gd name="T73" fmla="*/ 184 h 550"/>
                      <a:gd name="T74" fmla="*/ 22 w 435"/>
                      <a:gd name="T75" fmla="*/ 163 h 550"/>
                      <a:gd name="T76" fmla="*/ 11 w 435"/>
                      <a:gd name="T77" fmla="*/ 141 h 550"/>
                      <a:gd name="T78" fmla="*/ 11 w 435"/>
                      <a:gd name="T79" fmla="*/ 117 h 550"/>
                      <a:gd name="T80" fmla="*/ 7 w 435"/>
                      <a:gd name="T81" fmla="*/ 97 h 550"/>
                      <a:gd name="T82" fmla="*/ 31 w 435"/>
                      <a:gd name="T83" fmla="*/ 76 h 550"/>
                      <a:gd name="T84" fmla="*/ 44 w 435"/>
                      <a:gd name="T85" fmla="*/ 46 h 5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5"/>
                      <a:gd name="T130" fmla="*/ 0 h 550"/>
                      <a:gd name="T131" fmla="*/ 435 w 435"/>
                      <a:gd name="T132" fmla="*/ 550 h 5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5" h="550">
                        <a:moveTo>
                          <a:pt x="51" y="16"/>
                        </a:moveTo>
                        <a:lnTo>
                          <a:pt x="76" y="0"/>
                        </a:lnTo>
                        <a:lnTo>
                          <a:pt x="97" y="0"/>
                        </a:lnTo>
                        <a:lnTo>
                          <a:pt x="104" y="1"/>
                        </a:lnTo>
                        <a:lnTo>
                          <a:pt x="104" y="6"/>
                        </a:lnTo>
                        <a:lnTo>
                          <a:pt x="104" y="13"/>
                        </a:lnTo>
                        <a:lnTo>
                          <a:pt x="109" y="16"/>
                        </a:lnTo>
                        <a:lnTo>
                          <a:pt x="112" y="9"/>
                        </a:lnTo>
                        <a:lnTo>
                          <a:pt x="115" y="1"/>
                        </a:lnTo>
                        <a:lnTo>
                          <a:pt x="120" y="1"/>
                        </a:lnTo>
                        <a:lnTo>
                          <a:pt x="123" y="6"/>
                        </a:lnTo>
                        <a:lnTo>
                          <a:pt x="130" y="11"/>
                        </a:lnTo>
                        <a:lnTo>
                          <a:pt x="137" y="16"/>
                        </a:lnTo>
                        <a:lnTo>
                          <a:pt x="157" y="16"/>
                        </a:lnTo>
                        <a:lnTo>
                          <a:pt x="167" y="18"/>
                        </a:lnTo>
                        <a:lnTo>
                          <a:pt x="172" y="19"/>
                        </a:lnTo>
                        <a:lnTo>
                          <a:pt x="178" y="19"/>
                        </a:lnTo>
                        <a:lnTo>
                          <a:pt x="186" y="22"/>
                        </a:lnTo>
                        <a:lnTo>
                          <a:pt x="188" y="28"/>
                        </a:lnTo>
                        <a:lnTo>
                          <a:pt x="188" y="33"/>
                        </a:lnTo>
                        <a:lnTo>
                          <a:pt x="202" y="37"/>
                        </a:lnTo>
                        <a:lnTo>
                          <a:pt x="211" y="47"/>
                        </a:lnTo>
                        <a:lnTo>
                          <a:pt x="224" y="57"/>
                        </a:lnTo>
                        <a:lnTo>
                          <a:pt x="232" y="62"/>
                        </a:lnTo>
                        <a:lnTo>
                          <a:pt x="237" y="62"/>
                        </a:lnTo>
                        <a:lnTo>
                          <a:pt x="250" y="62"/>
                        </a:lnTo>
                        <a:lnTo>
                          <a:pt x="258" y="65"/>
                        </a:lnTo>
                        <a:lnTo>
                          <a:pt x="267" y="75"/>
                        </a:lnTo>
                        <a:lnTo>
                          <a:pt x="280" y="82"/>
                        </a:lnTo>
                        <a:lnTo>
                          <a:pt x="288" y="90"/>
                        </a:lnTo>
                        <a:lnTo>
                          <a:pt x="291" y="102"/>
                        </a:lnTo>
                        <a:lnTo>
                          <a:pt x="286" y="106"/>
                        </a:lnTo>
                        <a:lnTo>
                          <a:pt x="280" y="117"/>
                        </a:lnTo>
                        <a:lnTo>
                          <a:pt x="288" y="125"/>
                        </a:lnTo>
                        <a:lnTo>
                          <a:pt x="293" y="126"/>
                        </a:lnTo>
                        <a:lnTo>
                          <a:pt x="302" y="121"/>
                        </a:lnTo>
                        <a:lnTo>
                          <a:pt x="314" y="117"/>
                        </a:lnTo>
                        <a:lnTo>
                          <a:pt x="324" y="121"/>
                        </a:lnTo>
                        <a:lnTo>
                          <a:pt x="333" y="121"/>
                        </a:lnTo>
                        <a:lnTo>
                          <a:pt x="345" y="126"/>
                        </a:lnTo>
                        <a:lnTo>
                          <a:pt x="357" y="131"/>
                        </a:lnTo>
                        <a:lnTo>
                          <a:pt x="370" y="131"/>
                        </a:lnTo>
                        <a:lnTo>
                          <a:pt x="385" y="132"/>
                        </a:lnTo>
                        <a:lnTo>
                          <a:pt x="400" y="143"/>
                        </a:lnTo>
                        <a:lnTo>
                          <a:pt x="415" y="147"/>
                        </a:lnTo>
                        <a:lnTo>
                          <a:pt x="426" y="150"/>
                        </a:lnTo>
                        <a:lnTo>
                          <a:pt x="434" y="160"/>
                        </a:lnTo>
                        <a:lnTo>
                          <a:pt x="431" y="172"/>
                        </a:lnTo>
                        <a:lnTo>
                          <a:pt x="423" y="184"/>
                        </a:lnTo>
                        <a:lnTo>
                          <a:pt x="415" y="193"/>
                        </a:lnTo>
                        <a:lnTo>
                          <a:pt x="405" y="203"/>
                        </a:lnTo>
                        <a:lnTo>
                          <a:pt x="402" y="215"/>
                        </a:lnTo>
                        <a:lnTo>
                          <a:pt x="390" y="224"/>
                        </a:lnTo>
                        <a:lnTo>
                          <a:pt x="397" y="236"/>
                        </a:lnTo>
                        <a:lnTo>
                          <a:pt x="397" y="253"/>
                        </a:lnTo>
                        <a:lnTo>
                          <a:pt x="389" y="265"/>
                        </a:lnTo>
                        <a:lnTo>
                          <a:pt x="389" y="277"/>
                        </a:lnTo>
                        <a:lnTo>
                          <a:pt x="383" y="289"/>
                        </a:lnTo>
                        <a:lnTo>
                          <a:pt x="374" y="294"/>
                        </a:lnTo>
                        <a:lnTo>
                          <a:pt x="364" y="298"/>
                        </a:lnTo>
                        <a:lnTo>
                          <a:pt x="351" y="297"/>
                        </a:lnTo>
                        <a:lnTo>
                          <a:pt x="333" y="301"/>
                        </a:lnTo>
                        <a:lnTo>
                          <a:pt x="318" y="312"/>
                        </a:lnTo>
                        <a:lnTo>
                          <a:pt x="310" y="321"/>
                        </a:lnTo>
                        <a:lnTo>
                          <a:pt x="306" y="327"/>
                        </a:lnTo>
                        <a:lnTo>
                          <a:pt x="314" y="334"/>
                        </a:lnTo>
                        <a:lnTo>
                          <a:pt x="314" y="343"/>
                        </a:lnTo>
                        <a:lnTo>
                          <a:pt x="293" y="358"/>
                        </a:lnTo>
                        <a:lnTo>
                          <a:pt x="281" y="380"/>
                        </a:lnTo>
                        <a:lnTo>
                          <a:pt x="264" y="393"/>
                        </a:lnTo>
                        <a:lnTo>
                          <a:pt x="250" y="393"/>
                        </a:lnTo>
                        <a:lnTo>
                          <a:pt x="233" y="381"/>
                        </a:lnTo>
                        <a:lnTo>
                          <a:pt x="232" y="398"/>
                        </a:lnTo>
                        <a:lnTo>
                          <a:pt x="240" y="406"/>
                        </a:lnTo>
                        <a:lnTo>
                          <a:pt x="238" y="421"/>
                        </a:lnTo>
                        <a:lnTo>
                          <a:pt x="213" y="434"/>
                        </a:lnTo>
                        <a:lnTo>
                          <a:pt x="202" y="431"/>
                        </a:lnTo>
                        <a:lnTo>
                          <a:pt x="191" y="451"/>
                        </a:lnTo>
                        <a:lnTo>
                          <a:pt x="180" y="453"/>
                        </a:lnTo>
                        <a:lnTo>
                          <a:pt x="175" y="462"/>
                        </a:lnTo>
                        <a:lnTo>
                          <a:pt x="180" y="470"/>
                        </a:lnTo>
                        <a:lnTo>
                          <a:pt x="169" y="484"/>
                        </a:lnTo>
                        <a:lnTo>
                          <a:pt x="178" y="503"/>
                        </a:lnTo>
                        <a:lnTo>
                          <a:pt x="169" y="517"/>
                        </a:lnTo>
                        <a:lnTo>
                          <a:pt x="161" y="531"/>
                        </a:lnTo>
                        <a:lnTo>
                          <a:pt x="169" y="543"/>
                        </a:lnTo>
                        <a:lnTo>
                          <a:pt x="152" y="543"/>
                        </a:lnTo>
                        <a:lnTo>
                          <a:pt x="137" y="549"/>
                        </a:lnTo>
                        <a:lnTo>
                          <a:pt x="119" y="522"/>
                        </a:lnTo>
                        <a:lnTo>
                          <a:pt x="114" y="502"/>
                        </a:lnTo>
                        <a:lnTo>
                          <a:pt x="114" y="456"/>
                        </a:lnTo>
                        <a:lnTo>
                          <a:pt x="98" y="438"/>
                        </a:lnTo>
                        <a:lnTo>
                          <a:pt x="99" y="409"/>
                        </a:lnTo>
                        <a:lnTo>
                          <a:pt x="107" y="390"/>
                        </a:lnTo>
                        <a:lnTo>
                          <a:pt x="103" y="370"/>
                        </a:lnTo>
                        <a:lnTo>
                          <a:pt x="102" y="348"/>
                        </a:lnTo>
                        <a:lnTo>
                          <a:pt x="104" y="294"/>
                        </a:lnTo>
                        <a:lnTo>
                          <a:pt x="109" y="269"/>
                        </a:lnTo>
                        <a:lnTo>
                          <a:pt x="98" y="253"/>
                        </a:lnTo>
                        <a:lnTo>
                          <a:pt x="87" y="244"/>
                        </a:lnTo>
                        <a:lnTo>
                          <a:pt x="78" y="238"/>
                        </a:lnTo>
                        <a:lnTo>
                          <a:pt x="76" y="230"/>
                        </a:lnTo>
                        <a:lnTo>
                          <a:pt x="69" y="232"/>
                        </a:lnTo>
                        <a:lnTo>
                          <a:pt x="59" y="233"/>
                        </a:lnTo>
                        <a:lnTo>
                          <a:pt x="55" y="229"/>
                        </a:lnTo>
                        <a:lnTo>
                          <a:pt x="48" y="222"/>
                        </a:lnTo>
                        <a:lnTo>
                          <a:pt x="44" y="212"/>
                        </a:lnTo>
                        <a:lnTo>
                          <a:pt x="45" y="208"/>
                        </a:lnTo>
                        <a:lnTo>
                          <a:pt x="41" y="195"/>
                        </a:lnTo>
                        <a:lnTo>
                          <a:pt x="35" y="185"/>
                        </a:lnTo>
                        <a:lnTo>
                          <a:pt x="33" y="184"/>
                        </a:lnTo>
                        <a:lnTo>
                          <a:pt x="33" y="179"/>
                        </a:lnTo>
                        <a:lnTo>
                          <a:pt x="30" y="174"/>
                        </a:lnTo>
                        <a:lnTo>
                          <a:pt x="22" y="163"/>
                        </a:lnTo>
                        <a:lnTo>
                          <a:pt x="21" y="158"/>
                        </a:lnTo>
                        <a:lnTo>
                          <a:pt x="12" y="152"/>
                        </a:lnTo>
                        <a:lnTo>
                          <a:pt x="11" y="141"/>
                        </a:lnTo>
                        <a:lnTo>
                          <a:pt x="5" y="133"/>
                        </a:lnTo>
                        <a:lnTo>
                          <a:pt x="0" y="126"/>
                        </a:lnTo>
                        <a:lnTo>
                          <a:pt x="11" y="117"/>
                        </a:lnTo>
                        <a:lnTo>
                          <a:pt x="20" y="112"/>
                        </a:lnTo>
                        <a:lnTo>
                          <a:pt x="11" y="107"/>
                        </a:lnTo>
                        <a:lnTo>
                          <a:pt x="7" y="97"/>
                        </a:lnTo>
                        <a:lnTo>
                          <a:pt x="10" y="88"/>
                        </a:lnTo>
                        <a:lnTo>
                          <a:pt x="20" y="81"/>
                        </a:lnTo>
                        <a:lnTo>
                          <a:pt x="31" y="76"/>
                        </a:lnTo>
                        <a:lnTo>
                          <a:pt x="40" y="63"/>
                        </a:lnTo>
                        <a:lnTo>
                          <a:pt x="45" y="56"/>
                        </a:lnTo>
                        <a:lnTo>
                          <a:pt x="44" y="46"/>
                        </a:lnTo>
                        <a:lnTo>
                          <a:pt x="44" y="38"/>
                        </a:lnTo>
                        <a:lnTo>
                          <a:pt x="51" y="16"/>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7" name="Freeform 10"/>
                  <p:cNvSpPr>
                    <a:spLocks/>
                  </p:cNvSpPr>
                  <p:nvPr/>
                </p:nvSpPr>
                <p:spPr bwMode="auto">
                  <a:xfrm>
                    <a:off x="4912" y="3889"/>
                    <a:ext cx="50" cy="18"/>
                  </a:xfrm>
                  <a:custGeom>
                    <a:avLst/>
                    <a:gdLst>
                      <a:gd name="T0" fmla="*/ 16 w 50"/>
                      <a:gd name="T1" fmla="*/ 0 h 18"/>
                      <a:gd name="T2" fmla="*/ 0 w 50"/>
                      <a:gd name="T3" fmla="*/ 9 h 18"/>
                      <a:gd name="T4" fmla="*/ 10 w 50"/>
                      <a:gd name="T5" fmla="*/ 17 h 18"/>
                      <a:gd name="T6" fmla="*/ 31 w 50"/>
                      <a:gd name="T7" fmla="*/ 16 h 18"/>
                      <a:gd name="T8" fmla="*/ 49 w 50"/>
                      <a:gd name="T9" fmla="*/ 17 h 18"/>
                      <a:gd name="T10" fmla="*/ 31 w 50"/>
                      <a:gd name="T11" fmla="*/ 7 h 18"/>
                      <a:gd name="T12" fmla="*/ 16 w 50"/>
                      <a:gd name="T13" fmla="*/ 0 h 18"/>
                      <a:gd name="T14" fmla="*/ 0 60000 65536"/>
                      <a:gd name="T15" fmla="*/ 0 60000 65536"/>
                      <a:gd name="T16" fmla="*/ 0 60000 65536"/>
                      <a:gd name="T17" fmla="*/ 0 60000 65536"/>
                      <a:gd name="T18" fmla="*/ 0 60000 65536"/>
                      <a:gd name="T19" fmla="*/ 0 60000 65536"/>
                      <a:gd name="T20" fmla="*/ 0 60000 65536"/>
                      <a:gd name="T21" fmla="*/ 0 w 50"/>
                      <a:gd name="T22" fmla="*/ 0 h 18"/>
                      <a:gd name="T23" fmla="*/ 50 w 5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18">
                        <a:moveTo>
                          <a:pt x="16" y="0"/>
                        </a:moveTo>
                        <a:lnTo>
                          <a:pt x="0" y="9"/>
                        </a:lnTo>
                        <a:lnTo>
                          <a:pt x="10" y="17"/>
                        </a:lnTo>
                        <a:lnTo>
                          <a:pt x="31" y="16"/>
                        </a:lnTo>
                        <a:lnTo>
                          <a:pt x="49" y="17"/>
                        </a:lnTo>
                        <a:lnTo>
                          <a:pt x="31" y="7"/>
                        </a:lnTo>
                        <a:lnTo>
                          <a:pt x="16" y="0"/>
                        </a:lnTo>
                      </a:path>
                    </a:pathLst>
                  </a:custGeom>
                  <a:solidFill>
                    <a:srgbClr val="FCFEB9"/>
                  </a:solidFill>
                  <a:ln w="12700" cap="rnd" cmpd="sng">
                    <a:solidFill>
                      <a:srgbClr val="000000"/>
                    </a:solidFill>
                    <a:prstDash val="solid"/>
                    <a:round/>
                    <a:headEnd/>
                    <a:tailEnd/>
                  </a:ln>
                </p:spPr>
                <p:txBody>
                  <a:bodyPr/>
                  <a:lstStyle/>
                  <a:p>
                    <a:endParaRPr lang="en-GB"/>
                  </a:p>
                </p:txBody>
              </p:sp>
            </p:grpSp>
            <p:grpSp>
              <p:nvGrpSpPr>
                <p:cNvPr id="20515" name="Group 11"/>
                <p:cNvGrpSpPr>
                  <a:grpSpLocks/>
                </p:cNvGrpSpPr>
                <p:nvPr/>
              </p:nvGrpSpPr>
              <p:grpSpPr bwMode="auto">
                <a:xfrm>
                  <a:off x="4580" y="2630"/>
                  <a:ext cx="616" cy="745"/>
                  <a:chOff x="4580" y="2630"/>
                  <a:chExt cx="616" cy="745"/>
                </a:xfrm>
              </p:grpSpPr>
              <p:sp>
                <p:nvSpPr>
                  <p:cNvPr id="20523" name="Freeform 12"/>
                  <p:cNvSpPr>
                    <a:spLocks/>
                  </p:cNvSpPr>
                  <p:nvPr/>
                </p:nvSpPr>
                <p:spPr bwMode="auto">
                  <a:xfrm>
                    <a:off x="4918" y="2881"/>
                    <a:ext cx="19" cy="21"/>
                  </a:xfrm>
                  <a:custGeom>
                    <a:avLst/>
                    <a:gdLst>
                      <a:gd name="T0" fmla="*/ 0 w 19"/>
                      <a:gd name="T1" fmla="*/ 14 h 21"/>
                      <a:gd name="T2" fmla="*/ 18 w 19"/>
                      <a:gd name="T3" fmla="*/ 20 h 21"/>
                      <a:gd name="T4" fmla="*/ 16 w 19"/>
                      <a:gd name="T5" fmla="*/ 12 h 21"/>
                      <a:gd name="T6" fmla="*/ 18 w 19"/>
                      <a:gd name="T7" fmla="*/ 2 h 21"/>
                      <a:gd name="T8" fmla="*/ 9 w 19"/>
                      <a:gd name="T9" fmla="*/ 0 h 21"/>
                      <a:gd name="T10" fmla="*/ 5 w 19"/>
                      <a:gd name="T11" fmla="*/ 7 h 21"/>
                      <a:gd name="T12" fmla="*/ 0 w 19"/>
                      <a:gd name="T13" fmla="*/ 14 h 21"/>
                      <a:gd name="T14" fmla="*/ 0 60000 65536"/>
                      <a:gd name="T15" fmla="*/ 0 60000 65536"/>
                      <a:gd name="T16" fmla="*/ 0 60000 65536"/>
                      <a:gd name="T17" fmla="*/ 0 60000 65536"/>
                      <a:gd name="T18" fmla="*/ 0 60000 65536"/>
                      <a:gd name="T19" fmla="*/ 0 60000 65536"/>
                      <a:gd name="T20" fmla="*/ 0 60000 65536"/>
                      <a:gd name="T21" fmla="*/ 0 w 19"/>
                      <a:gd name="T22" fmla="*/ 0 h 21"/>
                      <a:gd name="T23" fmla="*/ 19 w 19"/>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1">
                        <a:moveTo>
                          <a:pt x="0" y="14"/>
                        </a:moveTo>
                        <a:lnTo>
                          <a:pt x="18" y="20"/>
                        </a:lnTo>
                        <a:lnTo>
                          <a:pt x="16" y="12"/>
                        </a:lnTo>
                        <a:lnTo>
                          <a:pt x="18" y="2"/>
                        </a:lnTo>
                        <a:lnTo>
                          <a:pt x="9" y="0"/>
                        </a:lnTo>
                        <a:lnTo>
                          <a:pt x="5" y="7"/>
                        </a:lnTo>
                        <a:lnTo>
                          <a:pt x="0" y="14"/>
                        </a:lnTo>
                      </a:path>
                    </a:pathLst>
                  </a:custGeom>
                  <a:solidFill>
                    <a:srgbClr val="FCFEB9"/>
                  </a:solidFill>
                  <a:ln w="12700" cap="rnd" cmpd="sng">
                    <a:solidFill>
                      <a:srgbClr val="000000"/>
                    </a:solidFill>
                    <a:prstDash val="solid"/>
                    <a:round/>
                    <a:headEnd/>
                    <a:tailEnd/>
                  </a:ln>
                </p:spPr>
                <p:txBody>
                  <a:bodyPr/>
                  <a:lstStyle/>
                  <a:p>
                    <a:endParaRPr lang="en-GB"/>
                  </a:p>
                </p:txBody>
              </p:sp>
              <p:grpSp>
                <p:nvGrpSpPr>
                  <p:cNvPr id="20524" name="Group 13"/>
                  <p:cNvGrpSpPr>
                    <a:grpSpLocks/>
                  </p:cNvGrpSpPr>
                  <p:nvPr/>
                </p:nvGrpSpPr>
                <p:grpSpPr bwMode="auto">
                  <a:xfrm>
                    <a:off x="4580" y="2630"/>
                    <a:ext cx="616" cy="745"/>
                    <a:chOff x="4580" y="2630"/>
                    <a:chExt cx="616" cy="745"/>
                  </a:xfrm>
                </p:grpSpPr>
                <p:sp>
                  <p:nvSpPr>
                    <p:cNvPr id="20525" name="Freeform 14"/>
                    <p:cNvSpPr>
                      <a:spLocks/>
                    </p:cNvSpPr>
                    <p:nvPr/>
                  </p:nvSpPr>
                  <p:spPr bwMode="auto">
                    <a:xfrm>
                      <a:off x="4580" y="2630"/>
                      <a:ext cx="442" cy="745"/>
                    </a:xfrm>
                    <a:custGeom>
                      <a:avLst/>
                      <a:gdLst>
                        <a:gd name="T0" fmla="*/ 193 w 442"/>
                        <a:gd name="T1" fmla="*/ 712 h 745"/>
                        <a:gd name="T2" fmla="*/ 183 w 442"/>
                        <a:gd name="T3" fmla="*/ 677 h 745"/>
                        <a:gd name="T4" fmla="*/ 181 w 442"/>
                        <a:gd name="T5" fmla="*/ 644 h 745"/>
                        <a:gd name="T6" fmla="*/ 153 w 442"/>
                        <a:gd name="T7" fmla="*/ 623 h 745"/>
                        <a:gd name="T8" fmla="*/ 144 w 442"/>
                        <a:gd name="T9" fmla="*/ 589 h 745"/>
                        <a:gd name="T10" fmla="*/ 113 w 442"/>
                        <a:gd name="T11" fmla="*/ 601 h 745"/>
                        <a:gd name="T12" fmla="*/ 95 w 442"/>
                        <a:gd name="T13" fmla="*/ 556 h 745"/>
                        <a:gd name="T14" fmla="*/ 111 w 442"/>
                        <a:gd name="T15" fmla="*/ 528 h 745"/>
                        <a:gd name="T16" fmla="*/ 141 w 442"/>
                        <a:gd name="T17" fmla="*/ 507 h 745"/>
                        <a:gd name="T18" fmla="*/ 170 w 442"/>
                        <a:gd name="T19" fmla="*/ 525 h 745"/>
                        <a:gd name="T20" fmla="*/ 200 w 442"/>
                        <a:gd name="T21" fmla="*/ 525 h 745"/>
                        <a:gd name="T22" fmla="*/ 219 w 442"/>
                        <a:gd name="T23" fmla="*/ 563 h 745"/>
                        <a:gd name="T24" fmla="*/ 234 w 442"/>
                        <a:gd name="T25" fmla="*/ 581 h 745"/>
                        <a:gd name="T26" fmla="*/ 236 w 442"/>
                        <a:gd name="T27" fmla="*/ 549 h 745"/>
                        <a:gd name="T28" fmla="*/ 241 w 442"/>
                        <a:gd name="T29" fmla="*/ 519 h 745"/>
                        <a:gd name="T30" fmla="*/ 269 w 442"/>
                        <a:gd name="T31" fmla="*/ 513 h 745"/>
                        <a:gd name="T32" fmla="*/ 299 w 442"/>
                        <a:gd name="T33" fmla="*/ 492 h 745"/>
                        <a:gd name="T34" fmla="*/ 314 w 442"/>
                        <a:gd name="T35" fmla="*/ 464 h 745"/>
                        <a:gd name="T36" fmla="*/ 337 w 442"/>
                        <a:gd name="T37" fmla="*/ 449 h 745"/>
                        <a:gd name="T38" fmla="*/ 383 w 442"/>
                        <a:gd name="T39" fmla="*/ 433 h 745"/>
                        <a:gd name="T40" fmla="*/ 384 w 442"/>
                        <a:gd name="T41" fmla="*/ 424 h 745"/>
                        <a:gd name="T42" fmla="*/ 373 w 442"/>
                        <a:gd name="T43" fmla="*/ 396 h 745"/>
                        <a:gd name="T44" fmla="*/ 438 w 442"/>
                        <a:gd name="T45" fmla="*/ 373 h 745"/>
                        <a:gd name="T46" fmla="*/ 419 w 442"/>
                        <a:gd name="T47" fmla="*/ 343 h 745"/>
                        <a:gd name="T48" fmla="*/ 401 w 442"/>
                        <a:gd name="T49" fmla="*/ 328 h 745"/>
                        <a:gd name="T50" fmla="*/ 364 w 442"/>
                        <a:gd name="T51" fmla="*/ 284 h 745"/>
                        <a:gd name="T52" fmla="*/ 336 w 442"/>
                        <a:gd name="T53" fmla="*/ 338 h 745"/>
                        <a:gd name="T54" fmla="*/ 318 w 442"/>
                        <a:gd name="T55" fmla="*/ 357 h 745"/>
                        <a:gd name="T56" fmla="*/ 309 w 442"/>
                        <a:gd name="T57" fmla="*/ 339 h 745"/>
                        <a:gd name="T58" fmla="*/ 276 w 442"/>
                        <a:gd name="T59" fmla="*/ 293 h 745"/>
                        <a:gd name="T60" fmla="*/ 318 w 442"/>
                        <a:gd name="T61" fmla="*/ 256 h 745"/>
                        <a:gd name="T62" fmla="*/ 356 w 442"/>
                        <a:gd name="T63" fmla="*/ 246 h 745"/>
                        <a:gd name="T64" fmla="*/ 369 w 442"/>
                        <a:gd name="T65" fmla="*/ 229 h 745"/>
                        <a:gd name="T66" fmla="*/ 343 w 442"/>
                        <a:gd name="T67" fmla="*/ 225 h 745"/>
                        <a:gd name="T68" fmla="*/ 343 w 442"/>
                        <a:gd name="T69" fmla="*/ 201 h 745"/>
                        <a:gd name="T70" fmla="*/ 292 w 442"/>
                        <a:gd name="T71" fmla="*/ 128 h 745"/>
                        <a:gd name="T72" fmla="*/ 283 w 442"/>
                        <a:gd name="T73" fmla="*/ 64 h 745"/>
                        <a:gd name="T74" fmla="*/ 255 w 442"/>
                        <a:gd name="T75" fmla="*/ 18 h 745"/>
                        <a:gd name="T76" fmla="*/ 229 w 442"/>
                        <a:gd name="T77" fmla="*/ 21 h 745"/>
                        <a:gd name="T78" fmla="*/ 198 w 442"/>
                        <a:gd name="T79" fmla="*/ 10 h 745"/>
                        <a:gd name="T80" fmla="*/ 141 w 442"/>
                        <a:gd name="T81" fmla="*/ 39 h 745"/>
                        <a:gd name="T82" fmla="*/ 139 w 442"/>
                        <a:gd name="T83" fmla="*/ 51 h 745"/>
                        <a:gd name="T84" fmla="*/ 170 w 442"/>
                        <a:gd name="T85" fmla="*/ 78 h 745"/>
                        <a:gd name="T86" fmla="*/ 172 w 442"/>
                        <a:gd name="T87" fmla="*/ 118 h 745"/>
                        <a:gd name="T88" fmla="*/ 128 w 442"/>
                        <a:gd name="T89" fmla="*/ 188 h 745"/>
                        <a:gd name="T90" fmla="*/ 91 w 442"/>
                        <a:gd name="T91" fmla="*/ 244 h 745"/>
                        <a:gd name="T92" fmla="*/ 60 w 442"/>
                        <a:gd name="T93" fmla="*/ 275 h 745"/>
                        <a:gd name="T94" fmla="*/ 24 w 442"/>
                        <a:gd name="T95" fmla="*/ 326 h 745"/>
                        <a:gd name="T96" fmla="*/ 8 w 442"/>
                        <a:gd name="T97" fmla="*/ 355 h 745"/>
                        <a:gd name="T98" fmla="*/ 9 w 442"/>
                        <a:gd name="T99" fmla="*/ 400 h 745"/>
                        <a:gd name="T100" fmla="*/ 4 w 442"/>
                        <a:gd name="T101" fmla="*/ 464 h 745"/>
                        <a:gd name="T102" fmla="*/ 13 w 442"/>
                        <a:gd name="T103" fmla="*/ 457 h 745"/>
                        <a:gd name="T104" fmla="*/ 24 w 442"/>
                        <a:gd name="T105" fmla="*/ 429 h 745"/>
                        <a:gd name="T106" fmla="*/ 21 w 442"/>
                        <a:gd name="T107" fmla="*/ 471 h 745"/>
                        <a:gd name="T108" fmla="*/ 31 w 442"/>
                        <a:gd name="T109" fmla="*/ 519 h 745"/>
                        <a:gd name="T110" fmla="*/ 31 w 442"/>
                        <a:gd name="T111" fmla="*/ 559 h 745"/>
                        <a:gd name="T112" fmla="*/ 67 w 442"/>
                        <a:gd name="T113" fmla="*/ 608 h 745"/>
                        <a:gd name="T114" fmla="*/ 98 w 442"/>
                        <a:gd name="T115" fmla="*/ 626 h 745"/>
                        <a:gd name="T116" fmla="*/ 134 w 442"/>
                        <a:gd name="T117" fmla="*/ 660 h 745"/>
                        <a:gd name="T118" fmla="*/ 158 w 442"/>
                        <a:gd name="T119" fmla="*/ 694 h 745"/>
                        <a:gd name="T120" fmla="*/ 199 w 442"/>
                        <a:gd name="T121" fmla="*/ 731 h 745"/>
                        <a:gd name="T122" fmla="*/ 223 w 442"/>
                        <a:gd name="T123" fmla="*/ 744 h 7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2"/>
                        <a:gd name="T187" fmla="*/ 0 h 745"/>
                        <a:gd name="T188" fmla="*/ 442 w 442"/>
                        <a:gd name="T189" fmla="*/ 745 h 7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2" h="745">
                          <a:moveTo>
                            <a:pt x="227" y="726"/>
                          </a:moveTo>
                          <a:lnTo>
                            <a:pt x="209" y="710"/>
                          </a:lnTo>
                          <a:lnTo>
                            <a:pt x="193" y="712"/>
                          </a:lnTo>
                          <a:lnTo>
                            <a:pt x="178" y="699"/>
                          </a:lnTo>
                          <a:lnTo>
                            <a:pt x="175" y="682"/>
                          </a:lnTo>
                          <a:lnTo>
                            <a:pt x="183" y="677"/>
                          </a:lnTo>
                          <a:lnTo>
                            <a:pt x="183" y="672"/>
                          </a:lnTo>
                          <a:lnTo>
                            <a:pt x="189" y="662"/>
                          </a:lnTo>
                          <a:lnTo>
                            <a:pt x="181" y="644"/>
                          </a:lnTo>
                          <a:lnTo>
                            <a:pt x="168" y="643"/>
                          </a:lnTo>
                          <a:lnTo>
                            <a:pt x="152" y="631"/>
                          </a:lnTo>
                          <a:lnTo>
                            <a:pt x="153" y="623"/>
                          </a:lnTo>
                          <a:lnTo>
                            <a:pt x="167" y="601"/>
                          </a:lnTo>
                          <a:lnTo>
                            <a:pt x="163" y="596"/>
                          </a:lnTo>
                          <a:lnTo>
                            <a:pt x="144" y="589"/>
                          </a:lnTo>
                          <a:lnTo>
                            <a:pt x="134" y="596"/>
                          </a:lnTo>
                          <a:lnTo>
                            <a:pt x="129" y="603"/>
                          </a:lnTo>
                          <a:lnTo>
                            <a:pt x="113" y="601"/>
                          </a:lnTo>
                          <a:lnTo>
                            <a:pt x="100" y="595"/>
                          </a:lnTo>
                          <a:lnTo>
                            <a:pt x="87" y="573"/>
                          </a:lnTo>
                          <a:lnTo>
                            <a:pt x="95" y="556"/>
                          </a:lnTo>
                          <a:lnTo>
                            <a:pt x="98" y="543"/>
                          </a:lnTo>
                          <a:lnTo>
                            <a:pt x="102" y="535"/>
                          </a:lnTo>
                          <a:lnTo>
                            <a:pt x="111" y="528"/>
                          </a:lnTo>
                          <a:lnTo>
                            <a:pt x="117" y="520"/>
                          </a:lnTo>
                          <a:lnTo>
                            <a:pt x="129" y="511"/>
                          </a:lnTo>
                          <a:lnTo>
                            <a:pt x="141" y="507"/>
                          </a:lnTo>
                          <a:lnTo>
                            <a:pt x="153" y="514"/>
                          </a:lnTo>
                          <a:lnTo>
                            <a:pt x="163" y="516"/>
                          </a:lnTo>
                          <a:lnTo>
                            <a:pt x="170" y="525"/>
                          </a:lnTo>
                          <a:lnTo>
                            <a:pt x="178" y="524"/>
                          </a:lnTo>
                          <a:lnTo>
                            <a:pt x="191" y="520"/>
                          </a:lnTo>
                          <a:lnTo>
                            <a:pt x="200" y="525"/>
                          </a:lnTo>
                          <a:lnTo>
                            <a:pt x="219" y="543"/>
                          </a:lnTo>
                          <a:lnTo>
                            <a:pt x="213" y="555"/>
                          </a:lnTo>
                          <a:lnTo>
                            <a:pt x="219" y="563"/>
                          </a:lnTo>
                          <a:lnTo>
                            <a:pt x="219" y="568"/>
                          </a:lnTo>
                          <a:lnTo>
                            <a:pt x="226" y="574"/>
                          </a:lnTo>
                          <a:lnTo>
                            <a:pt x="234" y="581"/>
                          </a:lnTo>
                          <a:lnTo>
                            <a:pt x="237" y="578"/>
                          </a:lnTo>
                          <a:lnTo>
                            <a:pt x="237" y="566"/>
                          </a:lnTo>
                          <a:lnTo>
                            <a:pt x="236" y="549"/>
                          </a:lnTo>
                          <a:lnTo>
                            <a:pt x="236" y="533"/>
                          </a:lnTo>
                          <a:lnTo>
                            <a:pt x="234" y="528"/>
                          </a:lnTo>
                          <a:lnTo>
                            <a:pt x="241" y="519"/>
                          </a:lnTo>
                          <a:lnTo>
                            <a:pt x="254" y="516"/>
                          </a:lnTo>
                          <a:lnTo>
                            <a:pt x="260" y="510"/>
                          </a:lnTo>
                          <a:lnTo>
                            <a:pt x="269" y="513"/>
                          </a:lnTo>
                          <a:lnTo>
                            <a:pt x="277" y="506"/>
                          </a:lnTo>
                          <a:lnTo>
                            <a:pt x="290" y="496"/>
                          </a:lnTo>
                          <a:lnTo>
                            <a:pt x="299" y="492"/>
                          </a:lnTo>
                          <a:lnTo>
                            <a:pt x="295" y="485"/>
                          </a:lnTo>
                          <a:lnTo>
                            <a:pt x="305" y="473"/>
                          </a:lnTo>
                          <a:lnTo>
                            <a:pt x="314" y="464"/>
                          </a:lnTo>
                          <a:lnTo>
                            <a:pt x="321" y="459"/>
                          </a:lnTo>
                          <a:lnTo>
                            <a:pt x="340" y="462"/>
                          </a:lnTo>
                          <a:lnTo>
                            <a:pt x="337" y="449"/>
                          </a:lnTo>
                          <a:lnTo>
                            <a:pt x="354" y="440"/>
                          </a:lnTo>
                          <a:lnTo>
                            <a:pt x="369" y="435"/>
                          </a:lnTo>
                          <a:lnTo>
                            <a:pt x="383" y="433"/>
                          </a:lnTo>
                          <a:lnTo>
                            <a:pt x="378" y="445"/>
                          </a:lnTo>
                          <a:lnTo>
                            <a:pt x="392" y="431"/>
                          </a:lnTo>
                          <a:lnTo>
                            <a:pt x="384" y="424"/>
                          </a:lnTo>
                          <a:lnTo>
                            <a:pt x="384" y="405"/>
                          </a:lnTo>
                          <a:lnTo>
                            <a:pt x="369" y="405"/>
                          </a:lnTo>
                          <a:lnTo>
                            <a:pt x="373" y="396"/>
                          </a:lnTo>
                          <a:lnTo>
                            <a:pt x="416" y="397"/>
                          </a:lnTo>
                          <a:lnTo>
                            <a:pt x="441" y="382"/>
                          </a:lnTo>
                          <a:lnTo>
                            <a:pt x="438" y="373"/>
                          </a:lnTo>
                          <a:lnTo>
                            <a:pt x="426" y="363"/>
                          </a:lnTo>
                          <a:lnTo>
                            <a:pt x="427" y="347"/>
                          </a:lnTo>
                          <a:lnTo>
                            <a:pt x="419" y="343"/>
                          </a:lnTo>
                          <a:lnTo>
                            <a:pt x="415" y="332"/>
                          </a:lnTo>
                          <a:lnTo>
                            <a:pt x="410" y="325"/>
                          </a:lnTo>
                          <a:lnTo>
                            <a:pt x="401" y="328"/>
                          </a:lnTo>
                          <a:lnTo>
                            <a:pt x="384" y="316"/>
                          </a:lnTo>
                          <a:lnTo>
                            <a:pt x="380" y="301"/>
                          </a:lnTo>
                          <a:lnTo>
                            <a:pt x="364" y="284"/>
                          </a:lnTo>
                          <a:lnTo>
                            <a:pt x="341" y="305"/>
                          </a:lnTo>
                          <a:lnTo>
                            <a:pt x="341" y="330"/>
                          </a:lnTo>
                          <a:lnTo>
                            <a:pt x="336" y="338"/>
                          </a:lnTo>
                          <a:lnTo>
                            <a:pt x="326" y="339"/>
                          </a:lnTo>
                          <a:lnTo>
                            <a:pt x="321" y="343"/>
                          </a:lnTo>
                          <a:lnTo>
                            <a:pt x="318" y="357"/>
                          </a:lnTo>
                          <a:lnTo>
                            <a:pt x="310" y="371"/>
                          </a:lnTo>
                          <a:lnTo>
                            <a:pt x="302" y="357"/>
                          </a:lnTo>
                          <a:lnTo>
                            <a:pt x="309" y="339"/>
                          </a:lnTo>
                          <a:lnTo>
                            <a:pt x="306" y="325"/>
                          </a:lnTo>
                          <a:lnTo>
                            <a:pt x="296" y="320"/>
                          </a:lnTo>
                          <a:lnTo>
                            <a:pt x="276" y="293"/>
                          </a:lnTo>
                          <a:lnTo>
                            <a:pt x="278" y="283"/>
                          </a:lnTo>
                          <a:lnTo>
                            <a:pt x="302" y="256"/>
                          </a:lnTo>
                          <a:lnTo>
                            <a:pt x="318" y="256"/>
                          </a:lnTo>
                          <a:lnTo>
                            <a:pt x="332" y="255"/>
                          </a:lnTo>
                          <a:lnTo>
                            <a:pt x="338" y="243"/>
                          </a:lnTo>
                          <a:lnTo>
                            <a:pt x="356" y="246"/>
                          </a:lnTo>
                          <a:lnTo>
                            <a:pt x="362" y="238"/>
                          </a:lnTo>
                          <a:lnTo>
                            <a:pt x="378" y="239"/>
                          </a:lnTo>
                          <a:lnTo>
                            <a:pt x="369" y="229"/>
                          </a:lnTo>
                          <a:lnTo>
                            <a:pt x="367" y="213"/>
                          </a:lnTo>
                          <a:lnTo>
                            <a:pt x="354" y="230"/>
                          </a:lnTo>
                          <a:lnTo>
                            <a:pt x="343" y="225"/>
                          </a:lnTo>
                          <a:lnTo>
                            <a:pt x="357" y="207"/>
                          </a:lnTo>
                          <a:lnTo>
                            <a:pt x="356" y="189"/>
                          </a:lnTo>
                          <a:lnTo>
                            <a:pt x="343" y="201"/>
                          </a:lnTo>
                          <a:lnTo>
                            <a:pt x="331" y="213"/>
                          </a:lnTo>
                          <a:lnTo>
                            <a:pt x="290" y="183"/>
                          </a:lnTo>
                          <a:lnTo>
                            <a:pt x="292" y="128"/>
                          </a:lnTo>
                          <a:lnTo>
                            <a:pt x="274" y="111"/>
                          </a:lnTo>
                          <a:lnTo>
                            <a:pt x="271" y="90"/>
                          </a:lnTo>
                          <a:lnTo>
                            <a:pt x="283" y="64"/>
                          </a:lnTo>
                          <a:lnTo>
                            <a:pt x="287" y="35"/>
                          </a:lnTo>
                          <a:lnTo>
                            <a:pt x="272" y="20"/>
                          </a:lnTo>
                          <a:lnTo>
                            <a:pt x="255" y="18"/>
                          </a:lnTo>
                          <a:lnTo>
                            <a:pt x="246" y="13"/>
                          </a:lnTo>
                          <a:lnTo>
                            <a:pt x="244" y="0"/>
                          </a:lnTo>
                          <a:lnTo>
                            <a:pt x="229" y="21"/>
                          </a:lnTo>
                          <a:lnTo>
                            <a:pt x="214" y="21"/>
                          </a:lnTo>
                          <a:lnTo>
                            <a:pt x="209" y="5"/>
                          </a:lnTo>
                          <a:lnTo>
                            <a:pt x="198" y="10"/>
                          </a:lnTo>
                          <a:lnTo>
                            <a:pt x="186" y="11"/>
                          </a:lnTo>
                          <a:lnTo>
                            <a:pt x="153" y="42"/>
                          </a:lnTo>
                          <a:lnTo>
                            <a:pt x="141" y="39"/>
                          </a:lnTo>
                          <a:lnTo>
                            <a:pt x="127" y="16"/>
                          </a:lnTo>
                          <a:lnTo>
                            <a:pt x="128" y="35"/>
                          </a:lnTo>
                          <a:lnTo>
                            <a:pt x="139" y="51"/>
                          </a:lnTo>
                          <a:lnTo>
                            <a:pt x="157" y="63"/>
                          </a:lnTo>
                          <a:lnTo>
                            <a:pt x="168" y="64"/>
                          </a:lnTo>
                          <a:lnTo>
                            <a:pt x="170" y="78"/>
                          </a:lnTo>
                          <a:lnTo>
                            <a:pt x="177" y="88"/>
                          </a:lnTo>
                          <a:lnTo>
                            <a:pt x="172" y="99"/>
                          </a:lnTo>
                          <a:lnTo>
                            <a:pt x="172" y="118"/>
                          </a:lnTo>
                          <a:lnTo>
                            <a:pt x="163" y="147"/>
                          </a:lnTo>
                          <a:lnTo>
                            <a:pt x="138" y="186"/>
                          </a:lnTo>
                          <a:lnTo>
                            <a:pt x="128" y="188"/>
                          </a:lnTo>
                          <a:lnTo>
                            <a:pt x="109" y="226"/>
                          </a:lnTo>
                          <a:lnTo>
                            <a:pt x="103" y="248"/>
                          </a:lnTo>
                          <a:lnTo>
                            <a:pt x="91" y="244"/>
                          </a:lnTo>
                          <a:lnTo>
                            <a:pt x="90" y="252"/>
                          </a:lnTo>
                          <a:lnTo>
                            <a:pt x="76" y="266"/>
                          </a:lnTo>
                          <a:lnTo>
                            <a:pt x="60" y="275"/>
                          </a:lnTo>
                          <a:lnTo>
                            <a:pt x="39" y="294"/>
                          </a:lnTo>
                          <a:lnTo>
                            <a:pt x="24" y="312"/>
                          </a:lnTo>
                          <a:lnTo>
                            <a:pt x="24" y="326"/>
                          </a:lnTo>
                          <a:lnTo>
                            <a:pt x="18" y="334"/>
                          </a:lnTo>
                          <a:lnTo>
                            <a:pt x="12" y="342"/>
                          </a:lnTo>
                          <a:lnTo>
                            <a:pt x="8" y="355"/>
                          </a:lnTo>
                          <a:lnTo>
                            <a:pt x="12" y="368"/>
                          </a:lnTo>
                          <a:lnTo>
                            <a:pt x="16" y="389"/>
                          </a:lnTo>
                          <a:lnTo>
                            <a:pt x="9" y="400"/>
                          </a:lnTo>
                          <a:lnTo>
                            <a:pt x="3" y="422"/>
                          </a:lnTo>
                          <a:lnTo>
                            <a:pt x="0" y="450"/>
                          </a:lnTo>
                          <a:lnTo>
                            <a:pt x="4" y="464"/>
                          </a:lnTo>
                          <a:lnTo>
                            <a:pt x="1" y="489"/>
                          </a:lnTo>
                          <a:lnTo>
                            <a:pt x="9" y="499"/>
                          </a:lnTo>
                          <a:lnTo>
                            <a:pt x="13" y="457"/>
                          </a:lnTo>
                          <a:lnTo>
                            <a:pt x="13" y="425"/>
                          </a:lnTo>
                          <a:lnTo>
                            <a:pt x="22" y="414"/>
                          </a:lnTo>
                          <a:lnTo>
                            <a:pt x="24" y="429"/>
                          </a:lnTo>
                          <a:lnTo>
                            <a:pt x="21" y="440"/>
                          </a:lnTo>
                          <a:lnTo>
                            <a:pt x="21" y="451"/>
                          </a:lnTo>
                          <a:lnTo>
                            <a:pt x="21" y="471"/>
                          </a:lnTo>
                          <a:lnTo>
                            <a:pt x="26" y="490"/>
                          </a:lnTo>
                          <a:lnTo>
                            <a:pt x="28" y="510"/>
                          </a:lnTo>
                          <a:lnTo>
                            <a:pt x="31" y="519"/>
                          </a:lnTo>
                          <a:lnTo>
                            <a:pt x="35" y="530"/>
                          </a:lnTo>
                          <a:lnTo>
                            <a:pt x="28" y="543"/>
                          </a:lnTo>
                          <a:lnTo>
                            <a:pt x="31" y="559"/>
                          </a:lnTo>
                          <a:lnTo>
                            <a:pt x="38" y="580"/>
                          </a:lnTo>
                          <a:lnTo>
                            <a:pt x="52" y="591"/>
                          </a:lnTo>
                          <a:lnTo>
                            <a:pt x="67" y="608"/>
                          </a:lnTo>
                          <a:lnTo>
                            <a:pt x="79" y="620"/>
                          </a:lnTo>
                          <a:lnTo>
                            <a:pt x="87" y="618"/>
                          </a:lnTo>
                          <a:lnTo>
                            <a:pt x="98" y="626"/>
                          </a:lnTo>
                          <a:lnTo>
                            <a:pt x="106" y="631"/>
                          </a:lnTo>
                          <a:lnTo>
                            <a:pt x="111" y="641"/>
                          </a:lnTo>
                          <a:lnTo>
                            <a:pt x="134" y="660"/>
                          </a:lnTo>
                          <a:lnTo>
                            <a:pt x="141" y="663"/>
                          </a:lnTo>
                          <a:lnTo>
                            <a:pt x="157" y="675"/>
                          </a:lnTo>
                          <a:lnTo>
                            <a:pt x="158" y="694"/>
                          </a:lnTo>
                          <a:lnTo>
                            <a:pt x="175" y="713"/>
                          </a:lnTo>
                          <a:lnTo>
                            <a:pt x="191" y="729"/>
                          </a:lnTo>
                          <a:lnTo>
                            <a:pt x="199" y="731"/>
                          </a:lnTo>
                          <a:lnTo>
                            <a:pt x="206" y="726"/>
                          </a:lnTo>
                          <a:lnTo>
                            <a:pt x="211" y="724"/>
                          </a:lnTo>
                          <a:lnTo>
                            <a:pt x="223" y="744"/>
                          </a:lnTo>
                          <a:lnTo>
                            <a:pt x="227" y="726"/>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6" name="Freeform 15"/>
                    <p:cNvSpPr>
                      <a:spLocks/>
                    </p:cNvSpPr>
                    <p:nvPr/>
                  </p:nvSpPr>
                  <p:spPr bwMode="auto">
                    <a:xfrm>
                      <a:off x="4774" y="3218"/>
                      <a:ext cx="78" cy="47"/>
                    </a:xfrm>
                    <a:custGeom>
                      <a:avLst/>
                      <a:gdLst>
                        <a:gd name="T0" fmla="*/ 1 w 78"/>
                        <a:gd name="T1" fmla="*/ 0 h 47"/>
                        <a:gd name="T2" fmla="*/ 22 w 78"/>
                        <a:gd name="T3" fmla="*/ 2 h 47"/>
                        <a:gd name="T4" fmla="*/ 35 w 78"/>
                        <a:gd name="T5" fmla="*/ 13 h 47"/>
                        <a:gd name="T6" fmla="*/ 43 w 78"/>
                        <a:gd name="T7" fmla="*/ 21 h 47"/>
                        <a:gd name="T8" fmla="*/ 49 w 78"/>
                        <a:gd name="T9" fmla="*/ 22 h 47"/>
                        <a:gd name="T10" fmla="*/ 60 w 78"/>
                        <a:gd name="T11" fmla="*/ 30 h 47"/>
                        <a:gd name="T12" fmla="*/ 68 w 78"/>
                        <a:gd name="T13" fmla="*/ 40 h 47"/>
                        <a:gd name="T14" fmla="*/ 77 w 78"/>
                        <a:gd name="T15" fmla="*/ 46 h 47"/>
                        <a:gd name="T16" fmla="*/ 58 w 78"/>
                        <a:gd name="T17" fmla="*/ 46 h 47"/>
                        <a:gd name="T18" fmla="*/ 47 w 78"/>
                        <a:gd name="T19" fmla="*/ 35 h 47"/>
                        <a:gd name="T20" fmla="*/ 33 w 78"/>
                        <a:gd name="T21" fmla="*/ 31 h 47"/>
                        <a:gd name="T22" fmla="*/ 25 w 78"/>
                        <a:gd name="T23" fmla="*/ 22 h 47"/>
                        <a:gd name="T24" fmla="*/ 10 w 78"/>
                        <a:gd name="T25" fmla="*/ 16 h 47"/>
                        <a:gd name="T26" fmla="*/ 0 w 78"/>
                        <a:gd name="T27" fmla="*/ 10 h 47"/>
                        <a:gd name="T28" fmla="*/ 1 w 78"/>
                        <a:gd name="T29" fmla="*/ 0 h 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47"/>
                        <a:gd name="T47" fmla="*/ 78 w 78"/>
                        <a:gd name="T48" fmla="*/ 47 h 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47">
                          <a:moveTo>
                            <a:pt x="1" y="0"/>
                          </a:moveTo>
                          <a:lnTo>
                            <a:pt x="22" y="2"/>
                          </a:lnTo>
                          <a:lnTo>
                            <a:pt x="35" y="13"/>
                          </a:lnTo>
                          <a:lnTo>
                            <a:pt x="43" y="21"/>
                          </a:lnTo>
                          <a:lnTo>
                            <a:pt x="49" y="22"/>
                          </a:lnTo>
                          <a:lnTo>
                            <a:pt x="60" y="30"/>
                          </a:lnTo>
                          <a:lnTo>
                            <a:pt x="68" y="40"/>
                          </a:lnTo>
                          <a:lnTo>
                            <a:pt x="77" y="46"/>
                          </a:lnTo>
                          <a:lnTo>
                            <a:pt x="58" y="46"/>
                          </a:lnTo>
                          <a:lnTo>
                            <a:pt x="47" y="35"/>
                          </a:lnTo>
                          <a:lnTo>
                            <a:pt x="33" y="31"/>
                          </a:lnTo>
                          <a:lnTo>
                            <a:pt x="25" y="22"/>
                          </a:lnTo>
                          <a:lnTo>
                            <a:pt x="10" y="16"/>
                          </a:lnTo>
                          <a:lnTo>
                            <a:pt x="0" y="10"/>
                          </a:lnTo>
                          <a:lnTo>
                            <a:pt x="1"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7" name="Freeform 16"/>
                    <p:cNvSpPr>
                      <a:spLocks/>
                    </p:cNvSpPr>
                    <p:nvPr/>
                  </p:nvSpPr>
                  <p:spPr bwMode="auto">
                    <a:xfrm>
                      <a:off x="4850" y="3267"/>
                      <a:ext cx="44" cy="22"/>
                    </a:xfrm>
                    <a:custGeom>
                      <a:avLst/>
                      <a:gdLst>
                        <a:gd name="T0" fmla="*/ 0 w 44"/>
                        <a:gd name="T1" fmla="*/ 11 h 22"/>
                        <a:gd name="T2" fmla="*/ 13 w 44"/>
                        <a:gd name="T3" fmla="*/ 0 h 22"/>
                        <a:gd name="T4" fmla="*/ 29 w 44"/>
                        <a:gd name="T5" fmla="*/ 1 h 22"/>
                        <a:gd name="T6" fmla="*/ 43 w 44"/>
                        <a:gd name="T7" fmla="*/ 14 h 22"/>
                        <a:gd name="T8" fmla="*/ 43 w 44"/>
                        <a:gd name="T9" fmla="*/ 19 h 22"/>
                        <a:gd name="T10" fmla="*/ 33 w 44"/>
                        <a:gd name="T11" fmla="*/ 21 h 22"/>
                        <a:gd name="T12" fmla="*/ 25 w 44"/>
                        <a:gd name="T13" fmla="*/ 17 h 22"/>
                        <a:gd name="T14" fmla="*/ 13 w 44"/>
                        <a:gd name="T15" fmla="*/ 17 h 22"/>
                        <a:gd name="T16" fmla="*/ 0 w 44"/>
                        <a:gd name="T17" fmla="*/ 1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2"/>
                        <a:gd name="T29" fmla="*/ 44 w 44"/>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2">
                          <a:moveTo>
                            <a:pt x="0" y="11"/>
                          </a:moveTo>
                          <a:lnTo>
                            <a:pt x="13" y="0"/>
                          </a:lnTo>
                          <a:lnTo>
                            <a:pt x="29" y="1"/>
                          </a:lnTo>
                          <a:lnTo>
                            <a:pt x="43" y="14"/>
                          </a:lnTo>
                          <a:lnTo>
                            <a:pt x="43" y="19"/>
                          </a:lnTo>
                          <a:lnTo>
                            <a:pt x="33" y="21"/>
                          </a:lnTo>
                          <a:lnTo>
                            <a:pt x="25" y="17"/>
                          </a:lnTo>
                          <a:lnTo>
                            <a:pt x="13" y="17"/>
                          </a:lnTo>
                          <a:lnTo>
                            <a:pt x="0" y="11"/>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8" name="Freeform 17"/>
                    <p:cNvSpPr>
                      <a:spLocks/>
                    </p:cNvSpPr>
                    <p:nvPr/>
                  </p:nvSpPr>
                  <p:spPr bwMode="auto">
                    <a:xfrm>
                      <a:off x="4878" y="2769"/>
                      <a:ext cx="43" cy="48"/>
                    </a:xfrm>
                    <a:custGeom>
                      <a:avLst/>
                      <a:gdLst>
                        <a:gd name="T0" fmla="*/ 9 w 43"/>
                        <a:gd name="T1" fmla="*/ 0 h 48"/>
                        <a:gd name="T2" fmla="*/ 20 w 43"/>
                        <a:gd name="T3" fmla="*/ 7 h 48"/>
                        <a:gd name="T4" fmla="*/ 24 w 43"/>
                        <a:gd name="T5" fmla="*/ 6 h 48"/>
                        <a:gd name="T6" fmla="*/ 40 w 43"/>
                        <a:gd name="T7" fmla="*/ 20 h 48"/>
                        <a:gd name="T8" fmla="*/ 42 w 43"/>
                        <a:gd name="T9" fmla="*/ 26 h 48"/>
                        <a:gd name="T10" fmla="*/ 36 w 43"/>
                        <a:gd name="T11" fmla="*/ 30 h 48"/>
                        <a:gd name="T12" fmla="*/ 36 w 43"/>
                        <a:gd name="T13" fmla="*/ 33 h 48"/>
                        <a:gd name="T14" fmla="*/ 31 w 43"/>
                        <a:gd name="T15" fmla="*/ 35 h 48"/>
                        <a:gd name="T16" fmla="*/ 31 w 43"/>
                        <a:gd name="T17" fmla="*/ 37 h 48"/>
                        <a:gd name="T18" fmla="*/ 26 w 43"/>
                        <a:gd name="T19" fmla="*/ 47 h 48"/>
                        <a:gd name="T20" fmla="*/ 18 w 43"/>
                        <a:gd name="T21" fmla="*/ 42 h 48"/>
                        <a:gd name="T22" fmla="*/ 12 w 43"/>
                        <a:gd name="T23" fmla="*/ 44 h 48"/>
                        <a:gd name="T24" fmla="*/ 0 w 43"/>
                        <a:gd name="T25" fmla="*/ 28 h 48"/>
                        <a:gd name="T26" fmla="*/ 7 w 43"/>
                        <a:gd name="T27" fmla="*/ 17 h 48"/>
                        <a:gd name="T28" fmla="*/ 9 w 43"/>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48"/>
                        <a:gd name="T47" fmla="*/ 43 w 43"/>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48">
                          <a:moveTo>
                            <a:pt x="9" y="0"/>
                          </a:moveTo>
                          <a:lnTo>
                            <a:pt x="20" y="7"/>
                          </a:lnTo>
                          <a:lnTo>
                            <a:pt x="24" y="6"/>
                          </a:lnTo>
                          <a:lnTo>
                            <a:pt x="40" y="20"/>
                          </a:lnTo>
                          <a:lnTo>
                            <a:pt x="42" y="26"/>
                          </a:lnTo>
                          <a:lnTo>
                            <a:pt x="36" y="30"/>
                          </a:lnTo>
                          <a:lnTo>
                            <a:pt x="36" y="33"/>
                          </a:lnTo>
                          <a:lnTo>
                            <a:pt x="31" y="35"/>
                          </a:lnTo>
                          <a:lnTo>
                            <a:pt x="31" y="37"/>
                          </a:lnTo>
                          <a:lnTo>
                            <a:pt x="26" y="47"/>
                          </a:lnTo>
                          <a:lnTo>
                            <a:pt x="18" y="42"/>
                          </a:lnTo>
                          <a:lnTo>
                            <a:pt x="12" y="44"/>
                          </a:lnTo>
                          <a:lnTo>
                            <a:pt x="0" y="28"/>
                          </a:lnTo>
                          <a:lnTo>
                            <a:pt x="7" y="17"/>
                          </a:lnTo>
                          <a:lnTo>
                            <a:pt x="9"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9" name="Freeform 18"/>
                    <p:cNvSpPr>
                      <a:spLocks/>
                    </p:cNvSpPr>
                    <p:nvPr/>
                  </p:nvSpPr>
                  <p:spPr bwMode="auto">
                    <a:xfrm>
                      <a:off x="4922" y="2758"/>
                      <a:ext cx="28" cy="23"/>
                    </a:xfrm>
                    <a:custGeom>
                      <a:avLst/>
                      <a:gdLst>
                        <a:gd name="T0" fmla="*/ 0 w 28"/>
                        <a:gd name="T1" fmla="*/ 12 h 23"/>
                        <a:gd name="T2" fmla="*/ 16 w 28"/>
                        <a:gd name="T3" fmla="*/ 22 h 23"/>
                        <a:gd name="T4" fmla="*/ 18 w 28"/>
                        <a:gd name="T5" fmla="*/ 18 h 23"/>
                        <a:gd name="T6" fmla="*/ 27 w 28"/>
                        <a:gd name="T7" fmla="*/ 8 h 23"/>
                        <a:gd name="T8" fmla="*/ 23 w 28"/>
                        <a:gd name="T9" fmla="*/ 2 h 23"/>
                        <a:gd name="T10" fmla="*/ 18 w 28"/>
                        <a:gd name="T11" fmla="*/ 4 h 23"/>
                        <a:gd name="T12" fmla="*/ 16 w 28"/>
                        <a:gd name="T13" fmla="*/ 0 h 23"/>
                        <a:gd name="T14" fmla="*/ 11 w 28"/>
                        <a:gd name="T15" fmla="*/ 6 h 23"/>
                        <a:gd name="T16" fmla="*/ 0 w 28"/>
                        <a:gd name="T17" fmla="*/ 1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3"/>
                        <a:gd name="T29" fmla="*/ 28 w 28"/>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3">
                          <a:moveTo>
                            <a:pt x="0" y="12"/>
                          </a:moveTo>
                          <a:lnTo>
                            <a:pt x="16" y="22"/>
                          </a:lnTo>
                          <a:lnTo>
                            <a:pt x="18" y="18"/>
                          </a:lnTo>
                          <a:lnTo>
                            <a:pt x="27" y="8"/>
                          </a:lnTo>
                          <a:lnTo>
                            <a:pt x="23" y="2"/>
                          </a:lnTo>
                          <a:lnTo>
                            <a:pt x="18" y="4"/>
                          </a:lnTo>
                          <a:lnTo>
                            <a:pt x="16" y="0"/>
                          </a:lnTo>
                          <a:lnTo>
                            <a:pt x="11" y="6"/>
                          </a:lnTo>
                          <a:lnTo>
                            <a:pt x="0" y="12"/>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0" name="Freeform 19"/>
                    <p:cNvSpPr>
                      <a:spLocks/>
                    </p:cNvSpPr>
                    <p:nvPr/>
                  </p:nvSpPr>
                  <p:spPr bwMode="auto">
                    <a:xfrm>
                      <a:off x="4886" y="2749"/>
                      <a:ext cx="28" cy="17"/>
                    </a:xfrm>
                    <a:custGeom>
                      <a:avLst/>
                      <a:gdLst>
                        <a:gd name="T0" fmla="*/ 0 w 28"/>
                        <a:gd name="T1" fmla="*/ 0 h 17"/>
                        <a:gd name="T2" fmla="*/ 15 w 28"/>
                        <a:gd name="T3" fmla="*/ 0 h 17"/>
                        <a:gd name="T4" fmla="*/ 27 w 28"/>
                        <a:gd name="T5" fmla="*/ 15 h 17"/>
                        <a:gd name="T6" fmla="*/ 16 w 28"/>
                        <a:gd name="T7" fmla="*/ 16 h 17"/>
                        <a:gd name="T8" fmla="*/ 16 w 28"/>
                        <a:gd name="T9" fmla="*/ 12 h 17"/>
                        <a:gd name="T10" fmla="*/ 10 w 28"/>
                        <a:gd name="T11" fmla="*/ 16 h 17"/>
                        <a:gd name="T12" fmla="*/ 9 w 28"/>
                        <a:gd name="T13" fmla="*/ 16 h 17"/>
                        <a:gd name="T14" fmla="*/ 5 w 28"/>
                        <a:gd name="T15" fmla="*/ 12 h 17"/>
                        <a:gd name="T16" fmla="*/ 6 w 28"/>
                        <a:gd name="T17" fmla="*/ 8 h 17"/>
                        <a:gd name="T18" fmla="*/ 0 w 2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7"/>
                        <a:gd name="T32" fmla="*/ 28 w 2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7">
                          <a:moveTo>
                            <a:pt x="0" y="0"/>
                          </a:moveTo>
                          <a:lnTo>
                            <a:pt x="15" y="0"/>
                          </a:lnTo>
                          <a:lnTo>
                            <a:pt x="27" y="15"/>
                          </a:lnTo>
                          <a:lnTo>
                            <a:pt x="16" y="16"/>
                          </a:lnTo>
                          <a:lnTo>
                            <a:pt x="16" y="12"/>
                          </a:lnTo>
                          <a:lnTo>
                            <a:pt x="10" y="16"/>
                          </a:lnTo>
                          <a:lnTo>
                            <a:pt x="9" y="16"/>
                          </a:lnTo>
                          <a:lnTo>
                            <a:pt x="5" y="12"/>
                          </a:lnTo>
                          <a:lnTo>
                            <a:pt x="6" y="8"/>
                          </a:lnTo>
                          <a:lnTo>
                            <a:pt x="0"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1" name="Freeform 20"/>
                    <p:cNvSpPr>
                      <a:spLocks/>
                    </p:cNvSpPr>
                    <p:nvPr/>
                  </p:nvSpPr>
                  <p:spPr bwMode="auto">
                    <a:xfrm>
                      <a:off x="4948" y="2818"/>
                      <a:ext cx="68" cy="113"/>
                    </a:xfrm>
                    <a:custGeom>
                      <a:avLst/>
                      <a:gdLst>
                        <a:gd name="T0" fmla="*/ 28 w 68"/>
                        <a:gd name="T1" fmla="*/ 61 h 113"/>
                        <a:gd name="T2" fmla="*/ 17 w 68"/>
                        <a:gd name="T3" fmla="*/ 75 h 113"/>
                        <a:gd name="T4" fmla="*/ 13 w 68"/>
                        <a:gd name="T5" fmla="*/ 75 h 113"/>
                        <a:gd name="T6" fmla="*/ 9 w 68"/>
                        <a:gd name="T7" fmla="*/ 78 h 113"/>
                        <a:gd name="T8" fmla="*/ 3 w 68"/>
                        <a:gd name="T9" fmla="*/ 78 h 113"/>
                        <a:gd name="T10" fmla="*/ 2 w 68"/>
                        <a:gd name="T11" fmla="*/ 82 h 113"/>
                        <a:gd name="T12" fmla="*/ 11 w 68"/>
                        <a:gd name="T13" fmla="*/ 83 h 113"/>
                        <a:gd name="T14" fmla="*/ 14 w 68"/>
                        <a:gd name="T15" fmla="*/ 85 h 113"/>
                        <a:gd name="T16" fmla="*/ 18 w 68"/>
                        <a:gd name="T17" fmla="*/ 89 h 113"/>
                        <a:gd name="T18" fmla="*/ 18 w 68"/>
                        <a:gd name="T19" fmla="*/ 92 h 113"/>
                        <a:gd name="T20" fmla="*/ 25 w 68"/>
                        <a:gd name="T21" fmla="*/ 97 h 113"/>
                        <a:gd name="T22" fmla="*/ 25 w 68"/>
                        <a:gd name="T23" fmla="*/ 102 h 113"/>
                        <a:gd name="T24" fmla="*/ 28 w 68"/>
                        <a:gd name="T25" fmla="*/ 102 h 113"/>
                        <a:gd name="T26" fmla="*/ 41 w 68"/>
                        <a:gd name="T27" fmla="*/ 112 h 113"/>
                        <a:gd name="T28" fmla="*/ 38 w 68"/>
                        <a:gd name="T29" fmla="*/ 104 h 113"/>
                        <a:gd name="T30" fmla="*/ 38 w 68"/>
                        <a:gd name="T31" fmla="*/ 97 h 113"/>
                        <a:gd name="T32" fmla="*/ 41 w 68"/>
                        <a:gd name="T33" fmla="*/ 97 h 113"/>
                        <a:gd name="T34" fmla="*/ 45 w 68"/>
                        <a:gd name="T35" fmla="*/ 100 h 113"/>
                        <a:gd name="T36" fmla="*/ 48 w 68"/>
                        <a:gd name="T37" fmla="*/ 100 h 113"/>
                        <a:gd name="T38" fmla="*/ 50 w 68"/>
                        <a:gd name="T39" fmla="*/ 101 h 113"/>
                        <a:gd name="T40" fmla="*/ 52 w 68"/>
                        <a:gd name="T41" fmla="*/ 100 h 113"/>
                        <a:gd name="T42" fmla="*/ 52 w 68"/>
                        <a:gd name="T43" fmla="*/ 94 h 113"/>
                        <a:gd name="T44" fmla="*/ 48 w 68"/>
                        <a:gd name="T45" fmla="*/ 89 h 113"/>
                        <a:gd name="T46" fmla="*/ 47 w 68"/>
                        <a:gd name="T47" fmla="*/ 83 h 113"/>
                        <a:gd name="T48" fmla="*/ 49 w 68"/>
                        <a:gd name="T49" fmla="*/ 75 h 113"/>
                        <a:gd name="T50" fmla="*/ 63 w 68"/>
                        <a:gd name="T51" fmla="*/ 89 h 113"/>
                        <a:gd name="T52" fmla="*/ 63 w 68"/>
                        <a:gd name="T53" fmla="*/ 80 h 113"/>
                        <a:gd name="T54" fmla="*/ 67 w 68"/>
                        <a:gd name="T55" fmla="*/ 71 h 113"/>
                        <a:gd name="T56" fmla="*/ 56 w 68"/>
                        <a:gd name="T57" fmla="*/ 61 h 113"/>
                        <a:gd name="T58" fmla="*/ 55 w 68"/>
                        <a:gd name="T59" fmla="*/ 55 h 113"/>
                        <a:gd name="T60" fmla="*/ 56 w 68"/>
                        <a:gd name="T61" fmla="*/ 41 h 113"/>
                        <a:gd name="T62" fmla="*/ 43 w 68"/>
                        <a:gd name="T63" fmla="*/ 25 h 113"/>
                        <a:gd name="T64" fmla="*/ 31 w 68"/>
                        <a:gd name="T65" fmla="*/ 16 h 113"/>
                        <a:gd name="T66" fmla="*/ 33 w 68"/>
                        <a:gd name="T67" fmla="*/ 11 h 113"/>
                        <a:gd name="T68" fmla="*/ 28 w 68"/>
                        <a:gd name="T69" fmla="*/ 8 h 113"/>
                        <a:gd name="T70" fmla="*/ 28 w 68"/>
                        <a:gd name="T71" fmla="*/ 1 h 113"/>
                        <a:gd name="T72" fmla="*/ 17 w 68"/>
                        <a:gd name="T73" fmla="*/ 11 h 113"/>
                        <a:gd name="T74" fmla="*/ 14 w 68"/>
                        <a:gd name="T75" fmla="*/ 8 h 113"/>
                        <a:gd name="T76" fmla="*/ 18 w 68"/>
                        <a:gd name="T77" fmla="*/ 3 h 113"/>
                        <a:gd name="T78" fmla="*/ 18 w 68"/>
                        <a:gd name="T79" fmla="*/ 0 h 113"/>
                        <a:gd name="T80" fmla="*/ 13 w 68"/>
                        <a:gd name="T81" fmla="*/ 0 h 113"/>
                        <a:gd name="T82" fmla="*/ 7 w 68"/>
                        <a:gd name="T83" fmla="*/ 1 h 113"/>
                        <a:gd name="T84" fmla="*/ 0 w 68"/>
                        <a:gd name="T85" fmla="*/ 3 h 113"/>
                        <a:gd name="T86" fmla="*/ 0 w 68"/>
                        <a:gd name="T87" fmla="*/ 8 h 113"/>
                        <a:gd name="T88" fmla="*/ 0 w 68"/>
                        <a:gd name="T89" fmla="*/ 15 h 113"/>
                        <a:gd name="T90" fmla="*/ 2 w 68"/>
                        <a:gd name="T91" fmla="*/ 18 h 113"/>
                        <a:gd name="T92" fmla="*/ 10 w 68"/>
                        <a:gd name="T93" fmla="*/ 22 h 113"/>
                        <a:gd name="T94" fmla="*/ 9 w 68"/>
                        <a:gd name="T95" fmla="*/ 27 h 113"/>
                        <a:gd name="T96" fmla="*/ 12 w 68"/>
                        <a:gd name="T97" fmla="*/ 30 h 113"/>
                        <a:gd name="T98" fmla="*/ 16 w 68"/>
                        <a:gd name="T99" fmla="*/ 32 h 113"/>
                        <a:gd name="T100" fmla="*/ 22 w 68"/>
                        <a:gd name="T101" fmla="*/ 32 h 113"/>
                        <a:gd name="T102" fmla="*/ 28 w 68"/>
                        <a:gd name="T103" fmla="*/ 37 h 113"/>
                        <a:gd name="T104" fmla="*/ 28 w 68"/>
                        <a:gd name="T105" fmla="*/ 44 h 113"/>
                        <a:gd name="T106" fmla="*/ 28 w 68"/>
                        <a:gd name="T107" fmla="*/ 54 h 113"/>
                        <a:gd name="T108" fmla="*/ 28 w 68"/>
                        <a:gd name="T109" fmla="*/ 61 h 1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
                        <a:gd name="T166" fmla="*/ 0 h 113"/>
                        <a:gd name="T167" fmla="*/ 68 w 68"/>
                        <a:gd name="T168" fmla="*/ 113 h 1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 h="113">
                          <a:moveTo>
                            <a:pt x="28" y="61"/>
                          </a:moveTo>
                          <a:lnTo>
                            <a:pt x="17" y="75"/>
                          </a:lnTo>
                          <a:lnTo>
                            <a:pt x="13" y="75"/>
                          </a:lnTo>
                          <a:lnTo>
                            <a:pt x="9" y="78"/>
                          </a:lnTo>
                          <a:lnTo>
                            <a:pt x="3" y="78"/>
                          </a:lnTo>
                          <a:lnTo>
                            <a:pt x="2" y="82"/>
                          </a:lnTo>
                          <a:lnTo>
                            <a:pt x="11" y="83"/>
                          </a:lnTo>
                          <a:lnTo>
                            <a:pt x="14" y="85"/>
                          </a:lnTo>
                          <a:lnTo>
                            <a:pt x="18" y="89"/>
                          </a:lnTo>
                          <a:lnTo>
                            <a:pt x="18" y="92"/>
                          </a:lnTo>
                          <a:lnTo>
                            <a:pt x="25" y="97"/>
                          </a:lnTo>
                          <a:lnTo>
                            <a:pt x="25" y="102"/>
                          </a:lnTo>
                          <a:lnTo>
                            <a:pt x="28" y="102"/>
                          </a:lnTo>
                          <a:lnTo>
                            <a:pt x="41" y="112"/>
                          </a:lnTo>
                          <a:lnTo>
                            <a:pt x="38" y="104"/>
                          </a:lnTo>
                          <a:lnTo>
                            <a:pt x="38" y="97"/>
                          </a:lnTo>
                          <a:lnTo>
                            <a:pt x="41" y="97"/>
                          </a:lnTo>
                          <a:lnTo>
                            <a:pt x="45" y="100"/>
                          </a:lnTo>
                          <a:lnTo>
                            <a:pt x="48" y="100"/>
                          </a:lnTo>
                          <a:lnTo>
                            <a:pt x="50" y="101"/>
                          </a:lnTo>
                          <a:lnTo>
                            <a:pt x="52" y="100"/>
                          </a:lnTo>
                          <a:lnTo>
                            <a:pt x="52" y="94"/>
                          </a:lnTo>
                          <a:lnTo>
                            <a:pt x="48" y="89"/>
                          </a:lnTo>
                          <a:lnTo>
                            <a:pt x="47" y="83"/>
                          </a:lnTo>
                          <a:lnTo>
                            <a:pt x="49" y="75"/>
                          </a:lnTo>
                          <a:lnTo>
                            <a:pt x="63" y="89"/>
                          </a:lnTo>
                          <a:lnTo>
                            <a:pt x="63" y="80"/>
                          </a:lnTo>
                          <a:lnTo>
                            <a:pt x="67" y="71"/>
                          </a:lnTo>
                          <a:lnTo>
                            <a:pt x="56" y="61"/>
                          </a:lnTo>
                          <a:lnTo>
                            <a:pt x="55" y="55"/>
                          </a:lnTo>
                          <a:lnTo>
                            <a:pt x="56" y="41"/>
                          </a:lnTo>
                          <a:lnTo>
                            <a:pt x="43" y="25"/>
                          </a:lnTo>
                          <a:lnTo>
                            <a:pt x="31" y="16"/>
                          </a:lnTo>
                          <a:lnTo>
                            <a:pt x="33" y="11"/>
                          </a:lnTo>
                          <a:lnTo>
                            <a:pt x="28" y="8"/>
                          </a:lnTo>
                          <a:lnTo>
                            <a:pt x="28" y="1"/>
                          </a:lnTo>
                          <a:lnTo>
                            <a:pt x="17" y="11"/>
                          </a:lnTo>
                          <a:lnTo>
                            <a:pt x="14" y="8"/>
                          </a:lnTo>
                          <a:lnTo>
                            <a:pt x="18" y="3"/>
                          </a:lnTo>
                          <a:lnTo>
                            <a:pt x="18" y="0"/>
                          </a:lnTo>
                          <a:lnTo>
                            <a:pt x="13" y="0"/>
                          </a:lnTo>
                          <a:lnTo>
                            <a:pt x="7" y="1"/>
                          </a:lnTo>
                          <a:lnTo>
                            <a:pt x="0" y="3"/>
                          </a:lnTo>
                          <a:lnTo>
                            <a:pt x="0" y="8"/>
                          </a:lnTo>
                          <a:lnTo>
                            <a:pt x="0" y="15"/>
                          </a:lnTo>
                          <a:lnTo>
                            <a:pt x="2" y="18"/>
                          </a:lnTo>
                          <a:lnTo>
                            <a:pt x="10" y="22"/>
                          </a:lnTo>
                          <a:lnTo>
                            <a:pt x="9" y="27"/>
                          </a:lnTo>
                          <a:lnTo>
                            <a:pt x="12" y="30"/>
                          </a:lnTo>
                          <a:lnTo>
                            <a:pt x="16" y="32"/>
                          </a:lnTo>
                          <a:lnTo>
                            <a:pt x="22" y="32"/>
                          </a:lnTo>
                          <a:lnTo>
                            <a:pt x="28" y="37"/>
                          </a:lnTo>
                          <a:lnTo>
                            <a:pt x="28" y="44"/>
                          </a:lnTo>
                          <a:lnTo>
                            <a:pt x="28" y="54"/>
                          </a:lnTo>
                          <a:lnTo>
                            <a:pt x="28" y="61"/>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2" name="Freeform 21"/>
                    <p:cNvSpPr>
                      <a:spLocks/>
                    </p:cNvSpPr>
                    <p:nvPr/>
                  </p:nvSpPr>
                  <p:spPr bwMode="auto">
                    <a:xfrm>
                      <a:off x="4981" y="2756"/>
                      <a:ext cx="66" cy="51"/>
                    </a:xfrm>
                    <a:custGeom>
                      <a:avLst/>
                      <a:gdLst>
                        <a:gd name="T0" fmla="*/ 0 w 66"/>
                        <a:gd name="T1" fmla="*/ 37 h 51"/>
                        <a:gd name="T2" fmla="*/ 15 w 66"/>
                        <a:gd name="T3" fmla="*/ 50 h 51"/>
                        <a:gd name="T4" fmla="*/ 24 w 66"/>
                        <a:gd name="T5" fmla="*/ 42 h 51"/>
                        <a:gd name="T6" fmla="*/ 30 w 66"/>
                        <a:gd name="T7" fmla="*/ 43 h 51"/>
                        <a:gd name="T8" fmla="*/ 43 w 66"/>
                        <a:gd name="T9" fmla="*/ 25 h 51"/>
                        <a:gd name="T10" fmla="*/ 49 w 66"/>
                        <a:gd name="T11" fmla="*/ 26 h 51"/>
                        <a:gd name="T12" fmla="*/ 60 w 66"/>
                        <a:gd name="T13" fmla="*/ 15 h 51"/>
                        <a:gd name="T14" fmla="*/ 59 w 66"/>
                        <a:gd name="T15" fmla="*/ 11 h 51"/>
                        <a:gd name="T16" fmla="*/ 65 w 66"/>
                        <a:gd name="T17" fmla="*/ 8 h 51"/>
                        <a:gd name="T18" fmla="*/ 60 w 66"/>
                        <a:gd name="T19" fmla="*/ 4 h 51"/>
                        <a:gd name="T20" fmla="*/ 50 w 66"/>
                        <a:gd name="T21" fmla="*/ 4 h 51"/>
                        <a:gd name="T22" fmla="*/ 43 w 66"/>
                        <a:gd name="T23" fmla="*/ 4 h 51"/>
                        <a:gd name="T24" fmla="*/ 38 w 66"/>
                        <a:gd name="T25" fmla="*/ 0 h 51"/>
                        <a:gd name="T26" fmla="*/ 30 w 66"/>
                        <a:gd name="T27" fmla="*/ 0 h 51"/>
                        <a:gd name="T28" fmla="*/ 27 w 66"/>
                        <a:gd name="T29" fmla="*/ 4 h 51"/>
                        <a:gd name="T30" fmla="*/ 27 w 66"/>
                        <a:gd name="T31" fmla="*/ 9 h 51"/>
                        <a:gd name="T32" fmla="*/ 27 w 66"/>
                        <a:gd name="T33" fmla="*/ 19 h 51"/>
                        <a:gd name="T34" fmla="*/ 22 w 66"/>
                        <a:gd name="T35" fmla="*/ 21 h 51"/>
                        <a:gd name="T36" fmla="*/ 19 w 66"/>
                        <a:gd name="T37" fmla="*/ 25 h 51"/>
                        <a:gd name="T38" fmla="*/ 8 w 66"/>
                        <a:gd name="T39" fmla="*/ 35 h 51"/>
                        <a:gd name="T40" fmla="*/ 0 w 66"/>
                        <a:gd name="T41" fmla="*/ 37 h 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51"/>
                        <a:gd name="T65" fmla="*/ 66 w 66"/>
                        <a:gd name="T66" fmla="*/ 51 h 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51">
                          <a:moveTo>
                            <a:pt x="0" y="37"/>
                          </a:moveTo>
                          <a:lnTo>
                            <a:pt x="15" y="50"/>
                          </a:lnTo>
                          <a:lnTo>
                            <a:pt x="24" y="42"/>
                          </a:lnTo>
                          <a:lnTo>
                            <a:pt x="30" y="43"/>
                          </a:lnTo>
                          <a:lnTo>
                            <a:pt x="43" y="25"/>
                          </a:lnTo>
                          <a:lnTo>
                            <a:pt x="49" y="26"/>
                          </a:lnTo>
                          <a:lnTo>
                            <a:pt x="60" y="15"/>
                          </a:lnTo>
                          <a:lnTo>
                            <a:pt x="59" y="11"/>
                          </a:lnTo>
                          <a:lnTo>
                            <a:pt x="65" y="8"/>
                          </a:lnTo>
                          <a:lnTo>
                            <a:pt x="60" y="4"/>
                          </a:lnTo>
                          <a:lnTo>
                            <a:pt x="50" y="4"/>
                          </a:lnTo>
                          <a:lnTo>
                            <a:pt x="43" y="4"/>
                          </a:lnTo>
                          <a:lnTo>
                            <a:pt x="38" y="0"/>
                          </a:lnTo>
                          <a:lnTo>
                            <a:pt x="30" y="0"/>
                          </a:lnTo>
                          <a:lnTo>
                            <a:pt x="27" y="4"/>
                          </a:lnTo>
                          <a:lnTo>
                            <a:pt x="27" y="9"/>
                          </a:lnTo>
                          <a:lnTo>
                            <a:pt x="27" y="19"/>
                          </a:lnTo>
                          <a:lnTo>
                            <a:pt x="22" y="21"/>
                          </a:lnTo>
                          <a:lnTo>
                            <a:pt x="19" y="25"/>
                          </a:lnTo>
                          <a:lnTo>
                            <a:pt x="8" y="35"/>
                          </a:lnTo>
                          <a:lnTo>
                            <a:pt x="0" y="37"/>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3" name="Freeform 22"/>
                    <p:cNvSpPr>
                      <a:spLocks/>
                    </p:cNvSpPr>
                    <p:nvPr/>
                  </p:nvSpPr>
                  <p:spPr bwMode="auto">
                    <a:xfrm>
                      <a:off x="5161" y="2879"/>
                      <a:ext cx="35" cy="28"/>
                    </a:xfrm>
                    <a:custGeom>
                      <a:avLst/>
                      <a:gdLst>
                        <a:gd name="T0" fmla="*/ 0 w 35"/>
                        <a:gd name="T1" fmla="*/ 14 h 28"/>
                        <a:gd name="T2" fmla="*/ 12 w 35"/>
                        <a:gd name="T3" fmla="*/ 6 h 28"/>
                        <a:gd name="T4" fmla="*/ 16 w 35"/>
                        <a:gd name="T5" fmla="*/ 6 h 28"/>
                        <a:gd name="T6" fmla="*/ 16 w 35"/>
                        <a:gd name="T7" fmla="*/ 2 h 28"/>
                        <a:gd name="T8" fmla="*/ 19 w 35"/>
                        <a:gd name="T9" fmla="*/ 0 h 28"/>
                        <a:gd name="T10" fmla="*/ 23 w 35"/>
                        <a:gd name="T11" fmla="*/ 1 h 28"/>
                        <a:gd name="T12" fmla="*/ 30 w 35"/>
                        <a:gd name="T13" fmla="*/ 7 h 28"/>
                        <a:gd name="T14" fmla="*/ 30 w 35"/>
                        <a:gd name="T15" fmla="*/ 10 h 28"/>
                        <a:gd name="T16" fmla="*/ 34 w 35"/>
                        <a:gd name="T17" fmla="*/ 12 h 28"/>
                        <a:gd name="T18" fmla="*/ 33 w 35"/>
                        <a:gd name="T19" fmla="*/ 17 h 28"/>
                        <a:gd name="T20" fmla="*/ 30 w 35"/>
                        <a:gd name="T21" fmla="*/ 18 h 28"/>
                        <a:gd name="T22" fmla="*/ 30 w 35"/>
                        <a:gd name="T23" fmla="*/ 22 h 28"/>
                        <a:gd name="T24" fmla="*/ 25 w 35"/>
                        <a:gd name="T25" fmla="*/ 27 h 28"/>
                        <a:gd name="T26" fmla="*/ 8 w 35"/>
                        <a:gd name="T27" fmla="*/ 27 h 28"/>
                        <a:gd name="T28" fmla="*/ 7 w 35"/>
                        <a:gd name="T29" fmla="*/ 23 h 28"/>
                        <a:gd name="T30" fmla="*/ 0 w 35"/>
                        <a:gd name="T31" fmla="*/ 14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28"/>
                        <a:gd name="T50" fmla="*/ 35 w 35"/>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28">
                          <a:moveTo>
                            <a:pt x="0" y="14"/>
                          </a:moveTo>
                          <a:lnTo>
                            <a:pt x="12" y="6"/>
                          </a:lnTo>
                          <a:lnTo>
                            <a:pt x="16" y="6"/>
                          </a:lnTo>
                          <a:lnTo>
                            <a:pt x="16" y="2"/>
                          </a:lnTo>
                          <a:lnTo>
                            <a:pt x="19" y="0"/>
                          </a:lnTo>
                          <a:lnTo>
                            <a:pt x="23" y="1"/>
                          </a:lnTo>
                          <a:lnTo>
                            <a:pt x="30" y="7"/>
                          </a:lnTo>
                          <a:lnTo>
                            <a:pt x="30" y="10"/>
                          </a:lnTo>
                          <a:lnTo>
                            <a:pt x="34" y="12"/>
                          </a:lnTo>
                          <a:lnTo>
                            <a:pt x="33" y="17"/>
                          </a:lnTo>
                          <a:lnTo>
                            <a:pt x="30" y="18"/>
                          </a:lnTo>
                          <a:lnTo>
                            <a:pt x="30" y="22"/>
                          </a:lnTo>
                          <a:lnTo>
                            <a:pt x="25" y="27"/>
                          </a:lnTo>
                          <a:lnTo>
                            <a:pt x="8" y="27"/>
                          </a:lnTo>
                          <a:lnTo>
                            <a:pt x="7" y="23"/>
                          </a:lnTo>
                          <a:lnTo>
                            <a:pt x="0" y="14"/>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4" name="Freeform 23"/>
                    <p:cNvSpPr>
                      <a:spLocks/>
                    </p:cNvSpPr>
                    <p:nvPr/>
                  </p:nvSpPr>
                  <p:spPr bwMode="auto">
                    <a:xfrm>
                      <a:off x="5027" y="2762"/>
                      <a:ext cx="119" cy="184"/>
                    </a:xfrm>
                    <a:custGeom>
                      <a:avLst/>
                      <a:gdLst>
                        <a:gd name="T0" fmla="*/ 0 w 119"/>
                        <a:gd name="T1" fmla="*/ 38 h 184"/>
                        <a:gd name="T2" fmla="*/ 4 w 119"/>
                        <a:gd name="T3" fmla="*/ 32 h 184"/>
                        <a:gd name="T4" fmla="*/ 24 w 119"/>
                        <a:gd name="T5" fmla="*/ 14 h 184"/>
                        <a:gd name="T6" fmla="*/ 36 w 119"/>
                        <a:gd name="T7" fmla="*/ 6 h 184"/>
                        <a:gd name="T8" fmla="*/ 42 w 119"/>
                        <a:gd name="T9" fmla="*/ 5 h 184"/>
                        <a:gd name="T10" fmla="*/ 52 w 119"/>
                        <a:gd name="T11" fmla="*/ 0 h 184"/>
                        <a:gd name="T12" fmla="*/ 71 w 119"/>
                        <a:gd name="T13" fmla="*/ 7 h 184"/>
                        <a:gd name="T14" fmla="*/ 76 w 119"/>
                        <a:gd name="T15" fmla="*/ 14 h 184"/>
                        <a:gd name="T16" fmla="*/ 87 w 119"/>
                        <a:gd name="T17" fmla="*/ 14 h 184"/>
                        <a:gd name="T18" fmla="*/ 95 w 119"/>
                        <a:gd name="T19" fmla="*/ 43 h 184"/>
                        <a:gd name="T20" fmla="*/ 106 w 119"/>
                        <a:gd name="T21" fmla="*/ 64 h 184"/>
                        <a:gd name="T22" fmla="*/ 112 w 119"/>
                        <a:gd name="T23" fmla="*/ 84 h 184"/>
                        <a:gd name="T24" fmla="*/ 113 w 119"/>
                        <a:gd name="T25" fmla="*/ 108 h 184"/>
                        <a:gd name="T26" fmla="*/ 105 w 119"/>
                        <a:gd name="T27" fmla="*/ 115 h 184"/>
                        <a:gd name="T28" fmla="*/ 92 w 119"/>
                        <a:gd name="T29" fmla="*/ 123 h 184"/>
                        <a:gd name="T30" fmla="*/ 87 w 119"/>
                        <a:gd name="T31" fmla="*/ 134 h 184"/>
                        <a:gd name="T32" fmla="*/ 78 w 119"/>
                        <a:gd name="T33" fmla="*/ 137 h 184"/>
                        <a:gd name="T34" fmla="*/ 73 w 119"/>
                        <a:gd name="T35" fmla="*/ 146 h 184"/>
                        <a:gd name="T36" fmla="*/ 64 w 119"/>
                        <a:gd name="T37" fmla="*/ 159 h 184"/>
                        <a:gd name="T38" fmla="*/ 62 w 119"/>
                        <a:gd name="T39" fmla="*/ 174 h 184"/>
                        <a:gd name="T40" fmla="*/ 56 w 119"/>
                        <a:gd name="T41" fmla="*/ 183 h 184"/>
                        <a:gd name="T42" fmla="*/ 42 w 119"/>
                        <a:gd name="T43" fmla="*/ 182 h 184"/>
                        <a:gd name="T44" fmla="*/ 26 w 119"/>
                        <a:gd name="T45" fmla="*/ 171 h 184"/>
                        <a:gd name="T46" fmla="*/ 26 w 119"/>
                        <a:gd name="T47" fmla="*/ 161 h 184"/>
                        <a:gd name="T48" fmla="*/ 20 w 119"/>
                        <a:gd name="T49" fmla="*/ 147 h 184"/>
                        <a:gd name="T50" fmla="*/ 20 w 119"/>
                        <a:gd name="T51" fmla="*/ 134 h 184"/>
                        <a:gd name="T52" fmla="*/ 22 w 119"/>
                        <a:gd name="T53" fmla="*/ 126 h 184"/>
                        <a:gd name="T54" fmla="*/ 25 w 119"/>
                        <a:gd name="T55" fmla="*/ 116 h 184"/>
                        <a:gd name="T56" fmla="*/ 18 w 119"/>
                        <a:gd name="T57" fmla="*/ 103 h 184"/>
                        <a:gd name="T58" fmla="*/ 19 w 119"/>
                        <a:gd name="T59" fmla="*/ 83 h 184"/>
                        <a:gd name="T60" fmla="*/ 15 w 119"/>
                        <a:gd name="T61" fmla="*/ 63 h 184"/>
                        <a:gd name="T62" fmla="*/ 0 w 119"/>
                        <a:gd name="T63" fmla="*/ 54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9"/>
                        <a:gd name="T97" fmla="*/ 0 h 184"/>
                        <a:gd name="T98" fmla="*/ 119 w 119"/>
                        <a:gd name="T99" fmla="*/ 184 h 1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9" h="184">
                          <a:moveTo>
                            <a:pt x="0" y="54"/>
                          </a:moveTo>
                          <a:lnTo>
                            <a:pt x="0" y="38"/>
                          </a:lnTo>
                          <a:lnTo>
                            <a:pt x="5" y="36"/>
                          </a:lnTo>
                          <a:lnTo>
                            <a:pt x="4" y="32"/>
                          </a:lnTo>
                          <a:lnTo>
                            <a:pt x="17" y="19"/>
                          </a:lnTo>
                          <a:lnTo>
                            <a:pt x="24" y="14"/>
                          </a:lnTo>
                          <a:lnTo>
                            <a:pt x="28" y="11"/>
                          </a:lnTo>
                          <a:lnTo>
                            <a:pt x="36" y="6"/>
                          </a:lnTo>
                          <a:lnTo>
                            <a:pt x="38" y="6"/>
                          </a:lnTo>
                          <a:lnTo>
                            <a:pt x="42" y="5"/>
                          </a:lnTo>
                          <a:lnTo>
                            <a:pt x="45" y="1"/>
                          </a:lnTo>
                          <a:lnTo>
                            <a:pt x="52" y="0"/>
                          </a:lnTo>
                          <a:lnTo>
                            <a:pt x="64" y="0"/>
                          </a:lnTo>
                          <a:lnTo>
                            <a:pt x="71" y="7"/>
                          </a:lnTo>
                          <a:lnTo>
                            <a:pt x="70" y="11"/>
                          </a:lnTo>
                          <a:lnTo>
                            <a:pt x="76" y="14"/>
                          </a:lnTo>
                          <a:lnTo>
                            <a:pt x="86" y="3"/>
                          </a:lnTo>
                          <a:lnTo>
                            <a:pt x="87" y="14"/>
                          </a:lnTo>
                          <a:lnTo>
                            <a:pt x="92" y="29"/>
                          </a:lnTo>
                          <a:lnTo>
                            <a:pt x="95" y="43"/>
                          </a:lnTo>
                          <a:lnTo>
                            <a:pt x="106" y="57"/>
                          </a:lnTo>
                          <a:lnTo>
                            <a:pt x="106" y="64"/>
                          </a:lnTo>
                          <a:lnTo>
                            <a:pt x="108" y="79"/>
                          </a:lnTo>
                          <a:lnTo>
                            <a:pt x="112" y="84"/>
                          </a:lnTo>
                          <a:lnTo>
                            <a:pt x="118" y="99"/>
                          </a:lnTo>
                          <a:lnTo>
                            <a:pt x="113" y="108"/>
                          </a:lnTo>
                          <a:lnTo>
                            <a:pt x="112" y="112"/>
                          </a:lnTo>
                          <a:lnTo>
                            <a:pt x="105" y="115"/>
                          </a:lnTo>
                          <a:lnTo>
                            <a:pt x="97" y="120"/>
                          </a:lnTo>
                          <a:lnTo>
                            <a:pt x="92" y="123"/>
                          </a:lnTo>
                          <a:lnTo>
                            <a:pt x="94" y="127"/>
                          </a:lnTo>
                          <a:lnTo>
                            <a:pt x="87" y="134"/>
                          </a:lnTo>
                          <a:lnTo>
                            <a:pt x="81" y="137"/>
                          </a:lnTo>
                          <a:lnTo>
                            <a:pt x="78" y="137"/>
                          </a:lnTo>
                          <a:lnTo>
                            <a:pt x="71" y="142"/>
                          </a:lnTo>
                          <a:lnTo>
                            <a:pt x="73" y="146"/>
                          </a:lnTo>
                          <a:lnTo>
                            <a:pt x="64" y="153"/>
                          </a:lnTo>
                          <a:lnTo>
                            <a:pt x="64" y="159"/>
                          </a:lnTo>
                          <a:lnTo>
                            <a:pt x="62" y="166"/>
                          </a:lnTo>
                          <a:lnTo>
                            <a:pt x="62" y="174"/>
                          </a:lnTo>
                          <a:lnTo>
                            <a:pt x="60" y="179"/>
                          </a:lnTo>
                          <a:lnTo>
                            <a:pt x="56" y="183"/>
                          </a:lnTo>
                          <a:lnTo>
                            <a:pt x="48" y="183"/>
                          </a:lnTo>
                          <a:lnTo>
                            <a:pt x="42" y="182"/>
                          </a:lnTo>
                          <a:lnTo>
                            <a:pt x="32" y="177"/>
                          </a:lnTo>
                          <a:lnTo>
                            <a:pt x="26" y="171"/>
                          </a:lnTo>
                          <a:lnTo>
                            <a:pt x="26" y="166"/>
                          </a:lnTo>
                          <a:lnTo>
                            <a:pt x="26" y="161"/>
                          </a:lnTo>
                          <a:lnTo>
                            <a:pt x="22" y="153"/>
                          </a:lnTo>
                          <a:lnTo>
                            <a:pt x="20" y="147"/>
                          </a:lnTo>
                          <a:lnTo>
                            <a:pt x="21" y="142"/>
                          </a:lnTo>
                          <a:lnTo>
                            <a:pt x="20" y="134"/>
                          </a:lnTo>
                          <a:lnTo>
                            <a:pt x="16" y="132"/>
                          </a:lnTo>
                          <a:lnTo>
                            <a:pt x="22" y="126"/>
                          </a:lnTo>
                          <a:lnTo>
                            <a:pt x="26" y="120"/>
                          </a:lnTo>
                          <a:lnTo>
                            <a:pt x="25" y="116"/>
                          </a:lnTo>
                          <a:lnTo>
                            <a:pt x="23" y="110"/>
                          </a:lnTo>
                          <a:lnTo>
                            <a:pt x="18" y="103"/>
                          </a:lnTo>
                          <a:lnTo>
                            <a:pt x="21" y="94"/>
                          </a:lnTo>
                          <a:lnTo>
                            <a:pt x="19" y="83"/>
                          </a:lnTo>
                          <a:lnTo>
                            <a:pt x="17" y="74"/>
                          </a:lnTo>
                          <a:lnTo>
                            <a:pt x="15" y="63"/>
                          </a:lnTo>
                          <a:lnTo>
                            <a:pt x="8" y="60"/>
                          </a:lnTo>
                          <a:lnTo>
                            <a:pt x="0" y="54"/>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35" name="Freeform 24"/>
                    <p:cNvSpPr>
                      <a:spLocks/>
                    </p:cNvSpPr>
                    <p:nvPr/>
                  </p:nvSpPr>
                  <p:spPr bwMode="auto">
                    <a:xfrm>
                      <a:off x="4996" y="3025"/>
                      <a:ext cx="39" cy="37"/>
                    </a:xfrm>
                    <a:custGeom>
                      <a:avLst/>
                      <a:gdLst>
                        <a:gd name="T0" fmla="*/ 0 w 39"/>
                        <a:gd name="T1" fmla="*/ 26 h 37"/>
                        <a:gd name="T2" fmla="*/ 14 w 39"/>
                        <a:gd name="T3" fmla="*/ 31 h 37"/>
                        <a:gd name="T4" fmla="*/ 24 w 39"/>
                        <a:gd name="T5" fmla="*/ 31 h 37"/>
                        <a:gd name="T6" fmla="*/ 30 w 39"/>
                        <a:gd name="T7" fmla="*/ 34 h 37"/>
                        <a:gd name="T8" fmla="*/ 34 w 39"/>
                        <a:gd name="T9" fmla="*/ 36 h 37"/>
                        <a:gd name="T10" fmla="*/ 38 w 39"/>
                        <a:gd name="T11" fmla="*/ 29 h 37"/>
                        <a:gd name="T12" fmla="*/ 37 w 39"/>
                        <a:gd name="T13" fmla="*/ 25 h 37"/>
                        <a:gd name="T14" fmla="*/ 38 w 39"/>
                        <a:gd name="T15" fmla="*/ 21 h 37"/>
                        <a:gd name="T16" fmla="*/ 36 w 39"/>
                        <a:gd name="T17" fmla="*/ 16 h 37"/>
                        <a:gd name="T18" fmla="*/ 33 w 39"/>
                        <a:gd name="T19" fmla="*/ 19 h 37"/>
                        <a:gd name="T20" fmla="*/ 24 w 39"/>
                        <a:gd name="T21" fmla="*/ 9 h 37"/>
                        <a:gd name="T22" fmla="*/ 24 w 39"/>
                        <a:gd name="T23" fmla="*/ 2 h 37"/>
                        <a:gd name="T24" fmla="*/ 28 w 39"/>
                        <a:gd name="T25" fmla="*/ 0 h 37"/>
                        <a:gd name="T26" fmla="*/ 25 w 39"/>
                        <a:gd name="T27" fmla="*/ 0 h 37"/>
                        <a:gd name="T28" fmla="*/ 15 w 39"/>
                        <a:gd name="T29" fmla="*/ 3 h 37"/>
                        <a:gd name="T30" fmla="*/ 15 w 39"/>
                        <a:gd name="T31" fmla="*/ 8 h 37"/>
                        <a:gd name="T32" fmla="*/ 13 w 39"/>
                        <a:gd name="T33" fmla="*/ 15 h 37"/>
                        <a:gd name="T34" fmla="*/ 7 w 39"/>
                        <a:gd name="T35" fmla="*/ 23 h 37"/>
                        <a:gd name="T36" fmla="*/ 0 w 39"/>
                        <a:gd name="T37" fmla="*/ 26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37"/>
                        <a:gd name="T59" fmla="*/ 39 w 3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37">
                          <a:moveTo>
                            <a:pt x="0" y="26"/>
                          </a:moveTo>
                          <a:lnTo>
                            <a:pt x="14" y="31"/>
                          </a:lnTo>
                          <a:lnTo>
                            <a:pt x="24" y="31"/>
                          </a:lnTo>
                          <a:lnTo>
                            <a:pt x="30" y="34"/>
                          </a:lnTo>
                          <a:lnTo>
                            <a:pt x="34" y="36"/>
                          </a:lnTo>
                          <a:lnTo>
                            <a:pt x="38" y="29"/>
                          </a:lnTo>
                          <a:lnTo>
                            <a:pt x="37" y="25"/>
                          </a:lnTo>
                          <a:lnTo>
                            <a:pt x="38" y="21"/>
                          </a:lnTo>
                          <a:lnTo>
                            <a:pt x="36" y="16"/>
                          </a:lnTo>
                          <a:lnTo>
                            <a:pt x="33" y="19"/>
                          </a:lnTo>
                          <a:lnTo>
                            <a:pt x="24" y="9"/>
                          </a:lnTo>
                          <a:lnTo>
                            <a:pt x="24" y="2"/>
                          </a:lnTo>
                          <a:lnTo>
                            <a:pt x="28" y="0"/>
                          </a:lnTo>
                          <a:lnTo>
                            <a:pt x="25" y="0"/>
                          </a:lnTo>
                          <a:lnTo>
                            <a:pt x="15" y="3"/>
                          </a:lnTo>
                          <a:lnTo>
                            <a:pt x="15" y="8"/>
                          </a:lnTo>
                          <a:lnTo>
                            <a:pt x="13" y="15"/>
                          </a:lnTo>
                          <a:lnTo>
                            <a:pt x="7" y="23"/>
                          </a:lnTo>
                          <a:lnTo>
                            <a:pt x="0" y="26"/>
                          </a:lnTo>
                        </a:path>
                      </a:pathLst>
                    </a:custGeom>
                    <a:solidFill>
                      <a:srgbClr val="FCFEB9"/>
                    </a:solidFill>
                    <a:ln w="12700" cap="rnd" cmpd="sng">
                      <a:solidFill>
                        <a:srgbClr val="000000"/>
                      </a:solidFill>
                      <a:prstDash val="solid"/>
                      <a:round/>
                      <a:headEnd/>
                      <a:tailEnd/>
                    </a:ln>
                  </p:spPr>
                  <p:txBody>
                    <a:bodyPr/>
                    <a:lstStyle/>
                    <a:p>
                      <a:endParaRPr lang="en-GB"/>
                    </a:p>
                  </p:txBody>
                </p:sp>
              </p:grpSp>
            </p:grpSp>
            <p:grpSp>
              <p:nvGrpSpPr>
                <p:cNvPr id="20516" name="Group 25"/>
                <p:cNvGrpSpPr>
                  <a:grpSpLocks/>
                </p:cNvGrpSpPr>
                <p:nvPr/>
              </p:nvGrpSpPr>
              <p:grpSpPr bwMode="auto">
                <a:xfrm>
                  <a:off x="4808" y="2999"/>
                  <a:ext cx="82" cy="81"/>
                  <a:chOff x="4808" y="2999"/>
                  <a:chExt cx="82" cy="81"/>
                </a:xfrm>
              </p:grpSpPr>
              <p:sp>
                <p:nvSpPr>
                  <p:cNvPr id="20520" name="Freeform 26"/>
                  <p:cNvSpPr>
                    <a:spLocks/>
                  </p:cNvSpPr>
                  <p:nvPr/>
                </p:nvSpPr>
                <p:spPr bwMode="auto">
                  <a:xfrm>
                    <a:off x="4808" y="2999"/>
                    <a:ext cx="55" cy="58"/>
                  </a:xfrm>
                  <a:custGeom>
                    <a:avLst/>
                    <a:gdLst>
                      <a:gd name="T0" fmla="*/ 0 w 55"/>
                      <a:gd name="T1" fmla="*/ 5 h 58"/>
                      <a:gd name="T2" fmla="*/ 7 w 55"/>
                      <a:gd name="T3" fmla="*/ 1 h 58"/>
                      <a:gd name="T4" fmla="*/ 10 w 55"/>
                      <a:gd name="T5" fmla="*/ 3 h 58"/>
                      <a:gd name="T6" fmla="*/ 15 w 55"/>
                      <a:gd name="T7" fmla="*/ 1 h 58"/>
                      <a:gd name="T8" fmla="*/ 23 w 55"/>
                      <a:gd name="T9" fmla="*/ 0 h 58"/>
                      <a:gd name="T10" fmla="*/ 29 w 55"/>
                      <a:gd name="T11" fmla="*/ 3 h 58"/>
                      <a:gd name="T12" fmla="*/ 33 w 55"/>
                      <a:gd name="T13" fmla="*/ 3 h 58"/>
                      <a:gd name="T14" fmla="*/ 35 w 55"/>
                      <a:gd name="T15" fmla="*/ 9 h 58"/>
                      <a:gd name="T16" fmla="*/ 38 w 55"/>
                      <a:gd name="T17" fmla="*/ 11 h 58"/>
                      <a:gd name="T18" fmla="*/ 38 w 55"/>
                      <a:gd name="T19" fmla="*/ 16 h 58"/>
                      <a:gd name="T20" fmla="*/ 39 w 55"/>
                      <a:gd name="T21" fmla="*/ 22 h 58"/>
                      <a:gd name="T22" fmla="*/ 40 w 55"/>
                      <a:gd name="T23" fmla="*/ 26 h 58"/>
                      <a:gd name="T24" fmla="*/ 47 w 55"/>
                      <a:gd name="T25" fmla="*/ 34 h 58"/>
                      <a:gd name="T26" fmla="*/ 50 w 55"/>
                      <a:gd name="T27" fmla="*/ 36 h 58"/>
                      <a:gd name="T28" fmla="*/ 53 w 55"/>
                      <a:gd name="T29" fmla="*/ 37 h 58"/>
                      <a:gd name="T30" fmla="*/ 54 w 55"/>
                      <a:gd name="T31" fmla="*/ 42 h 58"/>
                      <a:gd name="T32" fmla="*/ 49 w 55"/>
                      <a:gd name="T33" fmla="*/ 47 h 58"/>
                      <a:gd name="T34" fmla="*/ 40 w 55"/>
                      <a:gd name="T35" fmla="*/ 57 h 58"/>
                      <a:gd name="T36" fmla="*/ 38 w 55"/>
                      <a:gd name="T37" fmla="*/ 57 h 58"/>
                      <a:gd name="T38" fmla="*/ 36 w 55"/>
                      <a:gd name="T39" fmla="*/ 51 h 58"/>
                      <a:gd name="T40" fmla="*/ 37 w 55"/>
                      <a:gd name="T41" fmla="*/ 42 h 58"/>
                      <a:gd name="T42" fmla="*/ 38 w 55"/>
                      <a:gd name="T43" fmla="*/ 40 h 58"/>
                      <a:gd name="T44" fmla="*/ 38 w 55"/>
                      <a:gd name="T45" fmla="*/ 35 h 58"/>
                      <a:gd name="T46" fmla="*/ 25 w 55"/>
                      <a:gd name="T47" fmla="*/ 37 h 58"/>
                      <a:gd name="T48" fmla="*/ 15 w 55"/>
                      <a:gd name="T49" fmla="*/ 45 h 58"/>
                      <a:gd name="T50" fmla="*/ 15 w 55"/>
                      <a:gd name="T51" fmla="*/ 49 h 58"/>
                      <a:gd name="T52" fmla="*/ 13 w 55"/>
                      <a:gd name="T53" fmla="*/ 55 h 58"/>
                      <a:gd name="T54" fmla="*/ 6 w 55"/>
                      <a:gd name="T55" fmla="*/ 55 h 58"/>
                      <a:gd name="T56" fmla="*/ 3 w 55"/>
                      <a:gd name="T57" fmla="*/ 52 h 58"/>
                      <a:gd name="T58" fmla="*/ 6 w 55"/>
                      <a:gd name="T59" fmla="*/ 47 h 58"/>
                      <a:gd name="T60" fmla="*/ 7 w 55"/>
                      <a:gd name="T61" fmla="*/ 42 h 58"/>
                      <a:gd name="T62" fmla="*/ 9 w 55"/>
                      <a:gd name="T63" fmla="*/ 42 h 58"/>
                      <a:gd name="T64" fmla="*/ 8 w 55"/>
                      <a:gd name="T65" fmla="*/ 37 h 58"/>
                      <a:gd name="T66" fmla="*/ 14 w 55"/>
                      <a:gd name="T67" fmla="*/ 30 h 58"/>
                      <a:gd name="T68" fmla="*/ 18 w 55"/>
                      <a:gd name="T69" fmla="*/ 30 h 58"/>
                      <a:gd name="T70" fmla="*/ 23 w 55"/>
                      <a:gd name="T71" fmla="*/ 30 h 58"/>
                      <a:gd name="T72" fmla="*/ 27 w 55"/>
                      <a:gd name="T73" fmla="*/ 28 h 58"/>
                      <a:gd name="T74" fmla="*/ 30 w 55"/>
                      <a:gd name="T75" fmla="*/ 27 h 58"/>
                      <a:gd name="T76" fmla="*/ 31 w 55"/>
                      <a:gd name="T77" fmla="*/ 24 h 58"/>
                      <a:gd name="T78" fmla="*/ 20 w 55"/>
                      <a:gd name="T79" fmla="*/ 23 h 58"/>
                      <a:gd name="T80" fmla="*/ 21 w 55"/>
                      <a:gd name="T81" fmla="*/ 13 h 58"/>
                      <a:gd name="T82" fmla="*/ 17 w 55"/>
                      <a:gd name="T83" fmla="*/ 13 h 58"/>
                      <a:gd name="T84" fmla="*/ 10 w 55"/>
                      <a:gd name="T85" fmla="*/ 13 h 58"/>
                      <a:gd name="T86" fmla="*/ 0 w 55"/>
                      <a:gd name="T87" fmla="*/ 5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5"/>
                      <a:gd name="T133" fmla="*/ 0 h 58"/>
                      <a:gd name="T134" fmla="*/ 55 w 55"/>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5" h="58">
                        <a:moveTo>
                          <a:pt x="0" y="5"/>
                        </a:moveTo>
                        <a:lnTo>
                          <a:pt x="7" y="1"/>
                        </a:lnTo>
                        <a:lnTo>
                          <a:pt x="10" y="3"/>
                        </a:lnTo>
                        <a:lnTo>
                          <a:pt x="15" y="1"/>
                        </a:lnTo>
                        <a:lnTo>
                          <a:pt x="23" y="0"/>
                        </a:lnTo>
                        <a:lnTo>
                          <a:pt x="29" y="3"/>
                        </a:lnTo>
                        <a:lnTo>
                          <a:pt x="33" y="3"/>
                        </a:lnTo>
                        <a:lnTo>
                          <a:pt x="35" y="9"/>
                        </a:lnTo>
                        <a:lnTo>
                          <a:pt x="38" y="11"/>
                        </a:lnTo>
                        <a:lnTo>
                          <a:pt x="38" y="16"/>
                        </a:lnTo>
                        <a:lnTo>
                          <a:pt x="39" y="22"/>
                        </a:lnTo>
                        <a:lnTo>
                          <a:pt x="40" y="26"/>
                        </a:lnTo>
                        <a:lnTo>
                          <a:pt x="47" y="34"/>
                        </a:lnTo>
                        <a:lnTo>
                          <a:pt x="50" y="36"/>
                        </a:lnTo>
                        <a:lnTo>
                          <a:pt x="53" y="37"/>
                        </a:lnTo>
                        <a:lnTo>
                          <a:pt x="54" y="42"/>
                        </a:lnTo>
                        <a:lnTo>
                          <a:pt x="49" y="47"/>
                        </a:lnTo>
                        <a:lnTo>
                          <a:pt x="40" y="57"/>
                        </a:lnTo>
                        <a:lnTo>
                          <a:pt x="38" y="57"/>
                        </a:lnTo>
                        <a:lnTo>
                          <a:pt x="36" y="51"/>
                        </a:lnTo>
                        <a:lnTo>
                          <a:pt x="37" y="42"/>
                        </a:lnTo>
                        <a:lnTo>
                          <a:pt x="38" y="40"/>
                        </a:lnTo>
                        <a:lnTo>
                          <a:pt x="38" y="35"/>
                        </a:lnTo>
                        <a:lnTo>
                          <a:pt x="25" y="37"/>
                        </a:lnTo>
                        <a:lnTo>
                          <a:pt x="15" y="45"/>
                        </a:lnTo>
                        <a:lnTo>
                          <a:pt x="15" y="49"/>
                        </a:lnTo>
                        <a:lnTo>
                          <a:pt x="13" y="55"/>
                        </a:lnTo>
                        <a:lnTo>
                          <a:pt x="6" y="55"/>
                        </a:lnTo>
                        <a:lnTo>
                          <a:pt x="3" y="52"/>
                        </a:lnTo>
                        <a:lnTo>
                          <a:pt x="6" y="47"/>
                        </a:lnTo>
                        <a:lnTo>
                          <a:pt x="7" y="42"/>
                        </a:lnTo>
                        <a:lnTo>
                          <a:pt x="9" y="42"/>
                        </a:lnTo>
                        <a:lnTo>
                          <a:pt x="8" y="37"/>
                        </a:lnTo>
                        <a:lnTo>
                          <a:pt x="14" y="30"/>
                        </a:lnTo>
                        <a:lnTo>
                          <a:pt x="18" y="30"/>
                        </a:lnTo>
                        <a:lnTo>
                          <a:pt x="23" y="30"/>
                        </a:lnTo>
                        <a:lnTo>
                          <a:pt x="27" y="28"/>
                        </a:lnTo>
                        <a:lnTo>
                          <a:pt x="30" y="27"/>
                        </a:lnTo>
                        <a:lnTo>
                          <a:pt x="31" y="24"/>
                        </a:lnTo>
                        <a:lnTo>
                          <a:pt x="20" y="23"/>
                        </a:lnTo>
                        <a:lnTo>
                          <a:pt x="21" y="13"/>
                        </a:lnTo>
                        <a:lnTo>
                          <a:pt x="17" y="13"/>
                        </a:lnTo>
                        <a:lnTo>
                          <a:pt x="10" y="13"/>
                        </a:lnTo>
                        <a:lnTo>
                          <a:pt x="0" y="5"/>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1" name="Freeform 27"/>
                  <p:cNvSpPr>
                    <a:spLocks/>
                  </p:cNvSpPr>
                  <p:nvPr/>
                </p:nvSpPr>
                <p:spPr bwMode="auto">
                  <a:xfrm>
                    <a:off x="4838" y="3063"/>
                    <a:ext cx="23" cy="17"/>
                  </a:xfrm>
                  <a:custGeom>
                    <a:avLst/>
                    <a:gdLst>
                      <a:gd name="T0" fmla="*/ 0 w 23"/>
                      <a:gd name="T1" fmla="*/ 12 h 17"/>
                      <a:gd name="T2" fmla="*/ 13 w 23"/>
                      <a:gd name="T3" fmla="*/ 16 h 17"/>
                      <a:gd name="T4" fmla="*/ 22 w 23"/>
                      <a:gd name="T5" fmla="*/ 2 h 17"/>
                      <a:gd name="T6" fmla="*/ 13 w 23"/>
                      <a:gd name="T7" fmla="*/ 0 h 17"/>
                      <a:gd name="T8" fmla="*/ 8 w 23"/>
                      <a:gd name="T9" fmla="*/ 4 h 17"/>
                      <a:gd name="T10" fmla="*/ 0 w 23"/>
                      <a:gd name="T11" fmla="*/ 12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0" y="12"/>
                        </a:moveTo>
                        <a:lnTo>
                          <a:pt x="13" y="16"/>
                        </a:lnTo>
                        <a:lnTo>
                          <a:pt x="22" y="2"/>
                        </a:lnTo>
                        <a:lnTo>
                          <a:pt x="13" y="0"/>
                        </a:lnTo>
                        <a:lnTo>
                          <a:pt x="8" y="4"/>
                        </a:lnTo>
                        <a:lnTo>
                          <a:pt x="0" y="12"/>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22" name="Freeform 28"/>
                  <p:cNvSpPr>
                    <a:spLocks/>
                  </p:cNvSpPr>
                  <p:nvPr/>
                </p:nvSpPr>
                <p:spPr bwMode="auto">
                  <a:xfrm>
                    <a:off x="4868" y="3060"/>
                    <a:ext cx="22" cy="17"/>
                  </a:xfrm>
                  <a:custGeom>
                    <a:avLst/>
                    <a:gdLst>
                      <a:gd name="T0" fmla="*/ 0 w 22"/>
                      <a:gd name="T1" fmla="*/ 11 h 17"/>
                      <a:gd name="T2" fmla="*/ 11 w 22"/>
                      <a:gd name="T3" fmla="*/ 16 h 17"/>
                      <a:gd name="T4" fmla="*/ 21 w 22"/>
                      <a:gd name="T5" fmla="*/ 2 h 17"/>
                      <a:gd name="T6" fmla="*/ 15 w 22"/>
                      <a:gd name="T7" fmla="*/ 0 h 17"/>
                      <a:gd name="T8" fmla="*/ 0 w 22"/>
                      <a:gd name="T9" fmla="*/ 11 h 17"/>
                      <a:gd name="T10" fmla="*/ 0 60000 65536"/>
                      <a:gd name="T11" fmla="*/ 0 60000 65536"/>
                      <a:gd name="T12" fmla="*/ 0 60000 65536"/>
                      <a:gd name="T13" fmla="*/ 0 60000 65536"/>
                      <a:gd name="T14" fmla="*/ 0 60000 65536"/>
                      <a:gd name="T15" fmla="*/ 0 w 22"/>
                      <a:gd name="T16" fmla="*/ 0 h 17"/>
                      <a:gd name="T17" fmla="*/ 22 w 22"/>
                      <a:gd name="T18" fmla="*/ 17 h 17"/>
                    </a:gdLst>
                    <a:ahLst/>
                    <a:cxnLst>
                      <a:cxn ang="T10">
                        <a:pos x="T0" y="T1"/>
                      </a:cxn>
                      <a:cxn ang="T11">
                        <a:pos x="T2" y="T3"/>
                      </a:cxn>
                      <a:cxn ang="T12">
                        <a:pos x="T4" y="T5"/>
                      </a:cxn>
                      <a:cxn ang="T13">
                        <a:pos x="T6" y="T7"/>
                      </a:cxn>
                      <a:cxn ang="T14">
                        <a:pos x="T8" y="T9"/>
                      </a:cxn>
                    </a:cxnLst>
                    <a:rect l="T15" t="T16" r="T17" b="T18"/>
                    <a:pathLst>
                      <a:path w="22" h="17">
                        <a:moveTo>
                          <a:pt x="0" y="11"/>
                        </a:moveTo>
                        <a:lnTo>
                          <a:pt x="11" y="16"/>
                        </a:lnTo>
                        <a:lnTo>
                          <a:pt x="21" y="2"/>
                        </a:lnTo>
                        <a:lnTo>
                          <a:pt x="15" y="0"/>
                        </a:lnTo>
                        <a:lnTo>
                          <a:pt x="0" y="11"/>
                        </a:lnTo>
                      </a:path>
                    </a:pathLst>
                  </a:custGeom>
                  <a:solidFill>
                    <a:srgbClr val="FCFEB9"/>
                  </a:solidFill>
                  <a:ln w="12700" cap="rnd" cmpd="sng">
                    <a:solidFill>
                      <a:srgbClr val="000000"/>
                    </a:solidFill>
                    <a:prstDash val="solid"/>
                    <a:round/>
                    <a:headEnd/>
                    <a:tailEnd/>
                  </a:ln>
                </p:spPr>
                <p:txBody>
                  <a:bodyPr/>
                  <a:lstStyle/>
                  <a:p>
                    <a:endParaRPr lang="en-GB"/>
                  </a:p>
                </p:txBody>
              </p:sp>
            </p:grpSp>
            <p:grpSp>
              <p:nvGrpSpPr>
                <p:cNvPr id="20517" name="Group 29"/>
                <p:cNvGrpSpPr>
                  <a:grpSpLocks/>
                </p:cNvGrpSpPr>
                <p:nvPr/>
              </p:nvGrpSpPr>
              <p:grpSpPr bwMode="auto">
                <a:xfrm>
                  <a:off x="5037" y="2576"/>
                  <a:ext cx="20" cy="32"/>
                  <a:chOff x="5037" y="2576"/>
                  <a:chExt cx="20" cy="32"/>
                </a:xfrm>
              </p:grpSpPr>
              <p:sp>
                <p:nvSpPr>
                  <p:cNvPr id="20518" name="Freeform 30"/>
                  <p:cNvSpPr>
                    <a:spLocks/>
                  </p:cNvSpPr>
                  <p:nvPr/>
                </p:nvSpPr>
                <p:spPr bwMode="auto">
                  <a:xfrm>
                    <a:off x="5037" y="2591"/>
                    <a:ext cx="20" cy="17"/>
                  </a:xfrm>
                  <a:custGeom>
                    <a:avLst/>
                    <a:gdLst>
                      <a:gd name="T0" fmla="*/ 0 w 20"/>
                      <a:gd name="T1" fmla="*/ 11 h 17"/>
                      <a:gd name="T2" fmla="*/ 19 w 20"/>
                      <a:gd name="T3" fmla="*/ 16 h 17"/>
                      <a:gd name="T4" fmla="*/ 17 w 20"/>
                      <a:gd name="T5" fmla="*/ 6 h 17"/>
                      <a:gd name="T6" fmla="*/ 17 w 20"/>
                      <a:gd name="T7" fmla="*/ 0 h 17"/>
                      <a:gd name="T8" fmla="*/ 9 w 20"/>
                      <a:gd name="T9" fmla="*/ 3 h 17"/>
                      <a:gd name="T10" fmla="*/ 0 w 20"/>
                      <a:gd name="T11" fmla="*/ 11 h 17"/>
                      <a:gd name="T12" fmla="*/ 0 60000 65536"/>
                      <a:gd name="T13" fmla="*/ 0 60000 65536"/>
                      <a:gd name="T14" fmla="*/ 0 60000 65536"/>
                      <a:gd name="T15" fmla="*/ 0 60000 65536"/>
                      <a:gd name="T16" fmla="*/ 0 60000 65536"/>
                      <a:gd name="T17" fmla="*/ 0 60000 65536"/>
                      <a:gd name="T18" fmla="*/ 0 w 20"/>
                      <a:gd name="T19" fmla="*/ 0 h 17"/>
                      <a:gd name="T20" fmla="*/ 20 w 2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0" h="17">
                        <a:moveTo>
                          <a:pt x="0" y="11"/>
                        </a:moveTo>
                        <a:lnTo>
                          <a:pt x="19" y="16"/>
                        </a:lnTo>
                        <a:lnTo>
                          <a:pt x="17" y="6"/>
                        </a:lnTo>
                        <a:lnTo>
                          <a:pt x="17" y="0"/>
                        </a:lnTo>
                        <a:lnTo>
                          <a:pt x="9" y="3"/>
                        </a:lnTo>
                        <a:lnTo>
                          <a:pt x="0" y="11"/>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19" name="Freeform 31"/>
                  <p:cNvSpPr>
                    <a:spLocks/>
                  </p:cNvSpPr>
                  <p:nvPr/>
                </p:nvSpPr>
                <p:spPr bwMode="auto">
                  <a:xfrm>
                    <a:off x="5039" y="2576"/>
                    <a:ext cx="18" cy="17"/>
                  </a:xfrm>
                  <a:custGeom>
                    <a:avLst/>
                    <a:gdLst>
                      <a:gd name="T0" fmla="*/ 0 w 18"/>
                      <a:gd name="T1" fmla="*/ 9 h 17"/>
                      <a:gd name="T2" fmla="*/ 17 w 18"/>
                      <a:gd name="T3" fmla="*/ 0 h 17"/>
                      <a:gd name="T4" fmla="*/ 14 w 18"/>
                      <a:gd name="T5" fmla="*/ 16 h 17"/>
                      <a:gd name="T6" fmla="*/ 0 w 18"/>
                      <a:gd name="T7" fmla="*/ 9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9"/>
                        </a:moveTo>
                        <a:lnTo>
                          <a:pt x="17" y="0"/>
                        </a:lnTo>
                        <a:lnTo>
                          <a:pt x="14" y="16"/>
                        </a:lnTo>
                        <a:lnTo>
                          <a:pt x="0" y="9"/>
                        </a:lnTo>
                      </a:path>
                    </a:pathLst>
                  </a:custGeom>
                  <a:solidFill>
                    <a:srgbClr val="FCFEB9"/>
                  </a:solidFill>
                  <a:ln w="12700" cap="rnd" cmpd="sng">
                    <a:solidFill>
                      <a:srgbClr val="000000"/>
                    </a:solidFill>
                    <a:prstDash val="solid"/>
                    <a:round/>
                    <a:headEnd/>
                    <a:tailEnd/>
                  </a:ln>
                </p:spPr>
                <p:txBody>
                  <a:bodyPr/>
                  <a:lstStyle/>
                  <a:p>
                    <a:endParaRPr lang="en-GB"/>
                  </a:p>
                </p:txBody>
              </p:sp>
            </p:grpSp>
          </p:grpSp>
          <p:grpSp>
            <p:nvGrpSpPr>
              <p:cNvPr id="20500" name="Group 32"/>
              <p:cNvGrpSpPr>
                <a:grpSpLocks/>
              </p:cNvGrpSpPr>
              <p:nvPr/>
            </p:nvGrpSpPr>
            <p:grpSpPr bwMode="auto">
              <a:xfrm>
                <a:off x="4828" y="2447"/>
                <a:ext cx="1053" cy="1228"/>
                <a:chOff x="4828" y="2447"/>
                <a:chExt cx="1053" cy="1228"/>
              </a:xfrm>
            </p:grpSpPr>
            <p:sp>
              <p:nvSpPr>
                <p:cNvPr id="20501" name="Freeform 33"/>
                <p:cNvSpPr>
                  <a:spLocks/>
                </p:cNvSpPr>
                <p:nvPr/>
              </p:nvSpPr>
              <p:spPr bwMode="auto">
                <a:xfrm>
                  <a:off x="5309" y="2988"/>
                  <a:ext cx="572" cy="687"/>
                </a:xfrm>
                <a:custGeom>
                  <a:avLst/>
                  <a:gdLst>
                    <a:gd name="T0" fmla="*/ 79 w 572"/>
                    <a:gd name="T1" fmla="*/ 91 h 687"/>
                    <a:gd name="T2" fmla="*/ 110 w 572"/>
                    <a:gd name="T3" fmla="*/ 63 h 687"/>
                    <a:gd name="T4" fmla="*/ 156 w 572"/>
                    <a:gd name="T5" fmla="*/ 72 h 687"/>
                    <a:gd name="T6" fmla="*/ 177 w 572"/>
                    <a:gd name="T7" fmla="*/ 65 h 687"/>
                    <a:gd name="T8" fmla="*/ 195 w 572"/>
                    <a:gd name="T9" fmla="*/ 61 h 687"/>
                    <a:gd name="T10" fmla="*/ 229 w 572"/>
                    <a:gd name="T11" fmla="*/ 53 h 687"/>
                    <a:gd name="T12" fmla="*/ 234 w 572"/>
                    <a:gd name="T13" fmla="*/ 22 h 687"/>
                    <a:gd name="T14" fmla="*/ 270 w 572"/>
                    <a:gd name="T15" fmla="*/ 3 h 687"/>
                    <a:gd name="T16" fmla="*/ 293 w 572"/>
                    <a:gd name="T17" fmla="*/ 0 h 687"/>
                    <a:gd name="T18" fmla="*/ 326 w 572"/>
                    <a:gd name="T19" fmla="*/ 11 h 687"/>
                    <a:gd name="T20" fmla="*/ 353 w 572"/>
                    <a:gd name="T21" fmla="*/ 21 h 687"/>
                    <a:gd name="T22" fmla="*/ 385 w 572"/>
                    <a:gd name="T23" fmla="*/ 37 h 687"/>
                    <a:gd name="T24" fmla="*/ 413 w 572"/>
                    <a:gd name="T25" fmla="*/ 67 h 687"/>
                    <a:gd name="T26" fmla="*/ 471 w 572"/>
                    <a:gd name="T27" fmla="*/ 70 h 687"/>
                    <a:gd name="T28" fmla="*/ 523 w 572"/>
                    <a:gd name="T29" fmla="*/ 56 h 687"/>
                    <a:gd name="T30" fmla="*/ 534 w 572"/>
                    <a:gd name="T31" fmla="*/ 27 h 687"/>
                    <a:gd name="T32" fmla="*/ 552 w 572"/>
                    <a:gd name="T33" fmla="*/ 42 h 687"/>
                    <a:gd name="T34" fmla="*/ 562 w 572"/>
                    <a:gd name="T35" fmla="*/ 96 h 687"/>
                    <a:gd name="T36" fmla="*/ 549 w 572"/>
                    <a:gd name="T37" fmla="*/ 134 h 687"/>
                    <a:gd name="T38" fmla="*/ 559 w 572"/>
                    <a:gd name="T39" fmla="*/ 161 h 687"/>
                    <a:gd name="T40" fmla="*/ 547 w 572"/>
                    <a:gd name="T41" fmla="*/ 206 h 687"/>
                    <a:gd name="T42" fmla="*/ 531 w 572"/>
                    <a:gd name="T43" fmla="*/ 234 h 687"/>
                    <a:gd name="T44" fmla="*/ 539 w 572"/>
                    <a:gd name="T45" fmla="*/ 272 h 687"/>
                    <a:gd name="T46" fmla="*/ 537 w 572"/>
                    <a:gd name="T47" fmla="*/ 298 h 687"/>
                    <a:gd name="T48" fmla="*/ 549 w 572"/>
                    <a:gd name="T49" fmla="*/ 321 h 687"/>
                    <a:gd name="T50" fmla="*/ 566 w 572"/>
                    <a:gd name="T51" fmla="*/ 362 h 687"/>
                    <a:gd name="T52" fmla="*/ 546 w 572"/>
                    <a:gd name="T53" fmla="*/ 437 h 687"/>
                    <a:gd name="T54" fmla="*/ 522 w 572"/>
                    <a:gd name="T55" fmla="*/ 497 h 687"/>
                    <a:gd name="T56" fmla="*/ 487 w 572"/>
                    <a:gd name="T57" fmla="*/ 564 h 687"/>
                    <a:gd name="T58" fmla="*/ 451 w 572"/>
                    <a:gd name="T59" fmla="*/ 621 h 687"/>
                    <a:gd name="T60" fmla="*/ 407 w 572"/>
                    <a:gd name="T61" fmla="*/ 676 h 687"/>
                    <a:gd name="T62" fmla="*/ 368 w 572"/>
                    <a:gd name="T63" fmla="*/ 681 h 687"/>
                    <a:gd name="T64" fmla="*/ 363 w 572"/>
                    <a:gd name="T65" fmla="*/ 654 h 687"/>
                    <a:gd name="T66" fmla="*/ 358 w 572"/>
                    <a:gd name="T67" fmla="*/ 628 h 687"/>
                    <a:gd name="T68" fmla="*/ 350 w 572"/>
                    <a:gd name="T69" fmla="*/ 607 h 687"/>
                    <a:gd name="T70" fmla="*/ 339 w 572"/>
                    <a:gd name="T71" fmla="*/ 555 h 687"/>
                    <a:gd name="T72" fmla="*/ 324 w 572"/>
                    <a:gd name="T73" fmla="*/ 531 h 687"/>
                    <a:gd name="T74" fmla="*/ 321 w 572"/>
                    <a:gd name="T75" fmla="*/ 495 h 687"/>
                    <a:gd name="T76" fmla="*/ 324 w 572"/>
                    <a:gd name="T77" fmla="*/ 469 h 687"/>
                    <a:gd name="T78" fmla="*/ 329 w 572"/>
                    <a:gd name="T79" fmla="*/ 448 h 687"/>
                    <a:gd name="T80" fmla="*/ 321 w 572"/>
                    <a:gd name="T81" fmla="*/ 409 h 687"/>
                    <a:gd name="T82" fmla="*/ 265 w 572"/>
                    <a:gd name="T83" fmla="*/ 360 h 687"/>
                    <a:gd name="T84" fmla="*/ 257 w 572"/>
                    <a:gd name="T85" fmla="*/ 321 h 687"/>
                    <a:gd name="T86" fmla="*/ 218 w 572"/>
                    <a:gd name="T87" fmla="*/ 331 h 687"/>
                    <a:gd name="T88" fmla="*/ 193 w 572"/>
                    <a:gd name="T89" fmla="*/ 333 h 687"/>
                    <a:gd name="T90" fmla="*/ 167 w 572"/>
                    <a:gd name="T91" fmla="*/ 347 h 687"/>
                    <a:gd name="T92" fmla="*/ 136 w 572"/>
                    <a:gd name="T93" fmla="*/ 357 h 687"/>
                    <a:gd name="T94" fmla="*/ 90 w 572"/>
                    <a:gd name="T95" fmla="*/ 369 h 687"/>
                    <a:gd name="T96" fmla="*/ 29 w 572"/>
                    <a:gd name="T97" fmla="*/ 326 h 687"/>
                    <a:gd name="T98" fmla="*/ 16 w 572"/>
                    <a:gd name="T99" fmla="*/ 270 h 687"/>
                    <a:gd name="T100" fmla="*/ 0 w 572"/>
                    <a:gd name="T101" fmla="*/ 243 h 687"/>
                    <a:gd name="T102" fmla="*/ 13 w 572"/>
                    <a:gd name="T103" fmla="*/ 215 h 687"/>
                    <a:gd name="T104" fmla="*/ 13 w 572"/>
                    <a:gd name="T105" fmla="*/ 185 h 687"/>
                    <a:gd name="T106" fmla="*/ 36 w 572"/>
                    <a:gd name="T107" fmla="*/ 168 h 687"/>
                    <a:gd name="T108" fmla="*/ 26 w 572"/>
                    <a:gd name="T109" fmla="*/ 151 h 687"/>
                    <a:gd name="T110" fmla="*/ 34 w 572"/>
                    <a:gd name="T111" fmla="*/ 132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2"/>
                    <a:gd name="T169" fmla="*/ 0 h 687"/>
                    <a:gd name="T170" fmla="*/ 572 w 572"/>
                    <a:gd name="T171" fmla="*/ 687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2" h="687">
                      <a:moveTo>
                        <a:pt x="46" y="104"/>
                      </a:moveTo>
                      <a:lnTo>
                        <a:pt x="79" y="91"/>
                      </a:lnTo>
                      <a:lnTo>
                        <a:pt x="95" y="67"/>
                      </a:lnTo>
                      <a:lnTo>
                        <a:pt x="110" y="63"/>
                      </a:lnTo>
                      <a:lnTo>
                        <a:pt x="134" y="46"/>
                      </a:lnTo>
                      <a:lnTo>
                        <a:pt x="156" y="72"/>
                      </a:lnTo>
                      <a:lnTo>
                        <a:pt x="169" y="63"/>
                      </a:lnTo>
                      <a:lnTo>
                        <a:pt x="177" y="65"/>
                      </a:lnTo>
                      <a:lnTo>
                        <a:pt x="188" y="61"/>
                      </a:lnTo>
                      <a:lnTo>
                        <a:pt x="195" y="61"/>
                      </a:lnTo>
                      <a:lnTo>
                        <a:pt x="211" y="63"/>
                      </a:lnTo>
                      <a:lnTo>
                        <a:pt x="229" y="53"/>
                      </a:lnTo>
                      <a:lnTo>
                        <a:pt x="216" y="40"/>
                      </a:lnTo>
                      <a:lnTo>
                        <a:pt x="234" y="22"/>
                      </a:lnTo>
                      <a:lnTo>
                        <a:pt x="250" y="22"/>
                      </a:lnTo>
                      <a:lnTo>
                        <a:pt x="270" y="3"/>
                      </a:lnTo>
                      <a:lnTo>
                        <a:pt x="286" y="3"/>
                      </a:lnTo>
                      <a:lnTo>
                        <a:pt x="293" y="0"/>
                      </a:lnTo>
                      <a:lnTo>
                        <a:pt x="316" y="3"/>
                      </a:lnTo>
                      <a:lnTo>
                        <a:pt x="326" y="11"/>
                      </a:lnTo>
                      <a:lnTo>
                        <a:pt x="334" y="13"/>
                      </a:lnTo>
                      <a:lnTo>
                        <a:pt x="353" y="21"/>
                      </a:lnTo>
                      <a:lnTo>
                        <a:pt x="370" y="27"/>
                      </a:lnTo>
                      <a:lnTo>
                        <a:pt x="385" y="37"/>
                      </a:lnTo>
                      <a:lnTo>
                        <a:pt x="406" y="56"/>
                      </a:lnTo>
                      <a:lnTo>
                        <a:pt x="413" y="67"/>
                      </a:lnTo>
                      <a:lnTo>
                        <a:pt x="436" y="65"/>
                      </a:lnTo>
                      <a:lnTo>
                        <a:pt x="471" y="70"/>
                      </a:lnTo>
                      <a:lnTo>
                        <a:pt x="488" y="80"/>
                      </a:lnTo>
                      <a:lnTo>
                        <a:pt x="523" y="56"/>
                      </a:lnTo>
                      <a:lnTo>
                        <a:pt x="521" y="42"/>
                      </a:lnTo>
                      <a:lnTo>
                        <a:pt x="534" y="27"/>
                      </a:lnTo>
                      <a:lnTo>
                        <a:pt x="547" y="22"/>
                      </a:lnTo>
                      <a:lnTo>
                        <a:pt x="552" y="42"/>
                      </a:lnTo>
                      <a:lnTo>
                        <a:pt x="554" y="67"/>
                      </a:lnTo>
                      <a:lnTo>
                        <a:pt x="562" y="96"/>
                      </a:lnTo>
                      <a:lnTo>
                        <a:pt x="562" y="118"/>
                      </a:lnTo>
                      <a:lnTo>
                        <a:pt x="549" y="134"/>
                      </a:lnTo>
                      <a:lnTo>
                        <a:pt x="564" y="139"/>
                      </a:lnTo>
                      <a:lnTo>
                        <a:pt x="559" y="161"/>
                      </a:lnTo>
                      <a:lnTo>
                        <a:pt x="554" y="187"/>
                      </a:lnTo>
                      <a:lnTo>
                        <a:pt x="547" y="206"/>
                      </a:lnTo>
                      <a:lnTo>
                        <a:pt x="537" y="222"/>
                      </a:lnTo>
                      <a:lnTo>
                        <a:pt x="531" y="234"/>
                      </a:lnTo>
                      <a:lnTo>
                        <a:pt x="534" y="251"/>
                      </a:lnTo>
                      <a:lnTo>
                        <a:pt x="539" y="272"/>
                      </a:lnTo>
                      <a:lnTo>
                        <a:pt x="534" y="286"/>
                      </a:lnTo>
                      <a:lnTo>
                        <a:pt x="537" y="298"/>
                      </a:lnTo>
                      <a:lnTo>
                        <a:pt x="542" y="307"/>
                      </a:lnTo>
                      <a:lnTo>
                        <a:pt x="549" y="321"/>
                      </a:lnTo>
                      <a:lnTo>
                        <a:pt x="571" y="343"/>
                      </a:lnTo>
                      <a:lnTo>
                        <a:pt x="566" y="362"/>
                      </a:lnTo>
                      <a:lnTo>
                        <a:pt x="557" y="398"/>
                      </a:lnTo>
                      <a:lnTo>
                        <a:pt x="546" y="437"/>
                      </a:lnTo>
                      <a:lnTo>
                        <a:pt x="536" y="466"/>
                      </a:lnTo>
                      <a:lnTo>
                        <a:pt x="522" y="497"/>
                      </a:lnTo>
                      <a:lnTo>
                        <a:pt x="504" y="535"/>
                      </a:lnTo>
                      <a:lnTo>
                        <a:pt x="487" y="564"/>
                      </a:lnTo>
                      <a:lnTo>
                        <a:pt x="468" y="598"/>
                      </a:lnTo>
                      <a:lnTo>
                        <a:pt x="451" y="621"/>
                      </a:lnTo>
                      <a:lnTo>
                        <a:pt x="432" y="647"/>
                      </a:lnTo>
                      <a:lnTo>
                        <a:pt x="407" y="676"/>
                      </a:lnTo>
                      <a:lnTo>
                        <a:pt x="386" y="686"/>
                      </a:lnTo>
                      <a:lnTo>
                        <a:pt x="368" y="681"/>
                      </a:lnTo>
                      <a:lnTo>
                        <a:pt x="358" y="659"/>
                      </a:lnTo>
                      <a:lnTo>
                        <a:pt x="363" y="654"/>
                      </a:lnTo>
                      <a:lnTo>
                        <a:pt x="368" y="638"/>
                      </a:lnTo>
                      <a:lnTo>
                        <a:pt x="358" y="628"/>
                      </a:lnTo>
                      <a:lnTo>
                        <a:pt x="358" y="617"/>
                      </a:lnTo>
                      <a:lnTo>
                        <a:pt x="350" y="607"/>
                      </a:lnTo>
                      <a:lnTo>
                        <a:pt x="350" y="576"/>
                      </a:lnTo>
                      <a:lnTo>
                        <a:pt x="339" y="555"/>
                      </a:lnTo>
                      <a:lnTo>
                        <a:pt x="334" y="542"/>
                      </a:lnTo>
                      <a:lnTo>
                        <a:pt x="324" y="531"/>
                      </a:lnTo>
                      <a:lnTo>
                        <a:pt x="308" y="516"/>
                      </a:lnTo>
                      <a:lnTo>
                        <a:pt x="321" y="495"/>
                      </a:lnTo>
                      <a:lnTo>
                        <a:pt x="324" y="478"/>
                      </a:lnTo>
                      <a:lnTo>
                        <a:pt x="324" y="469"/>
                      </a:lnTo>
                      <a:lnTo>
                        <a:pt x="334" y="462"/>
                      </a:lnTo>
                      <a:lnTo>
                        <a:pt x="329" y="448"/>
                      </a:lnTo>
                      <a:lnTo>
                        <a:pt x="326" y="428"/>
                      </a:lnTo>
                      <a:lnTo>
                        <a:pt x="321" y="409"/>
                      </a:lnTo>
                      <a:lnTo>
                        <a:pt x="270" y="371"/>
                      </a:lnTo>
                      <a:lnTo>
                        <a:pt x="265" y="360"/>
                      </a:lnTo>
                      <a:lnTo>
                        <a:pt x="270" y="333"/>
                      </a:lnTo>
                      <a:lnTo>
                        <a:pt x="257" y="321"/>
                      </a:lnTo>
                      <a:lnTo>
                        <a:pt x="245" y="328"/>
                      </a:lnTo>
                      <a:lnTo>
                        <a:pt x="218" y="331"/>
                      </a:lnTo>
                      <a:lnTo>
                        <a:pt x="208" y="320"/>
                      </a:lnTo>
                      <a:lnTo>
                        <a:pt x="193" y="333"/>
                      </a:lnTo>
                      <a:lnTo>
                        <a:pt x="184" y="347"/>
                      </a:lnTo>
                      <a:lnTo>
                        <a:pt x="167" y="347"/>
                      </a:lnTo>
                      <a:lnTo>
                        <a:pt x="154" y="357"/>
                      </a:lnTo>
                      <a:lnTo>
                        <a:pt x="136" y="357"/>
                      </a:lnTo>
                      <a:lnTo>
                        <a:pt x="116" y="371"/>
                      </a:lnTo>
                      <a:lnTo>
                        <a:pt x="90" y="369"/>
                      </a:lnTo>
                      <a:lnTo>
                        <a:pt x="57" y="345"/>
                      </a:lnTo>
                      <a:lnTo>
                        <a:pt x="29" y="326"/>
                      </a:lnTo>
                      <a:lnTo>
                        <a:pt x="16" y="312"/>
                      </a:lnTo>
                      <a:lnTo>
                        <a:pt x="16" y="270"/>
                      </a:lnTo>
                      <a:lnTo>
                        <a:pt x="0" y="257"/>
                      </a:lnTo>
                      <a:lnTo>
                        <a:pt x="0" y="243"/>
                      </a:lnTo>
                      <a:lnTo>
                        <a:pt x="3" y="232"/>
                      </a:lnTo>
                      <a:lnTo>
                        <a:pt x="13" y="215"/>
                      </a:lnTo>
                      <a:lnTo>
                        <a:pt x="5" y="201"/>
                      </a:lnTo>
                      <a:lnTo>
                        <a:pt x="13" y="185"/>
                      </a:lnTo>
                      <a:lnTo>
                        <a:pt x="26" y="177"/>
                      </a:lnTo>
                      <a:lnTo>
                        <a:pt x="36" y="168"/>
                      </a:lnTo>
                      <a:lnTo>
                        <a:pt x="36" y="158"/>
                      </a:lnTo>
                      <a:lnTo>
                        <a:pt x="26" y="151"/>
                      </a:lnTo>
                      <a:lnTo>
                        <a:pt x="26" y="139"/>
                      </a:lnTo>
                      <a:lnTo>
                        <a:pt x="34" y="132"/>
                      </a:lnTo>
                      <a:lnTo>
                        <a:pt x="46" y="104"/>
                      </a:lnTo>
                    </a:path>
                  </a:pathLst>
                </a:custGeom>
                <a:solidFill>
                  <a:srgbClr val="FCFEB9"/>
                </a:solidFill>
                <a:ln w="12700" cap="rnd" cmpd="sng">
                  <a:solidFill>
                    <a:srgbClr val="000000"/>
                  </a:solidFill>
                  <a:prstDash val="solid"/>
                  <a:round/>
                  <a:headEnd/>
                  <a:tailEnd/>
                </a:ln>
              </p:spPr>
              <p:txBody>
                <a:bodyPr/>
                <a:lstStyle/>
                <a:p>
                  <a:endParaRPr lang="en-GB"/>
                </a:p>
              </p:txBody>
            </p:sp>
            <p:grpSp>
              <p:nvGrpSpPr>
                <p:cNvPr id="20502" name="Group 34"/>
                <p:cNvGrpSpPr>
                  <a:grpSpLocks/>
                </p:cNvGrpSpPr>
                <p:nvPr/>
              </p:nvGrpSpPr>
              <p:grpSpPr bwMode="auto">
                <a:xfrm>
                  <a:off x="5767" y="3239"/>
                  <a:ext cx="64" cy="147"/>
                  <a:chOff x="5767" y="3239"/>
                  <a:chExt cx="64" cy="147"/>
                </a:xfrm>
              </p:grpSpPr>
              <p:sp>
                <p:nvSpPr>
                  <p:cNvPr id="20512" name="Freeform 35"/>
                  <p:cNvSpPr>
                    <a:spLocks/>
                  </p:cNvSpPr>
                  <p:nvPr/>
                </p:nvSpPr>
                <p:spPr bwMode="auto">
                  <a:xfrm>
                    <a:off x="5767" y="3239"/>
                    <a:ext cx="27" cy="41"/>
                  </a:xfrm>
                  <a:custGeom>
                    <a:avLst/>
                    <a:gdLst>
                      <a:gd name="T0" fmla="*/ 19 w 27"/>
                      <a:gd name="T1" fmla="*/ 0 h 41"/>
                      <a:gd name="T2" fmla="*/ 0 w 27"/>
                      <a:gd name="T3" fmla="*/ 11 h 41"/>
                      <a:gd name="T4" fmla="*/ 9 w 27"/>
                      <a:gd name="T5" fmla="*/ 27 h 41"/>
                      <a:gd name="T6" fmla="*/ 14 w 27"/>
                      <a:gd name="T7" fmla="*/ 40 h 41"/>
                      <a:gd name="T8" fmla="*/ 26 w 27"/>
                      <a:gd name="T9" fmla="*/ 30 h 41"/>
                      <a:gd name="T10" fmla="*/ 19 w 27"/>
                      <a:gd name="T11" fmla="*/ 0 h 41"/>
                      <a:gd name="T12" fmla="*/ 0 60000 65536"/>
                      <a:gd name="T13" fmla="*/ 0 60000 65536"/>
                      <a:gd name="T14" fmla="*/ 0 60000 65536"/>
                      <a:gd name="T15" fmla="*/ 0 60000 65536"/>
                      <a:gd name="T16" fmla="*/ 0 60000 65536"/>
                      <a:gd name="T17" fmla="*/ 0 60000 65536"/>
                      <a:gd name="T18" fmla="*/ 0 w 27"/>
                      <a:gd name="T19" fmla="*/ 0 h 41"/>
                      <a:gd name="T20" fmla="*/ 27 w 2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7" h="41">
                        <a:moveTo>
                          <a:pt x="19" y="0"/>
                        </a:moveTo>
                        <a:lnTo>
                          <a:pt x="0" y="11"/>
                        </a:lnTo>
                        <a:lnTo>
                          <a:pt x="9" y="27"/>
                        </a:lnTo>
                        <a:lnTo>
                          <a:pt x="14" y="40"/>
                        </a:lnTo>
                        <a:lnTo>
                          <a:pt x="26" y="30"/>
                        </a:lnTo>
                        <a:lnTo>
                          <a:pt x="19"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13" name="Freeform 36"/>
                  <p:cNvSpPr>
                    <a:spLocks/>
                  </p:cNvSpPr>
                  <p:nvPr/>
                </p:nvSpPr>
                <p:spPr bwMode="auto">
                  <a:xfrm>
                    <a:off x="5811" y="3343"/>
                    <a:ext cx="20" cy="43"/>
                  </a:xfrm>
                  <a:custGeom>
                    <a:avLst/>
                    <a:gdLst>
                      <a:gd name="T0" fmla="*/ 12 w 20"/>
                      <a:gd name="T1" fmla="*/ 0 h 43"/>
                      <a:gd name="T2" fmla="*/ 0 w 20"/>
                      <a:gd name="T3" fmla="*/ 8 h 43"/>
                      <a:gd name="T4" fmla="*/ 2 w 20"/>
                      <a:gd name="T5" fmla="*/ 21 h 43"/>
                      <a:gd name="T6" fmla="*/ 4 w 20"/>
                      <a:gd name="T7" fmla="*/ 40 h 43"/>
                      <a:gd name="T8" fmla="*/ 19 w 20"/>
                      <a:gd name="T9" fmla="*/ 42 h 43"/>
                      <a:gd name="T10" fmla="*/ 19 w 20"/>
                      <a:gd name="T11" fmla="*/ 27 h 43"/>
                      <a:gd name="T12" fmla="*/ 12 w 20"/>
                      <a:gd name="T13" fmla="*/ 0 h 43"/>
                      <a:gd name="T14" fmla="*/ 0 60000 65536"/>
                      <a:gd name="T15" fmla="*/ 0 60000 65536"/>
                      <a:gd name="T16" fmla="*/ 0 60000 65536"/>
                      <a:gd name="T17" fmla="*/ 0 60000 65536"/>
                      <a:gd name="T18" fmla="*/ 0 60000 65536"/>
                      <a:gd name="T19" fmla="*/ 0 60000 65536"/>
                      <a:gd name="T20" fmla="*/ 0 60000 65536"/>
                      <a:gd name="T21" fmla="*/ 0 w 20"/>
                      <a:gd name="T22" fmla="*/ 0 h 43"/>
                      <a:gd name="T23" fmla="*/ 20 w 2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43">
                        <a:moveTo>
                          <a:pt x="12" y="0"/>
                        </a:moveTo>
                        <a:lnTo>
                          <a:pt x="0" y="8"/>
                        </a:lnTo>
                        <a:lnTo>
                          <a:pt x="2" y="21"/>
                        </a:lnTo>
                        <a:lnTo>
                          <a:pt x="4" y="40"/>
                        </a:lnTo>
                        <a:lnTo>
                          <a:pt x="19" y="42"/>
                        </a:lnTo>
                        <a:lnTo>
                          <a:pt x="19" y="27"/>
                        </a:lnTo>
                        <a:lnTo>
                          <a:pt x="12" y="0"/>
                        </a:lnTo>
                      </a:path>
                    </a:pathLst>
                  </a:custGeom>
                  <a:solidFill>
                    <a:srgbClr val="FCFEB9"/>
                  </a:solidFill>
                  <a:ln w="12700" cap="rnd" cmpd="sng">
                    <a:solidFill>
                      <a:srgbClr val="000000"/>
                    </a:solidFill>
                    <a:prstDash val="solid"/>
                    <a:round/>
                    <a:headEnd/>
                    <a:tailEnd/>
                  </a:ln>
                </p:spPr>
                <p:txBody>
                  <a:bodyPr/>
                  <a:lstStyle/>
                  <a:p>
                    <a:endParaRPr lang="en-GB"/>
                  </a:p>
                </p:txBody>
              </p:sp>
            </p:grpSp>
            <p:sp>
              <p:nvSpPr>
                <p:cNvPr id="20503" name="Freeform 37"/>
                <p:cNvSpPr>
                  <a:spLocks/>
                </p:cNvSpPr>
                <p:nvPr/>
              </p:nvSpPr>
              <p:spPr bwMode="auto">
                <a:xfrm>
                  <a:off x="4828" y="2447"/>
                  <a:ext cx="989" cy="649"/>
                </a:xfrm>
                <a:custGeom>
                  <a:avLst/>
                  <a:gdLst>
                    <a:gd name="T0" fmla="*/ 516 w 989"/>
                    <a:gd name="T1" fmla="*/ 646 h 649"/>
                    <a:gd name="T2" fmla="*/ 546 w 989"/>
                    <a:gd name="T3" fmla="*/ 583 h 649"/>
                    <a:gd name="T4" fmla="*/ 570 w 989"/>
                    <a:gd name="T5" fmla="*/ 552 h 649"/>
                    <a:gd name="T6" fmla="*/ 643 w 989"/>
                    <a:gd name="T7" fmla="*/ 536 h 649"/>
                    <a:gd name="T8" fmla="*/ 593 w 989"/>
                    <a:gd name="T9" fmla="*/ 509 h 649"/>
                    <a:gd name="T10" fmla="*/ 659 w 989"/>
                    <a:gd name="T11" fmla="*/ 529 h 649"/>
                    <a:gd name="T12" fmla="*/ 670 w 989"/>
                    <a:gd name="T13" fmla="*/ 498 h 649"/>
                    <a:gd name="T14" fmla="*/ 698 w 989"/>
                    <a:gd name="T15" fmla="*/ 504 h 649"/>
                    <a:gd name="T16" fmla="*/ 735 w 989"/>
                    <a:gd name="T17" fmla="*/ 489 h 649"/>
                    <a:gd name="T18" fmla="*/ 768 w 989"/>
                    <a:gd name="T19" fmla="*/ 488 h 649"/>
                    <a:gd name="T20" fmla="*/ 783 w 989"/>
                    <a:gd name="T21" fmla="*/ 533 h 649"/>
                    <a:gd name="T22" fmla="*/ 862 w 989"/>
                    <a:gd name="T23" fmla="*/ 547 h 649"/>
                    <a:gd name="T24" fmla="*/ 929 w 989"/>
                    <a:gd name="T25" fmla="*/ 581 h 649"/>
                    <a:gd name="T26" fmla="*/ 984 w 989"/>
                    <a:gd name="T27" fmla="*/ 543 h 649"/>
                    <a:gd name="T28" fmla="*/ 981 w 989"/>
                    <a:gd name="T29" fmla="*/ 439 h 649"/>
                    <a:gd name="T30" fmla="*/ 946 w 989"/>
                    <a:gd name="T31" fmla="*/ 396 h 649"/>
                    <a:gd name="T32" fmla="*/ 919 w 989"/>
                    <a:gd name="T33" fmla="*/ 427 h 649"/>
                    <a:gd name="T34" fmla="*/ 888 w 989"/>
                    <a:gd name="T35" fmla="*/ 441 h 649"/>
                    <a:gd name="T36" fmla="*/ 864 w 989"/>
                    <a:gd name="T37" fmla="*/ 423 h 649"/>
                    <a:gd name="T38" fmla="*/ 908 w 989"/>
                    <a:gd name="T39" fmla="*/ 396 h 649"/>
                    <a:gd name="T40" fmla="*/ 906 w 989"/>
                    <a:gd name="T41" fmla="*/ 303 h 649"/>
                    <a:gd name="T42" fmla="*/ 753 w 989"/>
                    <a:gd name="T43" fmla="*/ 157 h 649"/>
                    <a:gd name="T44" fmla="*/ 581 w 989"/>
                    <a:gd name="T45" fmla="*/ 62 h 649"/>
                    <a:gd name="T46" fmla="*/ 309 w 989"/>
                    <a:gd name="T47" fmla="*/ 0 h 649"/>
                    <a:gd name="T48" fmla="*/ 143 w 989"/>
                    <a:gd name="T49" fmla="*/ 18 h 649"/>
                    <a:gd name="T50" fmla="*/ 72 w 989"/>
                    <a:gd name="T51" fmla="*/ 61 h 649"/>
                    <a:gd name="T52" fmla="*/ 25 w 989"/>
                    <a:gd name="T53" fmla="*/ 34 h 649"/>
                    <a:gd name="T54" fmla="*/ 16 w 989"/>
                    <a:gd name="T55" fmla="*/ 92 h 649"/>
                    <a:gd name="T56" fmla="*/ 12 w 989"/>
                    <a:gd name="T57" fmla="*/ 155 h 649"/>
                    <a:gd name="T58" fmla="*/ 62 w 989"/>
                    <a:gd name="T59" fmla="*/ 156 h 649"/>
                    <a:gd name="T60" fmla="*/ 131 w 989"/>
                    <a:gd name="T61" fmla="*/ 120 h 649"/>
                    <a:gd name="T62" fmla="*/ 196 w 989"/>
                    <a:gd name="T63" fmla="*/ 122 h 649"/>
                    <a:gd name="T64" fmla="*/ 255 w 989"/>
                    <a:gd name="T65" fmla="*/ 122 h 649"/>
                    <a:gd name="T66" fmla="*/ 315 w 989"/>
                    <a:gd name="T67" fmla="*/ 136 h 649"/>
                    <a:gd name="T68" fmla="*/ 313 w 989"/>
                    <a:gd name="T69" fmla="*/ 174 h 649"/>
                    <a:gd name="T70" fmla="*/ 405 w 989"/>
                    <a:gd name="T71" fmla="*/ 171 h 649"/>
                    <a:gd name="T72" fmla="*/ 442 w 989"/>
                    <a:gd name="T73" fmla="*/ 178 h 649"/>
                    <a:gd name="T74" fmla="*/ 431 w 989"/>
                    <a:gd name="T75" fmla="*/ 200 h 649"/>
                    <a:gd name="T76" fmla="*/ 447 w 989"/>
                    <a:gd name="T77" fmla="*/ 237 h 649"/>
                    <a:gd name="T78" fmla="*/ 472 w 989"/>
                    <a:gd name="T79" fmla="*/ 283 h 649"/>
                    <a:gd name="T80" fmla="*/ 478 w 989"/>
                    <a:gd name="T81" fmla="*/ 318 h 649"/>
                    <a:gd name="T82" fmla="*/ 462 w 989"/>
                    <a:gd name="T83" fmla="*/ 299 h 649"/>
                    <a:gd name="T84" fmla="*/ 426 w 989"/>
                    <a:gd name="T85" fmla="*/ 331 h 649"/>
                    <a:gd name="T86" fmla="*/ 442 w 989"/>
                    <a:gd name="T87" fmla="*/ 382 h 649"/>
                    <a:gd name="T88" fmla="*/ 465 w 989"/>
                    <a:gd name="T89" fmla="*/ 443 h 649"/>
                    <a:gd name="T90" fmla="*/ 513 w 989"/>
                    <a:gd name="T91" fmla="*/ 439 h 649"/>
                    <a:gd name="T92" fmla="*/ 494 w 989"/>
                    <a:gd name="T93" fmla="*/ 393 h 649"/>
                    <a:gd name="T94" fmla="*/ 473 w 989"/>
                    <a:gd name="T95" fmla="*/ 350 h 649"/>
                    <a:gd name="T96" fmla="*/ 508 w 989"/>
                    <a:gd name="T97" fmla="*/ 379 h 649"/>
                    <a:gd name="T98" fmla="*/ 526 w 989"/>
                    <a:gd name="T99" fmla="*/ 382 h 649"/>
                    <a:gd name="T100" fmla="*/ 544 w 989"/>
                    <a:gd name="T101" fmla="*/ 419 h 649"/>
                    <a:gd name="T102" fmla="*/ 521 w 989"/>
                    <a:gd name="T103" fmla="*/ 460 h 649"/>
                    <a:gd name="T104" fmla="*/ 490 w 989"/>
                    <a:gd name="T105" fmla="*/ 446 h 649"/>
                    <a:gd name="T106" fmla="*/ 506 w 989"/>
                    <a:gd name="T107" fmla="*/ 473 h 649"/>
                    <a:gd name="T108" fmla="*/ 490 w 989"/>
                    <a:gd name="T109" fmla="*/ 537 h 649"/>
                    <a:gd name="T110" fmla="*/ 513 w 989"/>
                    <a:gd name="T111" fmla="*/ 572 h 6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9"/>
                    <a:gd name="T169" fmla="*/ 0 h 649"/>
                    <a:gd name="T170" fmla="*/ 989 w 989"/>
                    <a:gd name="T171" fmla="*/ 649 h 64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9" h="649">
                      <a:moveTo>
                        <a:pt x="480" y="603"/>
                      </a:moveTo>
                      <a:lnTo>
                        <a:pt x="494" y="621"/>
                      </a:lnTo>
                      <a:lnTo>
                        <a:pt x="489" y="631"/>
                      </a:lnTo>
                      <a:lnTo>
                        <a:pt x="495" y="640"/>
                      </a:lnTo>
                      <a:lnTo>
                        <a:pt x="503" y="648"/>
                      </a:lnTo>
                      <a:lnTo>
                        <a:pt x="516" y="646"/>
                      </a:lnTo>
                      <a:lnTo>
                        <a:pt x="529" y="631"/>
                      </a:lnTo>
                      <a:lnTo>
                        <a:pt x="544" y="622"/>
                      </a:lnTo>
                      <a:lnTo>
                        <a:pt x="552" y="613"/>
                      </a:lnTo>
                      <a:lnTo>
                        <a:pt x="549" y="604"/>
                      </a:lnTo>
                      <a:lnTo>
                        <a:pt x="546" y="594"/>
                      </a:lnTo>
                      <a:lnTo>
                        <a:pt x="546" y="583"/>
                      </a:lnTo>
                      <a:lnTo>
                        <a:pt x="554" y="579"/>
                      </a:lnTo>
                      <a:lnTo>
                        <a:pt x="554" y="568"/>
                      </a:lnTo>
                      <a:lnTo>
                        <a:pt x="552" y="562"/>
                      </a:lnTo>
                      <a:lnTo>
                        <a:pt x="557" y="557"/>
                      </a:lnTo>
                      <a:lnTo>
                        <a:pt x="567" y="558"/>
                      </a:lnTo>
                      <a:lnTo>
                        <a:pt x="570" y="552"/>
                      </a:lnTo>
                      <a:lnTo>
                        <a:pt x="570" y="544"/>
                      </a:lnTo>
                      <a:lnTo>
                        <a:pt x="573" y="539"/>
                      </a:lnTo>
                      <a:lnTo>
                        <a:pt x="595" y="541"/>
                      </a:lnTo>
                      <a:lnTo>
                        <a:pt x="603" y="547"/>
                      </a:lnTo>
                      <a:lnTo>
                        <a:pt x="642" y="543"/>
                      </a:lnTo>
                      <a:lnTo>
                        <a:pt x="643" y="536"/>
                      </a:lnTo>
                      <a:lnTo>
                        <a:pt x="632" y="527"/>
                      </a:lnTo>
                      <a:lnTo>
                        <a:pt x="605" y="528"/>
                      </a:lnTo>
                      <a:lnTo>
                        <a:pt x="593" y="527"/>
                      </a:lnTo>
                      <a:lnTo>
                        <a:pt x="588" y="522"/>
                      </a:lnTo>
                      <a:lnTo>
                        <a:pt x="588" y="514"/>
                      </a:lnTo>
                      <a:lnTo>
                        <a:pt x="593" y="509"/>
                      </a:lnTo>
                      <a:lnTo>
                        <a:pt x="603" y="517"/>
                      </a:lnTo>
                      <a:lnTo>
                        <a:pt x="618" y="517"/>
                      </a:lnTo>
                      <a:lnTo>
                        <a:pt x="628" y="518"/>
                      </a:lnTo>
                      <a:lnTo>
                        <a:pt x="638" y="518"/>
                      </a:lnTo>
                      <a:lnTo>
                        <a:pt x="646" y="523"/>
                      </a:lnTo>
                      <a:lnTo>
                        <a:pt x="659" y="529"/>
                      </a:lnTo>
                      <a:lnTo>
                        <a:pt x="670" y="531"/>
                      </a:lnTo>
                      <a:lnTo>
                        <a:pt x="670" y="521"/>
                      </a:lnTo>
                      <a:lnTo>
                        <a:pt x="678" y="518"/>
                      </a:lnTo>
                      <a:lnTo>
                        <a:pt x="675" y="511"/>
                      </a:lnTo>
                      <a:lnTo>
                        <a:pt x="668" y="504"/>
                      </a:lnTo>
                      <a:lnTo>
                        <a:pt x="670" y="498"/>
                      </a:lnTo>
                      <a:lnTo>
                        <a:pt x="673" y="493"/>
                      </a:lnTo>
                      <a:lnTo>
                        <a:pt x="682" y="482"/>
                      </a:lnTo>
                      <a:lnTo>
                        <a:pt x="687" y="489"/>
                      </a:lnTo>
                      <a:lnTo>
                        <a:pt x="683" y="498"/>
                      </a:lnTo>
                      <a:lnTo>
                        <a:pt x="690" y="502"/>
                      </a:lnTo>
                      <a:lnTo>
                        <a:pt x="698" y="504"/>
                      </a:lnTo>
                      <a:lnTo>
                        <a:pt x="707" y="509"/>
                      </a:lnTo>
                      <a:lnTo>
                        <a:pt x="718" y="509"/>
                      </a:lnTo>
                      <a:lnTo>
                        <a:pt x="727" y="507"/>
                      </a:lnTo>
                      <a:lnTo>
                        <a:pt x="730" y="501"/>
                      </a:lnTo>
                      <a:lnTo>
                        <a:pt x="730" y="494"/>
                      </a:lnTo>
                      <a:lnTo>
                        <a:pt x="735" y="489"/>
                      </a:lnTo>
                      <a:lnTo>
                        <a:pt x="745" y="483"/>
                      </a:lnTo>
                      <a:lnTo>
                        <a:pt x="750" y="478"/>
                      </a:lnTo>
                      <a:lnTo>
                        <a:pt x="748" y="472"/>
                      </a:lnTo>
                      <a:lnTo>
                        <a:pt x="751" y="465"/>
                      </a:lnTo>
                      <a:lnTo>
                        <a:pt x="762" y="478"/>
                      </a:lnTo>
                      <a:lnTo>
                        <a:pt x="768" y="488"/>
                      </a:lnTo>
                      <a:lnTo>
                        <a:pt x="770" y="492"/>
                      </a:lnTo>
                      <a:lnTo>
                        <a:pt x="775" y="501"/>
                      </a:lnTo>
                      <a:lnTo>
                        <a:pt x="780" y="508"/>
                      </a:lnTo>
                      <a:lnTo>
                        <a:pt x="779" y="517"/>
                      </a:lnTo>
                      <a:lnTo>
                        <a:pt x="778" y="524"/>
                      </a:lnTo>
                      <a:lnTo>
                        <a:pt x="783" y="533"/>
                      </a:lnTo>
                      <a:lnTo>
                        <a:pt x="793" y="539"/>
                      </a:lnTo>
                      <a:lnTo>
                        <a:pt x="802" y="539"/>
                      </a:lnTo>
                      <a:lnTo>
                        <a:pt x="813" y="537"/>
                      </a:lnTo>
                      <a:lnTo>
                        <a:pt x="831" y="539"/>
                      </a:lnTo>
                      <a:lnTo>
                        <a:pt x="852" y="549"/>
                      </a:lnTo>
                      <a:lnTo>
                        <a:pt x="862" y="547"/>
                      </a:lnTo>
                      <a:lnTo>
                        <a:pt x="870" y="556"/>
                      </a:lnTo>
                      <a:lnTo>
                        <a:pt x="877" y="562"/>
                      </a:lnTo>
                      <a:lnTo>
                        <a:pt x="894" y="568"/>
                      </a:lnTo>
                      <a:lnTo>
                        <a:pt x="904" y="568"/>
                      </a:lnTo>
                      <a:lnTo>
                        <a:pt x="916" y="571"/>
                      </a:lnTo>
                      <a:lnTo>
                        <a:pt x="929" y="581"/>
                      </a:lnTo>
                      <a:lnTo>
                        <a:pt x="947" y="597"/>
                      </a:lnTo>
                      <a:lnTo>
                        <a:pt x="962" y="608"/>
                      </a:lnTo>
                      <a:lnTo>
                        <a:pt x="970" y="594"/>
                      </a:lnTo>
                      <a:lnTo>
                        <a:pt x="973" y="582"/>
                      </a:lnTo>
                      <a:lnTo>
                        <a:pt x="981" y="565"/>
                      </a:lnTo>
                      <a:lnTo>
                        <a:pt x="984" y="543"/>
                      </a:lnTo>
                      <a:lnTo>
                        <a:pt x="988" y="518"/>
                      </a:lnTo>
                      <a:lnTo>
                        <a:pt x="983" y="515"/>
                      </a:lnTo>
                      <a:lnTo>
                        <a:pt x="986" y="486"/>
                      </a:lnTo>
                      <a:lnTo>
                        <a:pt x="985" y="468"/>
                      </a:lnTo>
                      <a:lnTo>
                        <a:pt x="981" y="455"/>
                      </a:lnTo>
                      <a:lnTo>
                        <a:pt x="981" y="439"/>
                      </a:lnTo>
                      <a:lnTo>
                        <a:pt x="973" y="432"/>
                      </a:lnTo>
                      <a:lnTo>
                        <a:pt x="968" y="424"/>
                      </a:lnTo>
                      <a:lnTo>
                        <a:pt x="963" y="412"/>
                      </a:lnTo>
                      <a:lnTo>
                        <a:pt x="963" y="404"/>
                      </a:lnTo>
                      <a:lnTo>
                        <a:pt x="957" y="396"/>
                      </a:lnTo>
                      <a:lnTo>
                        <a:pt x="946" y="396"/>
                      </a:lnTo>
                      <a:lnTo>
                        <a:pt x="937" y="396"/>
                      </a:lnTo>
                      <a:lnTo>
                        <a:pt x="933" y="405"/>
                      </a:lnTo>
                      <a:lnTo>
                        <a:pt x="926" y="406"/>
                      </a:lnTo>
                      <a:lnTo>
                        <a:pt x="916" y="406"/>
                      </a:lnTo>
                      <a:lnTo>
                        <a:pt x="916" y="419"/>
                      </a:lnTo>
                      <a:lnTo>
                        <a:pt x="919" y="427"/>
                      </a:lnTo>
                      <a:lnTo>
                        <a:pt x="917" y="434"/>
                      </a:lnTo>
                      <a:lnTo>
                        <a:pt x="915" y="444"/>
                      </a:lnTo>
                      <a:lnTo>
                        <a:pt x="906" y="446"/>
                      </a:lnTo>
                      <a:lnTo>
                        <a:pt x="899" y="446"/>
                      </a:lnTo>
                      <a:lnTo>
                        <a:pt x="893" y="443"/>
                      </a:lnTo>
                      <a:lnTo>
                        <a:pt x="888" y="441"/>
                      </a:lnTo>
                      <a:lnTo>
                        <a:pt x="883" y="441"/>
                      </a:lnTo>
                      <a:lnTo>
                        <a:pt x="875" y="439"/>
                      </a:lnTo>
                      <a:lnTo>
                        <a:pt x="867" y="439"/>
                      </a:lnTo>
                      <a:lnTo>
                        <a:pt x="860" y="438"/>
                      </a:lnTo>
                      <a:lnTo>
                        <a:pt x="855" y="430"/>
                      </a:lnTo>
                      <a:lnTo>
                        <a:pt x="864" y="423"/>
                      </a:lnTo>
                      <a:lnTo>
                        <a:pt x="870" y="422"/>
                      </a:lnTo>
                      <a:lnTo>
                        <a:pt x="874" y="425"/>
                      </a:lnTo>
                      <a:lnTo>
                        <a:pt x="880" y="424"/>
                      </a:lnTo>
                      <a:lnTo>
                        <a:pt x="894" y="417"/>
                      </a:lnTo>
                      <a:lnTo>
                        <a:pt x="899" y="408"/>
                      </a:lnTo>
                      <a:lnTo>
                        <a:pt x="908" y="396"/>
                      </a:lnTo>
                      <a:lnTo>
                        <a:pt x="916" y="387"/>
                      </a:lnTo>
                      <a:lnTo>
                        <a:pt x="921" y="379"/>
                      </a:lnTo>
                      <a:lnTo>
                        <a:pt x="929" y="371"/>
                      </a:lnTo>
                      <a:lnTo>
                        <a:pt x="929" y="362"/>
                      </a:lnTo>
                      <a:lnTo>
                        <a:pt x="936" y="342"/>
                      </a:lnTo>
                      <a:lnTo>
                        <a:pt x="906" y="303"/>
                      </a:lnTo>
                      <a:lnTo>
                        <a:pt x="877" y="267"/>
                      </a:lnTo>
                      <a:lnTo>
                        <a:pt x="849" y="237"/>
                      </a:lnTo>
                      <a:lnTo>
                        <a:pt x="819" y="211"/>
                      </a:lnTo>
                      <a:lnTo>
                        <a:pt x="797" y="191"/>
                      </a:lnTo>
                      <a:lnTo>
                        <a:pt x="778" y="175"/>
                      </a:lnTo>
                      <a:lnTo>
                        <a:pt x="753" y="157"/>
                      </a:lnTo>
                      <a:lnTo>
                        <a:pt x="729" y="139"/>
                      </a:lnTo>
                      <a:lnTo>
                        <a:pt x="695" y="117"/>
                      </a:lnTo>
                      <a:lnTo>
                        <a:pt x="668" y="101"/>
                      </a:lnTo>
                      <a:lnTo>
                        <a:pt x="642" y="88"/>
                      </a:lnTo>
                      <a:lnTo>
                        <a:pt x="614" y="76"/>
                      </a:lnTo>
                      <a:lnTo>
                        <a:pt x="581" y="62"/>
                      </a:lnTo>
                      <a:lnTo>
                        <a:pt x="533" y="43"/>
                      </a:lnTo>
                      <a:lnTo>
                        <a:pt x="483" y="28"/>
                      </a:lnTo>
                      <a:lnTo>
                        <a:pt x="440" y="18"/>
                      </a:lnTo>
                      <a:lnTo>
                        <a:pt x="408" y="12"/>
                      </a:lnTo>
                      <a:lnTo>
                        <a:pt x="363" y="5"/>
                      </a:lnTo>
                      <a:lnTo>
                        <a:pt x="309" y="0"/>
                      </a:lnTo>
                      <a:lnTo>
                        <a:pt x="237" y="0"/>
                      </a:lnTo>
                      <a:lnTo>
                        <a:pt x="181" y="3"/>
                      </a:lnTo>
                      <a:lnTo>
                        <a:pt x="176" y="12"/>
                      </a:lnTo>
                      <a:lnTo>
                        <a:pt x="165" y="15"/>
                      </a:lnTo>
                      <a:lnTo>
                        <a:pt x="158" y="18"/>
                      </a:lnTo>
                      <a:lnTo>
                        <a:pt x="143" y="18"/>
                      </a:lnTo>
                      <a:lnTo>
                        <a:pt x="128" y="23"/>
                      </a:lnTo>
                      <a:lnTo>
                        <a:pt x="109" y="25"/>
                      </a:lnTo>
                      <a:lnTo>
                        <a:pt x="97" y="38"/>
                      </a:lnTo>
                      <a:lnTo>
                        <a:pt x="95" y="48"/>
                      </a:lnTo>
                      <a:lnTo>
                        <a:pt x="84" y="62"/>
                      </a:lnTo>
                      <a:lnTo>
                        <a:pt x="72" y="61"/>
                      </a:lnTo>
                      <a:lnTo>
                        <a:pt x="60" y="71"/>
                      </a:lnTo>
                      <a:lnTo>
                        <a:pt x="60" y="57"/>
                      </a:lnTo>
                      <a:lnTo>
                        <a:pt x="70" y="33"/>
                      </a:lnTo>
                      <a:lnTo>
                        <a:pt x="72" y="21"/>
                      </a:lnTo>
                      <a:lnTo>
                        <a:pt x="46" y="28"/>
                      </a:lnTo>
                      <a:lnTo>
                        <a:pt x="25" y="34"/>
                      </a:lnTo>
                      <a:lnTo>
                        <a:pt x="27" y="43"/>
                      </a:lnTo>
                      <a:lnTo>
                        <a:pt x="43" y="54"/>
                      </a:lnTo>
                      <a:lnTo>
                        <a:pt x="40" y="62"/>
                      </a:lnTo>
                      <a:lnTo>
                        <a:pt x="37" y="72"/>
                      </a:lnTo>
                      <a:lnTo>
                        <a:pt x="29" y="82"/>
                      </a:lnTo>
                      <a:lnTo>
                        <a:pt x="16" y="92"/>
                      </a:lnTo>
                      <a:lnTo>
                        <a:pt x="15" y="108"/>
                      </a:lnTo>
                      <a:lnTo>
                        <a:pt x="9" y="122"/>
                      </a:lnTo>
                      <a:lnTo>
                        <a:pt x="10" y="132"/>
                      </a:lnTo>
                      <a:lnTo>
                        <a:pt x="27" y="131"/>
                      </a:lnTo>
                      <a:lnTo>
                        <a:pt x="25" y="149"/>
                      </a:lnTo>
                      <a:lnTo>
                        <a:pt x="12" y="155"/>
                      </a:lnTo>
                      <a:lnTo>
                        <a:pt x="0" y="167"/>
                      </a:lnTo>
                      <a:lnTo>
                        <a:pt x="14" y="179"/>
                      </a:lnTo>
                      <a:lnTo>
                        <a:pt x="29" y="165"/>
                      </a:lnTo>
                      <a:lnTo>
                        <a:pt x="37" y="164"/>
                      </a:lnTo>
                      <a:lnTo>
                        <a:pt x="51" y="161"/>
                      </a:lnTo>
                      <a:lnTo>
                        <a:pt x="62" y="156"/>
                      </a:lnTo>
                      <a:lnTo>
                        <a:pt x="72" y="155"/>
                      </a:lnTo>
                      <a:lnTo>
                        <a:pt x="84" y="146"/>
                      </a:lnTo>
                      <a:lnTo>
                        <a:pt x="95" y="130"/>
                      </a:lnTo>
                      <a:lnTo>
                        <a:pt x="106" y="128"/>
                      </a:lnTo>
                      <a:lnTo>
                        <a:pt x="117" y="123"/>
                      </a:lnTo>
                      <a:lnTo>
                        <a:pt x="131" y="120"/>
                      </a:lnTo>
                      <a:lnTo>
                        <a:pt x="136" y="123"/>
                      </a:lnTo>
                      <a:lnTo>
                        <a:pt x="147" y="122"/>
                      </a:lnTo>
                      <a:lnTo>
                        <a:pt x="154" y="119"/>
                      </a:lnTo>
                      <a:lnTo>
                        <a:pt x="172" y="118"/>
                      </a:lnTo>
                      <a:lnTo>
                        <a:pt x="178" y="121"/>
                      </a:lnTo>
                      <a:lnTo>
                        <a:pt x="196" y="122"/>
                      </a:lnTo>
                      <a:lnTo>
                        <a:pt x="208" y="119"/>
                      </a:lnTo>
                      <a:lnTo>
                        <a:pt x="219" y="109"/>
                      </a:lnTo>
                      <a:lnTo>
                        <a:pt x="235" y="111"/>
                      </a:lnTo>
                      <a:lnTo>
                        <a:pt x="249" y="109"/>
                      </a:lnTo>
                      <a:lnTo>
                        <a:pt x="257" y="109"/>
                      </a:lnTo>
                      <a:lnTo>
                        <a:pt x="255" y="122"/>
                      </a:lnTo>
                      <a:lnTo>
                        <a:pt x="260" y="126"/>
                      </a:lnTo>
                      <a:lnTo>
                        <a:pt x="269" y="130"/>
                      </a:lnTo>
                      <a:lnTo>
                        <a:pt x="279" y="124"/>
                      </a:lnTo>
                      <a:lnTo>
                        <a:pt x="291" y="129"/>
                      </a:lnTo>
                      <a:lnTo>
                        <a:pt x="302" y="133"/>
                      </a:lnTo>
                      <a:lnTo>
                        <a:pt x="315" y="136"/>
                      </a:lnTo>
                      <a:lnTo>
                        <a:pt x="336" y="139"/>
                      </a:lnTo>
                      <a:lnTo>
                        <a:pt x="311" y="143"/>
                      </a:lnTo>
                      <a:lnTo>
                        <a:pt x="302" y="146"/>
                      </a:lnTo>
                      <a:lnTo>
                        <a:pt x="297" y="151"/>
                      </a:lnTo>
                      <a:lnTo>
                        <a:pt x="305" y="166"/>
                      </a:lnTo>
                      <a:lnTo>
                        <a:pt x="313" y="174"/>
                      </a:lnTo>
                      <a:lnTo>
                        <a:pt x="329" y="172"/>
                      </a:lnTo>
                      <a:lnTo>
                        <a:pt x="342" y="175"/>
                      </a:lnTo>
                      <a:lnTo>
                        <a:pt x="357" y="181"/>
                      </a:lnTo>
                      <a:lnTo>
                        <a:pt x="373" y="182"/>
                      </a:lnTo>
                      <a:lnTo>
                        <a:pt x="382" y="184"/>
                      </a:lnTo>
                      <a:lnTo>
                        <a:pt x="405" y="171"/>
                      </a:lnTo>
                      <a:lnTo>
                        <a:pt x="410" y="172"/>
                      </a:lnTo>
                      <a:lnTo>
                        <a:pt x="398" y="182"/>
                      </a:lnTo>
                      <a:lnTo>
                        <a:pt x="411" y="196"/>
                      </a:lnTo>
                      <a:lnTo>
                        <a:pt x="437" y="191"/>
                      </a:lnTo>
                      <a:lnTo>
                        <a:pt x="442" y="189"/>
                      </a:lnTo>
                      <a:lnTo>
                        <a:pt x="442" y="178"/>
                      </a:lnTo>
                      <a:lnTo>
                        <a:pt x="451" y="182"/>
                      </a:lnTo>
                      <a:lnTo>
                        <a:pt x="468" y="194"/>
                      </a:lnTo>
                      <a:lnTo>
                        <a:pt x="451" y="192"/>
                      </a:lnTo>
                      <a:lnTo>
                        <a:pt x="447" y="195"/>
                      </a:lnTo>
                      <a:lnTo>
                        <a:pt x="440" y="197"/>
                      </a:lnTo>
                      <a:lnTo>
                        <a:pt x="431" y="200"/>
                      </a:lnTo>
                      <a:lnTo>
                        <a:pt x="421" y="200"/>
                      </a:lnTo>
                      <a:lnTo>
                        <a:pt x="410" y="208"/>
                      </a:lnTo>
                      <a:lnTo>
                        <a:pt x="421" y="213"/>
                      </a:lnTo>
                      <a:lnTo>
                        <a:pt x="453" y="213"/>
                      </a:lnTo>
                      <a:lnTo>
                        <a:pt x="451" y="223"/>
                      </a:lnTo>
                      <a:lnTo>
                        <a:pt x="447" y="237"/>
                      </a:lnTo>
                      <a:lnTo>
                        <a:pt x="456" y="238"/>
                      </a:lnTo>
                      <a:lnTo>
                        <a:pt x="464" y="243"/>
                      </a:lnTo>
                      <a:lnTo>
                        <a:pt x="467" y="259"/>
                      </a:lnTo>
                      <a:lnTo>
                        <a:pt x="473" y="265"/>
                      </a:lnTo>
                      <a:lnTo>
                        <a:pt x="472" y="273"/>
                      </a:lnTo>
                      <a:lnTo>
                        <a:pt x="472" y="283"/>
                      </a:lnTo>
                      <a:lnTo>
                        <a:pt x="502" y="308"/>
                      </a:lnTo>
                      <a:lnTo>
                        <a:pt x="500" y="318"/>
                      </a:lnTo>
                      <a:lnTo>
                        <a:pt x="496" y="322"/>
                      </a:lnTo>
                      <a:lnTo>
                        <a:pt x="490" y="319"/>
                      </a:lnTo>
                      <a:lnTo>
                        <a:pt x="483" y="317"/>
                      </a:lnTo>
                      <a:lnTo>
                        <a:pt x="478" y="318"/>
                      </a:lnTo>
                      <a:lnTo>
                        <a:pt x="475" y="318"/>
                      </a:lnTo>
                      <a:lnTo>
                        <a:pt x="486" y="305"/>
                      </a:lnTo>
                      <a:lnTo>
                        <a:pt x="483" y="299"/>
                      </a:lnTo>
                      <a:lnTo>
                        <a:pt x="473" y="296"/>
                      </a:lnTo>
                      <a:lnTo>
                        <a:pt x="468" y="296"/>
                      </a:lnTo>
                      <a:lnTo>
                        <a:pt x="462" y="299"/>
                      </a:lnTo>
                      <a:lnTo>
                        <a:pt x="452" y="303"/>
                      </a:lnTo>
                      <a:lnTo>
                        <a:pt x="447" y="308"/>
                      </a:lnTo>
                      <a:lnTo>
                        <a:pt x="434" y="309"/>
                      </a:lnTo>
                      <a:lnTo>
                        <a:pt x="425" y="309"/>
                      </a:lnTo>
                      <a:lnTo>
                        <a:pt x="426" y="319"/>
                      </a:lnTo>
                      <a:lnTo>
                        <a:pt x="426" y="331"/>
                      </a:lnTo>
                      <a:lnTo>
                        <a:pt x="425" y="343"/>
                      </a:lnTo>
                      <a:lnTo>
                        <a:pt x="427" y="353"/>
                      </a:lnTo>
                      <a:lnTo>
                        <a:pt x="431" y="362"/>
                      </a:lnTo>
                      <a:lnTo>
                        <a:pt x="430" y="370"/>
                      </a:lnTo>
                      <a:lnTo>
                        <a:pt x="435" y="377"/>
                      </a:lnTo>
                      <a:lnTo>
                        <a:pt x="442" y="382"/>
                      </a:lnTo>
                      <a:lnTo>
                        <a:pt x="442" y="388"/>
                      </a:lnTo>
                      <a:lnTo>
                        <a:pt x="451" y="393"/>
                      </a:lnTo>
                      <a:lnTo>
                        <a:pt x="445" y="405"/>
                      </a:lnTo>
                      <a:lnTo>
                        <a:pt x="447" y="417"/>
                      </a:lnTo>
                      <a:lnTo>
                        <a:pt x="453" y="427"/>
                      </a:lnTo>
                      <a:lnTo>
                        <a:pt x="465" y="443"/>
                      </a:lnTo>
                      <a:lnTo>
                        <a:pt x="470" y="443"/>
                      </a:lnTo>
                      <a:lnTo>
                        <a:pt x="478" y="446"/>
                      </a:lnTo>
                      <a:lnTo>
                        <a:pt x="489" y="434"/>
                      </a:lnTo>
                      <a:lnTo>
                        <a:pt x="496" y="429"/>
                      </a:lnTo>
                      <a:lnTo>
                        <a:pt x="505" y="436"/>
                      </a:lnTo>
                      <a:lnTo>
                        <a:pt x="513" y="439"/>
                      </a:lnTo>
                      <a:lnTo>
                        <a:pt x="523" y="436"/>
                      </a:lnTo>
                      <a:lnTo>
                        <a:pt x="524" y="427"/>
                      </a:lnTo>
                      <a:lnTo>
                        <a:pt x="513" y="415"/>
                      </a:lnTo>
                      <a:lnTo>
                        <a:pt x="505" y="408"/>
                      </a:lnTo>
                      <a:lnTo>
                        <a:pt x="503" y="401"/>
                      </a:lnTo>
                      <a:lnTo>
                        <a:pt x="494" y="393"/>
                      </a:lnTo>
                      <a:lnTo>
                        <a:pt x="486" y="391"/>
                      </a:lnTo>
                      <a:lnTo>
                        <a:pt x="483" y="379"/>
                      </a:lnTo>
                      <a:lnTo>
                        <a:pt x="478" y="372"/>
                      </a:lnTo>
                      <a:lnTo>
                        <a:pt x="472" y="367"/>
                      </a:lnTo>
                      <a:lnTo>
                        <a:pt x="470" y="352"/>
                      </a:lnTo>
                      <a:lnTo>
                        <a:pt x="473" y="350"/>
                      </a:lnTo>
                      <a:lnTo>
                        <a:pt x="483" y="359"/>
                      </a:lnTo>
                      <a:lnTo>
                        <a:pt x="483" y="367"/>
                      </a:lnTo>
                      <a:lnTo>
                        <a:pt x="490" y="374"/>
                      </a:lnTo>
                      <a:lnTo>
                        <a:pt x="497" y="382"/>
                      </a:lnTo>
                      <a:lnTo>
                        <a:pt x="502" y="387"/>
                      </a:lnTo>
                      <a:lnTo>
                        <a:pt x="508" y="379"/>
                      </a:lnTo>
                      <a:lnTo>
                        <a:pt x="513" y="377"/>
                      </a:lnTo>
                      <a:lnTo>
                        <a:pt x="519" y="374"/>
                      </a:lnTo>
                      <a:lnTo>
                        <a:pt x="521" y="368"/>
                      </a:lnTo>
                      <a:lnTo>
                        <a:pt x="528" y="367"/>
                      </a:lnTo>
                      <a:lnTo>
                        <a:pt x="523" y="374"/>
                      </a:lnTo>
                      <a:lnTo>
                        <a:pt x="526" y="382"/>
                      </a:lnTo>
                      <a:lnTo>
                        <a:pt x="534" y="387"/>
                      </a:lnTo>
                      <a:lnTo>
                        <a:pt x="533" y="393"/>
                      </a:lnTo>
                      <a:lnTo>
                        <a:pt x="526" y="401"/>
                      </a:lnTo>
                      <a:lnTo>
                        <a:pt x="529" y="408"/>
                      </a:lnTo>
                      <a:lnTo>
                        <a:pt x="538" y="412"/>
                      </a:lnTo>
                      <a:lnTo>
                        <a:pt x="544" y="419"/>
                      </a:lnTo>
                      <a:lnTo>
                        <a:pt x="538" y="427"/>
                      </a:lnTo>
                      <a:lnTo>
                        <a:pt x="533" y="436"/>
                      </a:lnTo>
                      <a:lnTo>
                        <a:pt x="534" y="441"/>
                      </a:lnTo>
                      <a:lnTo>
                        <a:pt x="530" y="449"/>
                      </a:lnTo>
                      <a:lnTo>
                        <a:pt x="526" y="455"/>
                      </a:lnTo>
                      <a:lnTo>
                        <a:pt x="521" y="460"/>
                      </a:lnTo>
                      <a:lnTo>
                        <a:pt x="516" y="455"/>
                      </a:lnTo>
                      <a:lnTo>
                        <a:pt x="506" y="455"/>
                      </a:lnTo>
                      <a:lnTo>
                        <a:pt x="501" y="450"/>
                      </a:lnTo>
                      <a:lnTo>
                        <a:pt x="499" y="443"/>
                      </a:lnTo>
                      <a:lnTo>
                        <a:pt x="492" y="441"/>
                      </a:lnTo>
                      <a:lnTo>
                        <a:pt x="490" y="446"/>
                      </a:lnTo>
                      <a:lnTo>
                        <a:pt x="494" y="450"/>
                      </a:lnTo>
                      <a:lnTo>
                        <a:pt x="495" y="457"/>
                      </a:lnTo>
                      <a:lnTo>
                        <a:pt x="495" y="463"/>
                      </a:lnTo>
                      <a:lnTo>
                        <a:pt x="501" y="462"/>
                      </a:lnTo>
                      <a:lnTo>
                        <a:pt x="506" y="465"/>
                      </a:lnTo>
                      <a:lnTo>
                        <a:pt x="506" y="473"/>
                      </a:lnTo>
                      <a:lnTo>
                        <a:pt x="500" y="481"/>
                      </a:lnTo>
                      <a:lnTo>
                        <a:pt x="502" y="493"/>
                      </a:lnTo>
                      <a:lnTo>
                        <a:pt x="499" y="507"/>
                      </a:lnTo>
                      <a:lnTo>
                        <a:pt x="501" y="521"/>
                      </a:lnTo>
                      <a:lnTo>
                        <a:pt x="499" y="529"/>
                      </a:lnTo>
                      <a:lnTo>
                        <a:pt x="490" y="537"/>
                      </a:lnTo>
                      <a:lnTo>
                        <a:pt x="490" y="543"/>
                      </a:lnTo>
                      <a:lnTo>
                        <a:pt x="495" y="552"/>
                      </a:lnTo>
                      <a:lnTo>
                        <a:pt x="503" y="554"/>
                      </a:lnTo>
                      <a:lnTo>
                        <a:pt x="513" y="560"/>
                      </a:lnTo>
                      <a:lnTo>
                        <a:pt x="518" y="568"/>
                      </a:lnTo>
                      <a:lnTo>
                        <a:pt x="513" y="572"/>
                      </a:lnTo>
                      <a:lnTo>
                        <a:pt x="502" y="583"/>
                      </a:lnTo>
                      <a:lnTo>
                        <a:pt x="491" y="588"/>
                      </a:lnTo>
                      <a:lnTo>
                        <a:pt x="480" y="603"/>
                      </a:lnTo>
                    </a:path>
                  </a:pathLst>
                </a:custGeom>
                <a:solidFill>
                  <a:srgbClr val="FCFEB9"/>
                </a:solidFill>
                <a:ln w="12700" cap="rnd" cmpd="sng">
                  <a:solidFill>
                    <a:srgbClr val="000000"/>
                  </a:solidFill>
                  <a:prstDash val="solid"/>
                  <a:round/>
                  <a:headEnd/>
                  <a:tailEnd/>
                </a:ln>
              </p:spPr>
              <p:txBody>
                <a:bodyPr/>
                <a:lstStyle/>
                <a:p>
                  <a:endParaRPr lang="en-GB"/>
                </a:p>
              </p:txBody>
            </p:sp>
            <p:grpSp>
              <p:nvGrpSpPr>
                <p:cNvPr id="20504" name="Group 38"/>
                <p:cNvGrpSpPr>
                  <a:grpSpLocks/>
                </p:cNvGrpSpPr>
                <p:nvPr/>
              </p:nvGrpSpPr>
              <p:grpSpPr bwMode="auto">
                <a:xfrm>
                  <a:off x="5196" y="2675"/>
                  <a:ext cx="332" cy="345"/>
                  <a:chOff x="5196" y="2675"/>
                  <a:chExt cx="332" cy="345"/>
                </a:xfrm>
              </p:grpSpPr>
              <p:sp>
                <p:nvSpPr>
                  <p:cNvPr id="20506" name="Freeform 39"/>
                  <p:cNvSpPr>
                    <a:spLocks/>
                  </p:cNvSpPr>
                  <p:nvPr/>
                </p:nvSpPr>
                <p:spPr bwMode="auto">
                  <a:xfrm>
                    <a:off x="5262" y="2949"/>
                    <a:ext cx="23" cy="29"/>
                  </a:xfrm>
                  <a:custGeom>
                    <a:avLst/>
                    <a:gdLst>
                      <a:gd name="T0" fmla="*/ 1 w 23"/>
                      <a:gd name="T1" fmla="*/ 0 h 29"/>
                      <a:gd name="T2" fmla="*/ 0 w 23"/>
                      <a:gd name="T3" fmla="*/ 10 h 29"/>
                      <a:gd name="T4" fmla="*/ 1 w 23"/>
                      <a:gd name="T5" fmla="*/ 23 h 29"/>
                      <a:gd name="T6" fmla="*/ 8 w 23"/>
                      <a:gd name="T7" fmla="*/ 23 h 29"/>
                      <a:gd name="T8" fmla="*/ 22 w 23"/>
                      <a:gd name="T9" fmla="*/ 28 h 29"/>
                      <a:gd name="T10" fmla="*/ 17 w 23"/>
                      <a:gd name="T11" fmla="*/ 16 h 29"/>
                      <a:gd name="T12" fmla="*/ 19 w 23"/>
                      <a:gd name="T13" fmla="*/ 11 h 29"/>
                      <a:gd name="T14" fmla="*/ 1 w 23"/>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29"/>
                      <a:gd name="T26" fmla="*/ 23 w 23"/>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29">
                        <a:moveTo>
                          <a:pt x="1" y="0"/>
                        </a:moveTo>
                        <a:lnTo>
                          <a:pt x="0" y="10"/>
                        </a:lnTo>
                        <a:lnTo>
                          <a:pt x="1" y="23"/>
                        </a:lnTo>
                        <a:lnTo>
                          <a:pt x="8" y="23"/>
                        </a:lnTo>
                        <a:lnTo>
                          <a:pt x="22" y="28"/>
                        </a:lnTo>
                        <a:lnTo>
                          <a:pt x="17" y="16"/>
                        </a:lnTo>
                        <a:lnTo>
                          <a:pt x="19" y="11"/>
                        </a:lnTo>
                        <a:lnTo>
                          <a:pt x="1"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07" name="Freeform 40"/>
                  <p:cNvSpPr>
                    <a:spLocks/>
                  </p:cNvSpPr>
                  <p:nvPr/>
                </p:nvSpPr>
                <p:spPr bwMode="auto">
                  <a:xfrm>
                    <a:off x="5263" y="2916"/>
                    <a:ext cx="60" cy="69"/>
                  </a:xfrm>
                  <a:custGeom>
                    <a:avLst/>
                    <a:gdLst>
                      <a:gd name="T0" fmla="*/ 2 w 60"/>
                      <a:gd name="T1" fmla="*/ 0 h 69"/>
                      <a:gd name="T2" fmla="*/ 21 w 60"/>
                      <a:gd name="T3" fmla="*/ 9 h 69"/>
                      <a:gd name="T4" fmla="*/ 27 w 60"/>
                      <a:gd name="T5" fmla="*/ 9 h 69"/>
                      <a:gd name="T6" fmla="*/ 28 w 60"/>
                      <a:gd name="T7" fmla="*/ 19 h 69"/>
                      <a:gd name="T8" fmla="*/ 35 w 60"/>
                      <a:gd name="T9" fmla="*/ 25 h 69"/>
                      <a:gd name="T10" fmla="*/ 40 w 60"/>
                      <a:gd name="T11" fmla="*/ 32 h 69"/>
                      <a:gd name="T12" fmla="*/ 48 w 60"/>
                      <a:gd name="T13" fmla="*/ 30 h 69"/>
                      <a:gd name="T14" fmla="*/ 57 w 60"/>
                      <a:gd name="T15" fmla="*/ 38 h 69"/>
                      <a:gd name="T16" fmla="*/ 55 w 60"/>
                      <a:gd name="T17" fmla="*/ 45 h 69"/>
                      <a:gd name="T18" fmla="*/ 59 w 60"/>
                      <a:gd name="T19" fmla="*/ 50 h 69"/>
                      <a:gd name="T20" fmla="*/ 48 w 60"/>
                      <a:gd name="T21" fmla="*/ 59 h 69"/>
                      <a:gd name="T22" fmla="*/ 40 w 60"/>
                      <a:gd name="T23" fmla="*/ 67 h 69"/>
                      <a:gd name="T24" fmla="*/ 35 w 60"/>
                      <a:gd name="T25" fmla="*/ 68 h 69"/>
                      <a:gd name="T26" fmla="*/ 33 w 60"/>
                      <a:gd name="T27" fmla="*/ 62 h 69"/>
                      <a:gd name="T28" fmla="*/ 35 w 60"/>
                      <a:gd name="T29" fmla="*/ 55 h 69"/>
                      <a:gd name="T30" fmla="*/ 33 w 60"/>
                      <a:gd name="T31" fmla="*/ 48 h 69"/>
                      <a:gd name="T32" fmla="*/ 32 w 60"/>
                      <a:gd name="T33" fmla="*/ 35 h 69"/>
                      <a:gd name="T34" fmla="*/ 23 w 60"/>
                      <a:gd name="T35" fmla="*/ 29 h 69"/>
                      <a:gd name="T36" fmla="*/ 13 w 60"/>
                      <a:gd name="T37" fmla="*/ 28 h 69"/>
                      <a:gd name="T38" fmla="*/ 12 w 60"/>
                      <a:gd name="T39" fmla="*/ 23 h 69"/>
                      <a:gd name="T40" fmla="*/ 7 w 60"/>
                      <a:gd name="T41" fmla="*/ 19 h 69"/>
                      <a:gd name="T42" fmla="*/ 0 w 60"/>
                      <a:gd name="T43" fmla="*/ 14 h 69"/>
                      <a:gd name="T44" fmla="*/ 2 w 60"/>
                      <a:gd name="T45" fmla="*/ 0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0"/>
                      <a:gd name="T70" fmla="*/ 0 h 69"/>
                      <a:gd name="T71" fmla="*/ 60 w 60"/>
                      <a:gd name="T72" fmla="*/ 69 h 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0" h="69">
                        <a:moveTo>
                          <a:pt x="2" y="0"/>
                        </a:moveTo>
                        <a:lnTo>
                          <a:pt x="21" y="9"/>
                        </a:lnTo>
                        <a:lnTo>
                          <a:pt x="27" y="9"/>
                        </a:lnTo>
                        <a:lnTo>
                          <a:pt x="28" y="19"/>
                        </a:lnTo>
                        <a:lnTo>
                          <a:pt x="35" y="25"/>
                        </a:lnTo>
                        <a:lnTo>
                          <a:pt x="40" y="32"/>
                        </a:lnTo>
                        <a:lnTo>
                          <a:pt x="48" y="30"/>
                        </a:lnTo>
                        <a:lnTo>
                          <a:pt x="57" y="38"/>
                        </a:lnTo>
                        <a:lnTo>
                          <a:pt x="55" y="45"/>
                        </a:lnTo>
                        <a:lnTo>
                          <a:pt x="59" y="50"/>
                        </a:lnTo>
                        <a:lnTo>
                          <a:pt x="48" y="59"/>
                        </a:lnTo>
                        <a:lnTo>
                          <a:pt x="40" y="67"/>
                        </a:lnTo>
                        <a:lnTo>
                          <a:pt x="35" y="68"/>
                        </a:lnTo>
                        <a:lnTo>
                          <a:pt x="33" y="62"/>
                        </a:lnTo>
                        <a:lnTo>
                          <a:pt x="35" y="55"/>
                        </a:lnTo>
                        <a:lnTo>
                          <a:pt x="33" y="48"/>
                        </a:lnTo>
                        <a:lnTo>
                          <a:pt x="32" y="35"/>
                        </a:lnTo>
                        <a:lnTo>
                          <a:pt x="23" y="29"/>
                        </a:lnTo>
                        <a:lnTo>
                          <a:pt x="13" y="28"/>
                        </a:lnTo>
                        <a:lnTo>
                          <a:pt x="12" y="23"/>
                        </a:lnTo>
                        <a:lnTo>
                          <a:pt x="7" y="19"/>
                        </a:lnTo>
                        <a:lnTo>
                          <a:pt x="0" y="14"/>
                        </a:lnTo>
                        <a:lnTo>
                          <a:pt x="2"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08" name="Freeform 41"/>
                  <p:cNvSpPr>
                    <a:spLocks/>
                  </p:cNvSpPr>
                  <p:nvPr/>
                </p:nvSpPr>
                <p:spPr bwMode="auto">
                  <a:xfrm>
                    <a:off x="5411" y="2999"/>
                    <a:ext cx="19" cy="21"/>
                  </a:xfrm>
                  <a:custGeom>
                    <a:avLst/>
                    <a:gdLst>
                      <a:gd name="T0" fmla="*/ 0 w 19"/>
                      <a:gd name="T1" fmla="*/ 0 h 21"/>
                      <a:gd name="T2" fmla="*/ 3 w 19"/>
                      <a:gd name="T3" fmla="*/ 18 h 21"/>
                      <a:gd name="T4" fmla="*/ 18 w 19"/>
                      <a:gd name="T5" fmla="*/ 20 h 21"/>
                      <a:gd name="T6" fmla="*/ 0 w 19"/>
                      <a:gd name="T7" fmla="*/ 0 h 21"/>
                      <a:gd name="T8" fmla="*/ 0 60000 65536"/>
                      <a:gd name="T9" fmla="*/ 0 60000 65536"/>
                      <a:gd name="T10" fmla="*/ 0 60000 65536"/>
                      <a:gd name="T11" fmla="*/ 0 60000 65536"/>
                      <a:gd name="T12" fmla="*/ 0 w 19"/>
                      <a:gd name="T13" fmla="*/ 0 h 21"/>
                      <a:gd name="T14" fmla="*/ 19 w 19"/>
                      <a:gd name="T15" fmla="*/ 21 h 21"/>
                    </a:gdLst>
                    <a:ahLst/>
                    <a:cxnLst>
                      <a:cxn ang="T8">
                        <a:pos x="T0" y="T1"/>
                      </a:cxn>
                      <a:cxn ang="T9">
                        <a:pos x="T2" y="T3"/>
                      </a:cxn>
                      <a:cxn ang="T10">
                        <a:pos x="T4" y="T5"/>
                      </a:cxn>
                      <a:cxn ang="T11">
                        <a:pos x="T6" y="T7"/>
                      </a:cxn>
                    </a:cxnLst>
                    <a:rect l="T12" t="T13" r="T14" b="T15"/>
                    <a:pathLst>
                      <a:path w="19" h="21">
                        <a:moveTo>
                          <a:pt x="0" y="0"/>
                        </a:moveTo>
                        <a:lnTo>
                          <a:pt x="3" y="18"/>
                        </a:lnTo>
                        <a:lnTo>
                          <a:pt x="18" y="20"/>
                        </a:lnTo>
                        <a:lnTo>
                          <a:pt x="0" y="0"/>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09" name="Freeform 42"/>
                  <p:cNvSpPr>
                    <a:spLocks/>
                  </p:cNvSpPr>
                  <p:nvPr/>
                </p:nvSpPr>
                <p:spPr bwMode="auto">
                  <a:xfrm>
                    <a:off x="5455" y="3003"/>
                    <a:ext cx="22" cy="17"/>
                  </a:xfrm>
                  <a:custGeom>
                    <a:avLst/>
                    <a:gdLst>
                      <a:gd name="T0" fmla="*/ 0 w 22"/>
                      <a:gd name="T1" fmla="*/ 13 h 17"/>
                      <a:gd name="T2" fmla="*/ 11 w 22"/>
                      <a:gd name="T3" fmla="*/ 0 h 17"/>
                      <a:gd name="T4" fmla="*/ 21 w 22"/>
                      <a:gd name="T5" fmla="*/ 3 h 17"/>
                      <a:gd name="T6" fmla="*/ 13 w 22"/>
                      <a:gd name="T7" fmla="*/ 16 h 17"/>
                      <a:gd name="T8" fmla="*/ 0 w 22"/>
                      <a:gd name="T9" fmla="*/ 13 h 17"/>
                      <a:gd name="T10" fmla="*/ 0 60000 65536"/>
                      <a:gd name="T11" fmla="*/ 0 60000 65536"/>
                      <a:gd name="T12" fmla="*/ 0 60000 65536"/>
                      <a:gd name="T13" fmla="*/ 0 60000 65536"/>
                      <a:gd name="T14" fmla="*/ 0 60000 65536"/>
                      <a:gd name="T15" fmla="*/ 0 w 22"/>
                      <a:gd name="T16" fmla="*/ 0 h 17"/>
                      <a:gd name="T17" fmla="*/ 22 w 22"/>
                      <a:gd name="T18" fmla="*/ 17 h 17"/>
                    </a:gdLst>
                    <a:ahLst/>
                    <a:cxnLst>
                      <a:cxn ang="T10">
                        <a:pos x="T0" y="T1"/>
                      </a:cxn>
                      <a:cxn ang="T11">
                        <a:pos x="T2" y="T3"/>
                      </a:cxn>
                      <a:cxn ang="T12">
                        <a:pos x="T4" y="T5"/>
                      </a:cxn>
                      <a:cxn ang="T13">
                        <a:pos x="T6" y="T7"/>
                      </a:cxn>
                      <a:cxn ang="T14">
                        <a:pos x="T8" y="T9"/>
                      </a:cxn>
                    </a:cxnLst>
                    <a:rect l="T15" t="T16" r="T17" b="T18"/>
                    <a:pathLst>
                      <a:path w="22" h="17">
                        <a:moveTo>
                          <a:pt x="0" y="13"/>
                        </a:moveTo>
                        <a:lnTo>
                          <a:pt x="11" y="0"/>
                        </a:lnTo>
                        <a:lnTo>
                          <a:pt x="21" y="3"/>
                        </a:lnTo>
                        <a:lnTo>
                          <a:pt x="13" y="16"/>
                        </a:lnTo>
                        <a:lnTo>
                          <a:pt x="0" y="13"/>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10" name="Freeform 43"/>
                  <p:cNvSpPr>
                    <a:spLocks/>
                  </p:cNvSpPr>
                  <p:nvPr/>
                </p:nvSpPr>
                <p:spPr bwMode="auto">
                  <a:xfrm>
                    <a:off x="5504" y="2975"/>
                    <a:ext cx="24" cy="21"/>
                  </a:xfrm>
                  <a:custGeom>
                    <a:avLst/>
                    <a:gdLst>
                      <a:gd name="T0" fmla="*/ 0 w 24"/>
                      <a:gd name="T1" fmla="*/ 13 h 21"/>
                      <a:gd name="T2" fmla="*/ 23 w 24"/>
                      <a:gd name="T3" fmla="*/ 20 h 21"/>
                      <a:gd name="T4" fmla="*/ 11 w 24"/>
                      <a:gd name="T5" fmla="*/ 0 h 21"/>
                      <a:gd name="T6" fmla="*/ 0 w 24"/>
                      <a:gd name="T7" fmla="*/ 13 h 21"/>
                      <a:gd name="T8" fmla="*/ 0 60000 65536"/>
                      <a:gd name="T9" fmla="*/ 0 60000 65536"/>
                      <a:gd name="T10" fmla="*/ 0 60000 65536"/>
                      <a:gd name="T11" fmla="*/ 0 60000 65536"/>
                      <a:gd name="T12" fmla="*/ 0 w 24"/>
                      <a:gd name="T13" fmla="*/ 0 h 21"/>
                      <a:gd name="T14" fmla="*/ 24 w 24"/>
                      <a:gd name="T15" fmla="*/ 21 h 21"/>
                    </a:gdLst>
                    <a:ahLst/>
                    <a:cxnLst>
                      <a:cxn ang="T8">
                        <a:pos x="T0" y="T1"/>
                      </a:cxn>
                      <a:cxn ang="T9">
                        <a:pos x="T2" y="T3"/>
                      </a:cxn>
                      <a:cxn ang="T10">
                        <a:pos x="T4" y="T5"/>
                      </a:cxn>
                      <a:cxn ang="T11">
                        <a:pos x="T6" y="T7"/>
                      </a:cxn>
                    </a:cxnLst>
                    <a:rect l="T12" t="T13" r="T14" b="T15"/>
                    <a:pathLst>
                      <a:path w="24" h="21">
                        <a:moveTo>
                          <a:pt x="0" y="13"/>
                        </a:moveTo>
                        <a:lnTo>
                          <a:pt x="23" y="20"/>
                        </a:lnTo>
                        <a:lnTo>
                          <a:pt x="11" y="0"/>
                        </a:lnTo>
                        <a:lnTo>
                          <a:pt x="0" y="13"/>
                        </a:lnTo>
                      </a:path>
                    </a:pathLst>
                  </a:custGeom>
                  <a:solidFill>
                    <a:srgbClr val="FCFEB9"/>
                  </a:solidFill>
                  <a:ln w="12700" cap="rnd" cmpd="sng">
                    <a:solidFill>
                      <a:srgbClr val="000000"/>
                    </a:solidFill>
                    <a:prstDash val="solid"/>
                    <a:round/>
                    <a:headEnd/>
                    <a:tailEnd/>
                  </a:ln>
                </p:spPr>
                <p:txBody>
                  <a:bodyPr/>
                  <a:lstStyle/>
                  <a:p>
                    <a:endParaRPr lang="en-GB"/>
                  </a:p>
                </p:txBody>
              </p:sp>
              <p:sp>
                <p:nvSpPr>
                  <p:cNvPr id="20511" name="Freeform 44"/>
                  <p:cNvSpPr>
                    <a:spLocks/>
                  </p:cNvSpPr>
                  <p:nvPr/>
                </p:nvSpPr>
                <p:spPr bwMode="auto">
                  <a:xfrm>
                    <a:off x="5196" y="2675"/>
                    <a:ext cx="73" cy="31"/>
                  </a:xfrm>
                  <a:custGeom>
                    <a:avLst/>
                    <a:gdLst>
                      <a:gd name="T0" fmla="*/ 0 w 73"/>
                      <a:gd name="T1" fmla="*/ 18 h 31"/>
                      <a:gd name="T2" fmla="*/ 33 w 73"/>
                      <a:gd name="T3" fmla="*/ 20 h 31"/>
                      <a:gd name="T4" fmla="*/ 43 w 73"/>
                      <a:gd name="T5" fmla="*/ 28 h 31"/>
                      <a:gd name="T6" fmla="*/ 53 w 73"/>
                      <a:gd name="T7" fmla="*/ 30 h 31"/>
                      <a:gd name="T8" fmla="*/ 72 w 73"/>
                      <a:gd name="T9" fmla="*/ 23 h 31"/>
                      <a:gd name="T10" fmla="*/ 61 w 73"/>
                      <a:gd name="T11" fmla="*/ 14 h 31"/>
                      <a:gd name="T12" fmla="*/ 46 w 73"/>
                      <a:gd name="T13" fmla="*/ 14 h 31"/>
                      <a:gd name="T14" fmla="*/ 41 w 73"/>
                      <a:gd name="T15" fmla="*/ 0 h 31"/>
                      <a:gd name="T16" fmla="*/ 28 w 73"/>
                      <a:gd name="T17" fmla="*/ 1 h 31"/>
                      <a:gd name="T18" fmla="*/ 0 w 73"/>
                      <a:gd name="T19" fmla="*/ 1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31"/>
                      <a:gd name="T32" fmla="*/ 73 w 7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31">
                        <a:moveTo>
                          <a:pt x="0" y="18"/>
                        </a:moveTo>
                        <a:lnTo>
                          <a:pt x="33" y="20"/>
                        </a:lnTo>
                        <a:lnTo>
                          <a:pt x="43" y="28"/>
                        </a:lnTo>
                        <a:lnTo>
                          <a:pt x="53" y="30"/>
                        </a:lnTo>
                        <a:lnTo>
                          <a:pt x="72" y="23"/>
                        </a:lnTo>
                        <a:lnTo>
                          <a:pt x="61" y="14"/>
                        </a:lnTo>
                        <a:lnTo>
                          <a:pt x="46" y="14"/>
                        </a:lnTo>
                        <a:lnTo>
                          <a:pt x="41" y="0"/>
                        </a:lnTo>
                        <a:lnTo>
                          <a:pt x="28" y="1"/>
                        </a:lnTo>
                        <a:lnTo>
                          <a:pt x="0" y="18"/>
                        </a:lnTo>
                      </a:path>
                    </a:pathLst>
                  </a:custGeom>
                  <a:solidFill>
                    <a:srgbClr val="FCFEB9"/>
                  </a:solidFill>
                  <a:ln w="12700" cap="rnd" cmpd="sng">
                    <a:solidFill>
                      <a:srgbClr val="000000"/>
                    </a:solidFill>
                    <a:prstDash val="solid"/>
                    <a:round/>
                    <a:headEnd/>
                    <a:tailEnd/>
                  </a:ln>
                </p:spPr>
                <p:txBody>
                  <a:bodyPr/>
                  <a:lstStyle/>
                  <a:p>
                    <a:endParaRPr lang="en-GB"/>
                  </a:p>
                </p:txBody>
              </p:sp>
            </p:grpSp>
            <p:sp>
              <p:nvSpPr>
                <p:cNvPr id="20505" name="Freeform 45"/>
                <p:cNvSpPr>
                  <a:spLocks/>
                </p:cNvSpPr>
                <p:nvPr/>
              </p:nvSpPr>
              <p:spPr bwMode="auto">
                <a:xfrm>
                  <a:off x="5516" y="2753"/>
                  <a:ext cx="115" cy="75"/>
                </a:xfrm>
                <a:custGeom>
                  <a:avLst/>
                  <a:gdLst>
                    <a:gd name="T0" fmla="*/ 109 w 115"/>
                    <a:gd name="T1" fmla="*/ 46 h 75"/>
                    <a:gd name="T2" fmla="*/ 114 w 115"/>
                    <a:gd name="T3" fmla="*/ 66 h 75"/>
                    <a:gd name="T4" fmla="*/ 101 w 115"/>
                    <a:gd name="T5" fmla="*/ 72 h 75"/>
                    <a:gd name="T6" fmla="*/ 87 w 115"/>
                    <a:gd name="T7" fmla="*/ 74 h 75"/>
                    <a:gd name="T8" fmla="*/ 75 w 115"/>
                    <a:gd name="T9" fmla="*/ 67 h 75"/>
                    <a:gd name="T10" fmla="*/ 68 w 115"/>
                    <a:gd name="T11" fmla="*/ 57 h 75"/>
                    <a:gd name="T12" fmla="*/ 63 w 115"/>
                    <a:gd name="T13" fmla="*/ 51 h 75"/>
                    <a:gd name="T14" fmla="*/ 46 w 115"/>
                    <a:gd name="T15" fmla="*/ 53 h 75"/>
                    <a:gd name="T16" fmla="*/ 32 w 115"/>
                    <a:gd name="T17" fmla="*/ 55 h 75"/>
                    <a:gd name="T18" fmla="*/ 22 w 115"/>
                    <a:gd name="T19" fmla="*/ 51 h 75"/>
                    <a:gd name="T20" fmla="*/ 16 w 115"/>
                    <a:gd name="T21" fmla="*/ 43 h 75"/>
                    <a:gd name="T22" fmla="*/ 0 w 115"/>
                    <a:gd name="T23" fmla="*/ 42 h 75"/>
                    <a:gd name="T24" fmla="*/ 1 w 115"/>
                    <a:gd name="T25" fmla="*/ 33 h 75"/>
                    <a:gd name="T26" fmla="*/ 4 w 115"/>
                    <a:gd name="T27" fmla="*/ 26 h 75"/>
                    <a:gd name="T28" fmla="*/ 1 w 115"/>
                    <a:gd name="T29" fmla="*/ 18 h 75"/>
                    <a:gd name="T30" fmla="*/ 3 w 115"/>
                    <a:gd name="T31" fmla="*/ 12 h 75"/>
                    <a:gd name="T32" fmla="*/ 5 w 115"/>
                    <a:gd name="T33" fmla="*/ 6 h 75"/>
                    <a:gd name="T34" fmla="*/ 16 w 115"/>
                    <a:gd name="T35" fmla="*/ 0 h 75"/>
                    <a:gd name="T36" fmla="*/ 27 w 115"/>
                    <a:gd name="T37" fmla="*/ 2 h 75"/>
                    <a:gd name="T38" fmla="*/ 27 w 115"/>
                    <a:gd name="T39" fmla="*/ 11 h 75"/>
                    <a:gd name="T40" fmla="*/ 26 w 115"/>
                    <a:gd name="T41" fmla="*/ 18 h 75"/>
                    <a:gd name="T42" fmla="*/ 30 w 115"/>
                    <a:gd name="T43" fmla="*/ 22 h 75"/>
                    <a:gd name="T44" fmla="*/ 37 w 115"/>
                    <a:gd name="T45" fmla="*/ 24 h 75"/>
                    <a:gd name="T46" fmla="*/ 42 w 115"/>
                    <a:gd name="T47" fmla="*/ 25 h 75"/>
                    <a:gd name="T48" fmla="*/ 49 w 115"/>
                    <a:gd name="T49" fmla="*/ 23 h 75"/>
                    <a:gd name="T50" fmla="*/ 54 w 115"/>
                    <a:gd name="T51" fmla="*/ 23 h 75"/>
                    <a:gd name="T52" fmla="*/ 59 w 115"/>
                    <a:gd name="T53" fmla="*/ 17 h 75"/>
                    <a:gd name="T54" fmla="*/ 65 w 115"/>
                    <a:gd name="T55" fmla="*/ 19 h 75"/>
                    <a:gd name="T56" fmla="*/ 70 w 115"/>
                    <a:gd name="T57" fmla="*/ 25 h 75"/>
                    <a:gd name="T58" fmla="*/ 69 w 115"/>
                    <a:gd name="T59" fmla="*/ 30 h 75"/>
                    <a:gd name="T60" fmla="*/ 80 w 115"/>
                    <a:gd name="T61" fmla="*/ 30 h 75"/>
                    <a:gd name="T62" fmla="*/ 92 w 115"/>
                    <a:gd name="T63" fmla="*/ 28 h 75"/>
                    <a:gd name="T64" fmla="*/ 97 w 115"/>
                    <a:gd name="T65" fmla="*/ 32 h 75"/>
                    <a:gd name="T66" fmla="*/ 109 w 115"/>
                    <a:gd name="T67" fmla="*/ 46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75"/>
                    <a:gd name="T104" fmla="*/ 115 w 115"/>
                    <a:gd name="T105" fmla="*/ 75 h 7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75">
                      <a:moveTo>
                        <a:pt x="109" y="46"/>
                      </a:moveTo>
                      <a:lnTo>
                        <a:pt x="114" y="66"/>
                      </a:lnTo>
                      <a:lnTo>
                        <a:pt x="101" y="72"/>
                      </a:lnTo>
                      <a:lnTo>
                        <a:pt x="87" y="74"/>
                      </a:lnTo>
                      <a:lnTo>
                        <a:pt x="75" y="67"/>
                      </a:lnTo>
                      <a:lnTo>
                        <a:pt x="68" y="57"/>
                      </a:lnTo>
                      <a:lnTo>
                        <a:pt x="63" y="51"/>
                      </a:lnTo>
                      <a:lnTo>
                        <a:pt x="46" y="53"/>
                      </a:lnTo>
                      <a:lnTo>
                        <a:pt x="32" y="55"/>
                      </a:lnTo>
                      <a:lnTo>
                        <a:pt x="22" y="51"/>
                      </a:lnTo>
                      <a:lnTo>
                        <a:pt x="16" y="43"/>
                      </a:lnTo>
                      <a:lnTo>
                        <a:pt x="0" y="42"/>
                      </a:lnTo>
                      <a:lnTo>
                        <a:pt x="1" y="33"/>
                      </a:lnTo>
                      <a:lnTo>
                        <a:pt x="4" y="26"/>
                      </a:lnTo>
                      <a:lnTo>
                        <a:pt x="1" y="18"/>
                      </a:lnTo>
                      <a:lnTo>
                        <a:pt x="3" y="12"/>
                      </a:lnTo>
                      <a:lnTo>
                        <a:pt x="5" y="6"/>
                      </a:lnTo>
                      <a:lnTo>
                        <a:pt x="16" y="0"/>
                      </a:lnTo>
                      <a:lnTo>
                        <a:pt x="27" y="2"/>
                      </a:lnTo>
                      <a:lnTo>
                        <a:pt x="27" y="11"/>
                      </a:lnTo>
                      <a:lnTo>
                        <a:pt x="26" y="18"/>
                      </a:lnTo>
                      <a:lnTo>
                        <a:pt x="30" y="22"/>
                      </a:lnTo>
                      <a:lnTo>
                        <a:pt x="37" y="24"/>
                      </a:lnTo>
                      <a:lnTo>
                        <a:pt x="42" y="25"/>
                      </a:lnTo>
                      <a:lnTo>
                        <a:pt x="49" y="23"/>
                      </a:lnTo>
                      <a:lnTo>
                        <a:pt x="54" y="23"/>
                      </a:lnTo>
                      <a:lnTo>
                        <a:pt x="59" y="17"/>
                      </a:lnTo>
                      <a:lnTo>
                        <a:pt x="65" y="19"/>
                      </a:lnTo>
                      <a:lnTo>
                        <a:pt x="70" y="25"/>
                      </a:lnTo>
                      <a:lnTo>
                        <a:pt x="69" y="30"/>
                      </a:lnTo>
                      <a:lnTo>
                        <a:pt x="80" y="30"/>
                      </a:lnTo>
                      <a:lnTo>
                        <a:pt x="92" y="28"/>
                      </a:lnTo>
                      <a:lnTo>
                        <a:pt x="97" y="32"/>
                      </a:lnTo>
                      <a:lnTo>
                        <a:pt x="109" y="46"/>
                      </a:lnTo>
                    </a:path>
                  </a:pathLst>
                </a:custGeom>
                <a:solidFill>
                  <a:srgbClr val="FCFEB9"/>
                </a:solidFill>
                <a:ln w="12700" cap="rnd" cmpd="sng">
                  <a:solidFill>
                    <a:srgbClr val="000000"/>
                  </a:solidFill>
                  <a:prstDash val="solid"/>
                  <a:round/>
                  <a:headEnd/>
                  <a:tailEnd/>
                </a:ln>
              </p:spPr>
              <p:txBody>
                <a:bodyPr/>
                <a:lstStyle/>
                <a:p>
                  <a:endParaRPr lang="en-GB"/>
                </a:p>
              </p:txBody>
            </p:sp>
          </p:grpSp>
        </p:grpSp>
        <p:grpSp>
          <p:nvGrpSpPr>
            <p:cNvPr id="20487" name="Group 46"/>
            <p:cNvGrpSpPr>
              <a:grpSpLocks/>
            </p:cNvGrpSpPr>
            <p:nvPr/>
          </p:nvGrpSpPr>
          <p:grpSpPr bwMode="auto">
            <a:xfrm>
              <a:off x="3700" y="2583"/>
              <a:ext cx="967" cy="316"/>
              <a:chOff x="3700" y="2583"/>
              <a:chExt cx="967" cy="316"/>
            </a:xfrm>
          </p:grpSpPr>
          <p:sp>
            <p:nvSpPr>
              <p:cNvPr id="20497" name="Rectangle 47"/>
              <p:cNvSpPr>
                <a:spLocks noChangeArrowheads="1"/>
              </p:cNvSpPr>
              <p:nvPr/>
            </p:nvSpPr>
            <p:spPr bwMode="auto">
              <a:xfrm>
                <a:off x="3704" y="2583"/>
                <a:ext cx="961" cy="26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0498" name="Rectangle 48"/>
              <p:cNvSpPr>
                <a:spLocks noChangeArrowheads="1"/>
              </p:cNvSpPr>
              <p:nvPr/>
            </p:nvSpPr>
            <p:spPr bwMode="auto">
              <a:xfrm>
                <a:off x="3700" y="2611"/>
                <a:ext cx="9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HTTP</a:t>
                </a:r>
              </a:p>
            </p:txBody>
          </p:sp>
        </p:grpSp>
        <p:grpSp>
          <p:nvGrpSpPr>
            <p:cNvPr id="20488" name="Group 49"/>
            <p:cNvGrpSpPr>
              <a:grpSpLocks/>
            </p:cNvGrpSpPr>
            <p:nvPr/>
          </p:nvGrpSpPr>
          <p:grpSpPr bwMode="auto">
            <a:xfrm>
              <a:off x="3700" y="2904"/>
              <a:ext cx="967" cy="316"/>
              <a:chOff x="3700" y="2904"/>
              <a:chExt cx="967" cy="316"/>
            </a:xfrm>
          </p:grpSpPr>
          <p:sp>
            <p:nvSpPr>
              <p:cNvPr id="20495" name="Rectangle 50"/>
              <p:cNvSpPr>
                <a:spLocks noChangeArrowheads="1"/>
              </p:cNvSpPr>
              <p:nvPr/>
            </p:nvSpPr>
            <p:spPr bwMode="auto">
              <a:xfrm>
                <a:off x="3704" y="2904"/>
                <a:ext cx="961" cy="26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0496" name="Rectangle 51"/>
              <p:cNvSpPr>
                <a:spLocks noChangeArrowheads="1"/>
              </p:cNvSpPr>
              <p:nvPr/>
            </p:nvSpPr>
            <p:spPr bwMode="auto">
              <a:xfrm>
                <a:off x="3700" y="2932"/>
                <a:ext cx="9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dirty="0"/>
                  <a:t>TCP</a:t>
                </a:r>
              </a:p>
            </p:txBody>
          </p:sp>
        </p:grpSp>
        <p:grpSp>
          <p:nvGrpSpPr>
            <p:cNvPr id="20489" name="Group 52"/>
            <p:cNvGrpSpPr>
              <a:grpSpLocks/>
            </p:cNvGrpSpPr>
            <p:nvPr/>
          </p:nvGrpSpPr>
          <p:grpSpPr bwMode="auto">
            <a:xfrm>
              <a:off x="3700" y="3225"/>
              <a:ext cx="967" cy="316"/>
              <a:chOff x="3700" y="3225"/>
              <a:chExt cx="967" cy="316"/>
            </a:xfrm>
          </p:grpSpPr>
          <p:sp>
            <p:nvSpPr>
              <p:cNvPr id="20493" name="Rectangle 53"/>
              <p:cNvSpPr>
                <a:spLocks noChangeArrowheads="1"/>
              </p:cNvSpPr>
              <p:nvPr/>
            </p:nvSpPr>
            <p:spPr bwMode="auto">
              <a:xfrm>
                <a:off x="3704" y="3225"/>
                <a:ext cx="961" cy="26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0494" name="Rectangle 54"/>
              <p:cNvSpPr>
                <a:spLocks noChangeArrowheads="1"/>
              </p:cNvSpPr>
              <p:nvPr/>
            </p:nvSpPr>
            <p:spPr bwMode="auto">
              <a:xfrm>
                <a:off x="3700" y="3253"/>
                <a:ext cx="9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IP</a:t>
                </a:r>
              </a:p>
            </p:txBody>
          </p:sp>
        </p:grpSp>
        <p:grpSp>
          <p:nvGrpSpPr>
            <p:cNvPr id="20490" name="Group 55"/>
            <p:cNvGrpSpPr>
              <a:grpSpLocks/>
            </p:cNvGrpSpPr>
            <p:nvPr/>
          </p:nvGrpSpPr>
          <p:grpSpPr bwMode="auto">
            <a:xfrm>
              <a:off x="3700" y="3546"/>
              <a:ext cx="967" cy="316"/>
              <a:chOff x="3700" y="3546"/>
              <a:chExt cx="967" cy="316"/>
            </a:xfrm>
          </p:grpSpPr>
          <p:sp>
            <p:nvSpPr>
              <p:cNvPr id="20491" name="Rectangle 56"/>
              <p:cNvSpPr>
                <a:spLocks noChangeArrowheads="1"/>
              </p:cNvSpPr>
              <p:nvPr/>
            </p:nvSpPr>
            <p:spPr bwMode="auto">
              <a:xfrm>
                <a:off x="3704" y="3546"/>
                <a:ext cx="961" cy="26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0492" name="Rectangle 57"/>
              <p:cNvSpPr>
                <a:spLocks noChangeArrowheads="1"/>
              </p:cNvSpPr>
              <p:nvPr/>
            </p:nvSpPr>
            <p:spPr bwMode="auto">
              <a:xfrm>
                <a:off x="3700" y="3574"/>
                <a:ext cx="9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Network</a:t>
                </a:r>
              </a:p>
            </p:txBody>
          </p:sp>
        </p:grpSp>
      </p:grpSp>
      <p:sp>
        <p:nvSpPr>
          <p:cNvPr id="59" name="TextBox 58">
            <a:extLst>
              <a:ext uri="{FF2B5EF4-FFF2-40B4-BE49-F238E27FC236}">
                <a16:creationId xmlns:a16="http://schemas.microsoft.com/office/drawing/2014/main" id="{2FF98E1B-89E1-4FC1-91B6-E52EFD2EA3ED}"/>
              </a:ext>
            </a:extLst>
          </p:cNvPr>
          <p:cNvSpPr txBox="1"/>
          <p:nvPr/>
        </p:nvSpPr>
        <p:spPr>
          <a:xfrm>
            <a:off x="426215" y="4094881"/>
            <a:ext cx="8357496" cy="1200329"/>
          </a:xfrm>
          <a:prstGeom prst="rect">
            <a:avLst/>
          </a:prstGeom>
          <a:noFill/>
        </p:spPr>
        <p:txBody>
          <a:bodyPr wrap="square">
            <a:spAutoFit/>
          </a:bodyPr>
          <a:lstStyle/>
          <a:p>
            <a:pPr marL="742950" lvl="1" indent="-285750">
              <a:buFont typeface="Arial" panose="020B0604020202020204" pitchFamily="34" charset="0"/>
              <a:buChar char="•"/>
            </a:pPr>
            <a:r>
              <a:rPr lang="en-US" altLang="en-US" sz="1800" dirty="0">
                <a:latin typeface="+mn-lt"/>
              </a:rPr>
              <a:t>Easy to implement clients and servers</a:t>
            </a:r>
          </a:p>
          <a:p>
            <a:pPr marL="742950" lvl="1" indent="-285750">
              <a:buFont typeface="Arial" panose="020B0604020202020204" pitchFamily="34" charset="0"/>
              <a:buChar char="•"/>
            </a:pPr>
            <a:r>
              <a:rPr lang="en-US" altLang="en-US" sz="1800" dirty="0">
                <a:latin typeface="+mn-lt"/>
              </a:rPr>
              <a:t>Stateless: each request is independent from the others</a:t>
            </a:r>
          </a:p>
          <a:p>
            <a:pPr marL="1200150" lvl="2" indent="-285750">
              <a:buFont typeface="Arial" panose="020B0604020202020204" pitchFamily="34" charset="0"/>
              <a:buChar char="•"/>
            </a:pPr>
            <a:r>
              <a:rPr lang="en-US" altLang="en-US" sz="1800" dirty="0">
                <a:latin typeface="+mn-lt"/>
              </a:rPr>
              <a:t>Other technologies required in order to enable e-commerce, online banking, </a:t>
            </a:r>
            <a:r>
              <a:rPr lang="en-US" altLang="en-US" sz="1800" dirty="0" err="1">
                <a:latin typeface="+mn-lt"/>
              </a:rPr>
              <a:t>etc</a:t>
            </a:r>
            <a:endParaRPr lang="en-GB" sz="1800" dirty="0">
              <a:latin typeface="+mn-lt"/>
            </a:endParaRPr>
          </a:p>
        </p:txBody>
      </p:sp>
    </p:spTree>
    <p:extLst>
      <p:ext uri="{BB962C8B-B14F-4D97-AF65-F5344CB8AC3E}">
        <p14:creationId xmlns:p14="http://schemas.microsoft.com/office/powerpoint/2010/main" val="111842955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sz="quarter" idx="10"/>
          </p:nvPr>
        </p:nvSpPr>
        <p:spPr/>
        <p:txBody>
          <a:bodyPr/>
          <a:lstStyle/>
          <a:p>
            <a:pPr>
              <a:lnSpc>
                <a:spcPct val="100000"/>
              </a:lnSpc>
              <a:buFont typeface="Arial" panose="020B0604020202020204" pitchFamily="34" charset="0"/>
              <a:buChar char="•"/>
            </a:pPr>
            <a:r>
              <a:rPr lang="en-US" altLang="en-US" sz="2000" dirty="0"/>
              <a:t>By using two pairs of keys, one for each party, a secure two-way channel can be established...</a:t>
            </a:r>
          </a:p>
        </p:txBody>
      </p:sp>
      <p:sp>
        <p:nvSpPr>
          <p:cNvPr id="25602" name="Rectangle 2"/>
          <p:cNvSpPr>
            <a:spLocks noGrp="1" noChangeArrowheads="1"/>
          </p:cNvSpPr>
          <p:nvPr>
            <p:ph type="title"/>
          </p:nvPr>
        </p:nvSpPr>
        <p:spPr/>
        <p:txBody>
          <a:bodyPr>
            <a:normAutofit/>
          </a:bodyPr>
          <a:lstStyle/>
          <a:p>
            <a:pPr>
              <a:defRPr/>
            </a:pPr>
            <a:r>
              <a:rPr lang="en-US" dirty="0"/>
              <a:t>Public Key Algorithms (2)</a:t>
            </a:r>
          </a:p>
        </p:txBody>
      </p:sp>
      <p:grpSp>
        <p:nvGrpSpPr>
          <p:cNvPr id="29700" name="Group 4"/>
          <p:cNvGrpSpPr>
            <a:grpSpLocks/>
          </p:cNvGrpSpPr>
          <p:nvPr/>
        </p:nvGrpSpPr>
        <p:grpSpPr bwMode="auto">
          <a:xfrm>
            <a:off x="2468567" y="2548520"/>
            <a:ext cx="7523892" cy="1643061"/>
            <a:chOff x="644" y="1335"/>
            <a:chExt cx="5136" cy="1035"/>
          </a:xfrm>
        </p:grpSpPr>
        <p:sp>
          <p:nvSpPr>
            <p:cNvPr id="29719" name="Rectangle 5"/>
            <p:cNvSpPr>
              <a:spLocks noChangeArrowheads="1"/>
            </p:cNvSpPr>
            <p:nvPr/>
          </p:nvSpPr>
          <p:spPr bwMode="auto">
            <a:xfrm>
              <a:off x="1628" y="1488"/>
              <a:ext cx="1049" cy="31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Encryption</a:t>
              </a:r>
            </a:p>
            <a:p>
              <a:pPr algn="ctr">
                <a:spcBef>
                  <a:spcPct val="0"/>
                </a:spcBef>
                <a:buClrTx/>
                <a:buFontTx/>
                <a:buNone/>
              </a:pPr>
              <a:r>
                <a:rPr lang="en-US" altLang="en-US" sz="1800"/>
                <a:t>Algorithm</a:t>
              </a:r>
            </a:p>
          </p:txBody>
        </p:sp>
        <p:sp>
          <p:nvSpPr>
            <p:cNvPr id="29720" name="Rectangle 6"/>
            <p:cNvSpPr>
              <a:spLocks noChangeArrowheads="1"/>
            </p:cNvSpPr>
            <p:nvPr/>
          </p:nvSpPr>
          <p:spPr bwMode="auto">
            <a:xfrm>
              <a:off x="3757" y="1488"/>
              <a:ext cx="1048" cy="31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Decryption</a:t>
              </a:r>
            </a:p>
            <a:p>
              <a:pPr algn="ctr">
                <a:spcBef>
                  <a:spcPct val="0"/>
                </a:spcBef>
                <a:buClrTx/>
                <a:buFontTx/>
                <a:buNone/>
              </a:pPr>
              <a:r>
                <a:rPr lang="en-US" altLang="en-US" sz="1800"/>
                <a:t>Algorithm</a:t>
              </a:r>
            </a:p>
          </p:txBody>
        </p:sp>
        <p:grpSp>
          <p:nvGrpSpPr>
            <p:cNvPr id="29721" name="Group 7"/>
            <p:cNvGrpSpPr>
              <a:grpSpLocks/>
            </p:cNvGrpSpPr>
            <p:nvPr/>
          </p:nvGrpSpPr>
          <p:grpSpPr bwMode="auto">
            <a:xfrm>
              <a:off x="2686" y="1615"/>
              <a:ext cx="1063" cy="65"/>
              <a:chOff x="2686" y="1615"/>
              <a:chExt cx="1063" cy="65"/>
            </a:xfrm>
          </p:grpSpPr>
          <p:sp>
            <p:nvSpPr>
              <p:cNvPr id="29731" name="Line 8"/>
              <p:cNvSpPr>
                <a:spLocks noChangeShapeType="1"/>
              </p:cNvSpPr>
              <p:nvPr/>
            </p:nvSpPr>
            <p:spPr bwMode="auto">
              <a:xfrm flipV="1">
                <a:off x="2686" y="1615"/>
                <a:ext cx="579" cy="3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32" name="Line 9"/>
              <p:cNvSpPr>
                <a:spLocks noChangeShapeType="1"/>
              </p:cNvSpPr>
              <p:nvPr/>
            </p:nvSpPr>
            <p:spPr bwMode="auto">
              <a:xfrm flipH="1">
                <a:off x="3169" y="1615"/>
                <a:ext cx="96" cy="6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33" name="Line 10"/>
              <p:cNvSpPr>
                <a:spLocks noChangeShapeType="1"/>
              </p:cNvSpPr>
              <p:nvPr/>
            </p:nvSpPr>
            <p:spPr bwMode="auto">
              <a:xfrm flipV="1">
                <a:off x="3169" y="1647"/>
                <a:ext cx="580" cy="3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grpSp>
        <p:sp>
          <p:nvSpPr>
            <p:cNvPr id="29722" name="Line 11"/>
            <p:cNvSpPr>
              <a:spLocks noChangeShapeType="1"/>
            </p:cNvSpPr>
            <p:nvPr/>
          </p:nvSpPr>
          <p:spPr bwMode="auto">
            <a:xfrm>
              <a:off x="1089" y="1646"/>
              <a:ext cx="531"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9723" name="Line 12"/>
            <p:cNvSpPr>
              <a:spLocks noChangeShapeType="1"/>
            </p:cNvSpPr>
            <p:nvPr/>
          </p:nvSpPr>
          <p:spPr bwMode="auto">
            <a:xfrm>
              <a:off x="4814" y="1646"/>
              <a:ext cx="676"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9724" name="Rectangle 13"/>
            <p:cNvSpPr>
              <a:spLocks noChangeArrowheads="1"/>
            </p:cNvSpPr>
            <p:nvPr/>
          </p:nvSpPr>
          <p:spPr bwMode="auto">
            <a:xfrm>
              <a:off x="644" y="1401"/>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9725" name="Rectangle 14"/>
            <p:cNvSpPr>
              <a:spLocks noChangeArrowheads="1"/>
            </p:cNvSpPr>
            <p:nvPr/>
          </p:nvSpPr>
          <p:spPr bwMode="auto">
            <a:xfrm>
              <a:off x="4997" y="1435"/>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9726" name="Rectangle 15"/>
            <p:cNvSpPr>
              <a:spLocks noChangeArrowheads="1"/>
            </p:cNvSpPr>
            <p:nvPr/>
          </p:nvSpPr>
          <p:spPr bwMode="auto">
            <a:xfrm>
              <a:off x="2772" y="1335"/>
              <a:ext cx="9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Ciphertext</a:t>
              </a:r>
            </a:p>
          </p:txBody>
        </p:sp>
        <p:sp>
          <p:nvSpPr>
            <p:cNvPr id="29727" name="AutoShape 16"/>
            <p:cNvSpPr>
              <a:spLocks noChangeArrowheads="1"/>
            </p:cNvSpPr>
            <p:nvPr/>
          </p:nvSpPr>
          <p:spPr bwMode="auto">
            <a:xfrm>
              <a:off x="2015" y="1821"/>
              <a:ext cx="178" cy="286"/>
            </a:xfrm>
            <a:prstGeom prst="upArrow">
              <a:avLst>
                <a:gd name="adj1" fmla="val 50000"/>
                <a:gd name="adj2" fmla="val 80315"/>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9728" name="Rectangle 17"/>
            <p:cNvSpPr>
              <a:spLocks noChangeArrowheads="1"/>
            </p:cNvSpPr>
            <p:nvPr/>
          </p:nvSpPr>
          <p:spPr bwMode="auto">
            <a:xfrm>
              <a:off x="1541" y="2137"/>
              <a:ext cx="1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solidFill>
                    <a:srgbClr val="42427A"/>
                  </a:solidFill>
                </a:rPr>
                <a:t>Public Key (A)</a:t>
              </a:r>
            </a:p>
          </p:txBody>
        </p:sp>
        <p:sp>
          <p:nvSpPr>
            <p:cNvPr id="29729" name="AutoShape 18"/>
            <p:cNvSpPr>
              <a:spLocks noChangeArrowheads="1"/>
            </p:cNvSpPr>
            <p:nvPr/>
          </p:nvSpPr>
          <p:spPr bwMode="auto">
            <a:xfrm>
              <a:off x="4192" y="1821"/>
              <a:ext cx="178" cy="286"/>
            </a:xfrm>
            <a:prstGeom prst="upArrow">
              <a:avLst>
                <a:gd name="adj1" fmla="val 50000"/>
                <a:gd name="adj2" fmla="val 80315"/>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9730" name="Rectangle 19"/>
            <p:cNvSpPr>
              <a:spLocks noChangeArrowheads="1"/>
            </p:cNvSpPr>
            <p:nvPr/>
          </p:nvSpPr>
          <p:spPr bwMode="auto">
            <a:xfrm>
              <a:off x="3837" y="2137"/>
              <a:ext cx="12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Private Key (A)</a:t>
              </a:r>
            </a:p>
          </p:txBody>
        </p:sp>
      </p:grpSp>
      <p:grpSp>
        <p:nvGrpSpPr>
          <p:cNvPr id="29701" name="Group 20"/>
          <p:cNvGrpSpPr>
            <a:grpSpLocks/>
          </p:cNvGrpSpPr>
          <p:nvPr/>
        </p:nvGrpSpPr>
        <p:grpSpPr bwMode="auto">
          <a:xfrm>
            <a:off x="2457452" y="4658308"/>
            <a:ext cx="7523893" cy="1644650"/>
            <a:chOff x="644" y="2664"/>
            <a:chExt cx="5136" cy="1036"/>
          </a:xfrm>
        </p:grpSpPr>
        <p:sp>
          <p:nvSpPr>
            <p:cNvPr id="29704" name="Rectangle 21"/>
            <p:cNvSpPr>
              <a:spLocks noChangeArrowheads="1"/>
            </p:cNvSpPr>
            <p:nvPr/>
          </p:nvSpPr>
          <p:spPr bwMode="auto">
            <a:xfrm>
              <a:off x="1628" y="2817"/>
              <a:ext cx="1049" cy="31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Decryption</a:t>
              </a:r>
            </a:p>
            <a:p>
              <a:pPr algn="ctr">
                <a:spcBef>
                  <a:spcPct val="0"/>
                </a:spcBef>
                <a:buClrTx/>
                <a:buFontTx/>
                <a:buNone/>
              </a:pPr>
              <a:r>
                <a:rPr lang="en-US" altLang="en-US" sz="1800"/>
                <a:t>Algorithm</a:t>
              </a:r>
            </a:p>
          </p:txBody>
        </p:sp>
        <p:sp>
          <p:nvSpPr>
            <p:cNvPr id="29705" name="Rectangle 22"/>
            <p:cNvSpPr>
              <a:spLocks noChangeArrowheads="1"/>
            </p:cNvSpPr>
            <p:nvPr/>
          </p:nvSpPr>
          <p:spPr bwMode="auto">
            <a:xfrm>
              <a:off x="3757" y="2817"/>
              <a:ext cx="1048" cy="31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Encryption</a:t>
              </a:r>
            </a:p>
            <a:p>
              <a:pPr algn="ctr">
                <a:spcBef>
                  <a:spcPct val="0"/>
                </a:spcBef>
                <a:buClrTx/>
                <a:buFontTx/>
                <a:buNone/>
              </a:pPr>
              <a:r>
                <a:rPr lang="en-US" altLang="en-US" sz="1800"/>
                <a:t>Algorithm</a:t>
              </a:r>
            </a:p>
          </p:txBody>
        </p:sp>
        <p:grpSp>
          <p:nvGrpSpPr>
            <p:cNvPr id="29706" name="Group 23"/>
            <p:cNvGrpSpPr>
              <a:grpSpLocks/>
            </p:cNvGrpSpPr>
            <p:nvPr/>
          </p:nvGrpSpPr>
          <p:grpSpPr bwMode="auto">
            <a:xfrm>
              <a:off x="2686" y="2943"/>
              <a:ext cx="1063" cy="66"/>
              <a:chOff x="2686" y="2943"/>
              <a:chExt cx="1063" cy="66"/>
            </a:xfrm>
          </p:grpSpPr>
          <p:sp>
            <p:nvSpPr>
              <p:cNvPr id="29716" name="Line 24"/>
              <p:cNvSpPr>
                <a:spLocks noChangeShapeType="1"/>
              </p:cNvSpPr>
              <p:nvPr/>
            </p:nvSpPr>
            <p:spPr bwMode="auto">
              <a:xfrm>
                <a:off x="3169" y="2944"/>
                <a:ext cx="580" cy="3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17" name="Line 25"/>
              <p:cNvSpPr>
                <a:spLocks noChangeShapeType="1"/>
              </p:cNvSpPr>
              <p:nvPr/>
            </p:nvSpPr>
            <p:spPr bwMode="auto">
              <a:xfrm flipH="1" flipV="1">
                <a:off x="3169" y="2943"/>
                <a:ext cx="96" cy="6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18" name="Line 26"/>
              <p:cNvSpPr>
                <a:spLocks noChangeShapeType="1"/>
              </p:cNvSpPr>
              <p:nvPr/>
            </p:nvSpPr>
            <p:spPr bwMode="auto">
              <a:xfrm>
                <a:off x="2686" y="2976"/>
                <a:ext cx="579" cy="3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grpSp>
        <p:sp>
          <p:nvSpPr>
            <p:cNvPr id="29707" name="Line 27"/>
            <p:cNvSpPr>
              <a:spLocks noChangeShapeType="1"/>
            </p:cNvSpPr>
            <p:nvPr/>
          </p:nvSpPr>
          <p:spPr bwMode="auto">
            <a:xfrm>
              <a:off x="1089" y="2976"/>
              <a:ext cx="531" cy="0"/>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08" name="Line 28"/>
            <p:cNvSpPr>
              <a:spLocks noChangeShapeType="1"/>
            </p:cNvSpPr>
            <p:nvPr/>
          </p:nvSpPr>
          <p:spPr bwMode="auto">
            <a:xfrm>
              <a:off x="4814" y="2976"/>
              <a:ext cx="676" cy="0"/>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9709" name="Rectangle 29"/>
            <p:cNvSpPr>
              <a:spLocks noChangeArrowheads="1"/>
            </p:cNvSpPr>
            <p:nvPr/>
          </p:nvSpPr>
          <p:spPr bwMode="auto">
            <a:xfrm>
              <a:off x="644" y="2731"/>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9710" name="Rectangle 30"/>
            <p:cNvSpPr>
              <a:spLocks noChangeArrowheads="1"/>
            </p:cNvSpPr>
            <p:nvPr/>
          </p:nvSpPr>
          <p:spPr bwMode="auto">
            <a:xfrm>
              <a:off x="4997" y="2765"/>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9711" name="Rectangle 31"/>
            <p:cNvSpPr>
              <a:spLocks noChangeArrowheads="1"/>
            </p:cNvSpPr>
            <p:nvPr/>
          </p:nvSpPr>
          <p:spPr bwMode="auto">
            <a:xfrm>
              <a:off x="2772" y="2664"/>
              <a:ext cx="9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Ciphertext</a:t>
              </a:r>
            </a:p>
          </p:txBody>
        </p:sp>
        <p:sp>
          <p:nvSpPr>
            <p:cNvPr id="29712" name="AutoShape 32"/>
            <p:cNvSpPr>
              <a:spLocks noChangeArrowheads="1"/>
            </p:cNvSpPr>
            <p:nvPr/>
          </p:nvSpPr>
          <p:spPr bwMode="auto">
            <a:xfrm>
              <a:off x="2015" y="3151"/>
              <a:ext cx="178" cy="286"/>
            </a:xfrm>
            <a:prstGeom prst="upArrow">
              <a:avLst>
                <a:gd name="adj1" fmla="val 50000"/>
                <a:gd name="adj2" fmla="val 80315"/>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9713" name="Rectangle 33"/>
            <p:cNvSpPr>
              <a:spLocks noChangeArrowheads="1"/>
            </p:cNvSpPr>
            <p:nvPr/>
          </p:nvSpPr>
          <p:spPr bwMode="auto">
            <a:xfrm>
              <a:off x="1514" y="3467"/>
              <a:ext cx="12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solidFill>
                    <a:srgbClr val="42427A"/>
                  </a:solidFill>
                </a:rPr>
                <a:t>Private Key (B)</a:t>
              </a:r>
            </a:p>
          </p:txBody>
        </p:sp>
        <p:sp>
          <p:nvSpPr>
            <p:cNvPr id="29714" name="AutoShape 34"/>
            <p:cNvSpPr>
              <a:spLocks noChangeArrowheads="1"/>
            </p:cNvSpPr>
            <p:nvPr/>
          </p:nvSpPr>
          <p:spPr bwMode="auto">
            <a:xfrm>
              <a:off x="4192" y="3151"/>
              <a:ext cx="178" cy="286"/>
            </a:xfrm>
            <a:prstGeom prst="upArrow">
              <a:avLst>
                <a:gd name="adj1" fmla="val 50000"/>
                <a:gd name="adj2" fmla="val 80315"/>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9715" name="Rectangle 35"/>
            <p:cNvSpPr>
              <a:spLocks noChangeArrowheads="1"/>
            </p:cNvSpPr>
            <p:nvPr/>
          </p:nvSpPr>
          <p:spPr bwMode="auto">
            <a:xfrm>
              <a:off x="3837" y="3467"/>
              <a:ext cx="1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Public Key (B)</a:t>
              </a:r>
            </a:p>
          </p:txBody>
        </p:sp>
      </p:grpSp>
      <p:sp>
        <p:nvSpPr>
          <p:cNvPr id="29702" name="Text Box 36"/>
          <p:cNvSpPr txBox="1">
            <a:spLocks noChangeArrowheads="1"/>
          </p:cNvSpPr>
          <p:nvPr/>
        </p:nvSpPr>
        <p:spPr bwMode="auto">
          <a:xfrm>
            <a:off x="2449514" y="3439108"/>
            <a:ext cx="6848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GB" altLang="en-US" sz="5400" dirty="0">
                <a:solidFill>
                  <a:srgbClr val="FA3200"/>
                </a:solidFill>
              </a:rPr>
              <a:t>B</a:t>
            </a:r>
          </a:p>
        </p:txBody>
      </p:sp>
      <p:sp>
        <p:nvSpPr>
          <p:cNvPr id="29703" name="Text Box 37"/>
          <p:cNvSpPr txBox="1">
            <a:spLocks noChangeArrowheads="1"/>
          </p:cNvSpPr>
          <p:nvPr/>
        </p:nvSpPr>
        <p:spPr bwMode="auto">
          <a:xfrm>
            <a:off x="9274177" y="3426408"/>
            <a:ext cx="6848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GB" altLang="en-US" sz="5400" dirty="0">
                <a:solidFill>
                  <a:srgbClr val="FA3200"/>
                </a:solidFill>
              </a:rPr>
              <a:t>A</a:t>
            </a:r>
          </a:p>
        </p:txBody>
      </p:sp>
    </p:spTree>
    <p:extLst>
      <p:ext uri="{BB962C8B-B14F-4D97-AF65-F5344CB8AC3E}">
        <p14:creationId xmlns:p14="http://schemas.microsoft.com/office/powerpoint/2010/main" val="266225002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DFFD-BD2F-0EA2-10C9-E9F8959DB4B1}"/>
              </a:ext>
            </a:extLst>
          </p:cNvPr>
          <p:cNvSpPr>
            <a:spLocks noGrp="1"/>
          </p:cNvSpPr>
          <p:nvPr>
            <p:ph type="title"/>
          </p:nvPr>
        </p:nvSpPr>
        <p:spPr/>
        <p:txBody>
          <a:bodyPr/>
          <a:lstStyle/>
          <a:p>
            <a:r>
              <a:rPr lang="en-US" cap="none" dirty="0"/>
              <a:t>Public Key Algorithms (3)</a:t>
            </a:r>
            <a:br>
              <a:rPr lang="en-US" cap="none" dirty="0"/>
            </a:br>
            <a:br>
              <a:rPr lang="en-US" altLang="en-US" dirty="0"/>
            </a:br>
            <a:endParaRPr lang="en-GB" dirty="0"/>
          </a:p>
        </p:txBody>
      </p:sp>
      <p:sp>
        <p:nvSpPr>
          <p:cNvPr id="4" name="Text Placeholder 3">
            <a:extLst>
              <a:ext uri="{FF2B5EF4-FFF2-40B4-BE49-F238E27FC236}">
                <a16:creationId xmlns:a16="http://schemas.microsoft.com/office/drawing/2014/main" id="{4F104022-5346-4748-9BFC-C6BFC5013816}"/>
              </a:ext>
            </a:extLst>
          </p:cNvPr>
          <p:cNvSpPr>
            <a:spLocks noGrp="1"/>
          </p:cNvSpPr>
          <p:nvPr>
            <p:ph type="body" sz="quarter" idx="4294967295"/>
          </p:nvPr>
        </p:nvSpPr>
        <p:spPr>
          <a:xfrm>
            <a:off x="617959" y="380206"/>
            <a:ext cx="6770687" cy="6097588"/>
          </a:xfrm>
        </p:spPr>
        <p:txBody>
          <a:bodyPr anchor="ctr"/>
          <a:lstStyle/>
          <a:p>
            <a:pPr>
              <a:lnSpc>
                <a:spcPct val="100000"/>
              </a:lnSpc>
              <a:spcBef>
                <a:spcPts val="1200"/>
              </a:spcBef>
            </a:pPr>
            <a:r>
              <a:rPr lang="en-US" altLang="en-US" sz="2000" b="1" dirty="0"/>
              <a:t>Advantages</a:t>
            </a:r>
          </a:p>
          <a:p>
            <a:pPr lvl="1">
              <a:lnSpc>
                <a:spcPct val="100000"/>
              </a:lnSpc>
              <a:buFont typeface="Arial" panose="020B0604020202020204" pitchFamily="34" charset="0"/>
              <a:buChar char="•"/>
            </a:pPr>
            <a:r>
              <a:rPr lang="en-US" altLang="en-US" sz="1800" dirty="0"/>
              <a:t>Solves the key management problem</a:t>
            </a:r>
          </a:p>
          <a:p>
            <a:pPr>
              <a:lnSpc>
                <a:spcPct val="100000"/>
              </a:lnSpc>
              <a:spcBef>
                <a:spcPts val="1200"/>
              </a:spcBef>
            </a:pPr>
            <a:r>
              <a:rPr lang="en-US" altLang="en-US" sz="2000" b="1" dirty="0"/>
              <a:t>Disadvantages</a:t>
            </a:r>
          </a:p>
          <a:p>
            <a:pPr lvl="1">
              <a:lnSpc>
                <a:spcPct val="100000"/>
              </a:lnSpc>
              <a:buFont typeface="Arial" panose="020B0604020202020204" pitchFamily="34" charset="0"/>
              <a:buChar char="•"/>
            </a:pPr>
            <a:r>
              <a:rPr lang="en-US" altLang="en-US" sz="1800" dirty="0"/>
              <a:t>Slow performance (Symmetric algorithms are up to 1,000 times faster than Public algorithms)</a:t>
            </a:r>
          </a:p>
          <a:p>
            <a:pPr lvl="1">
              <a:lnSpc>
                <a:spcPct val="100000"/>
              </a:lnSpc>
              <a:buFont typeface="Arial" panose="020B0604020202020204" pitchFamily="34" charset="0"/>
              <a:buChar char="•"/>
            </a:pPr>
            <a:r>
              <a:rPr lang="en-US" altLang="en-US" sz="1800" dirty="0"/>
              <a:t>Needs large key sizes (512 bits is weak, 1024 is reasonably secure)</a:t>
            </a:r>
          </a:p>
          <a:p>
            <a:pPr lvl="1">
              <a:lnSpc>
                <a:spcPct val="100000"/>
              </a:lnSpc>
              <a:buFont typeface="Arial" panose="020B0604020202020204" pitchFamily="34" charset="0"/>
              <a:buChar char="•"/>
            </a:pPr>
            <a:r>
              <a:rPr lang="en-US" altLang="en-US" sz="1800" dirty="0"/>
              <a:t>Vulnerable to certain types of attacks (plaintext and timing attacks)</a:t>
            </a:r>
          </a:p>
        </p:txBody>
      </p:sp>
    </p:spTree>
    <p:extLst>
      <p:ext uri="{BB962C8B-B14F-4D97-AF65-F5344CB8AC3E}">
        <p14:creationId xmlns:p14="http://schemas.microsoft.com/office/powerpoint/2010/main" val="280098583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606B02-6958-DC0C-7BC4-029468823E5E}"/>
              </a:ext>
            </a:extLst>
          </p:cNvPr>
          <p:cNvSpPr>
            <a:spLocks noGrp="1"/>
          </p:cNvSpPr>
          <p:nvPr>
            <p:ph type="title"/>
          </p:nvPr>
        </p:nvSpPr>
        <p:spPr/>
        <p:txBody>
          <a:bodyPr/>
          <a:lstStyle/>
          <a:p>
            <a:r>
              <a:rPr lang="en-US" dirty="0"/>
              <a:t>Protection Through Authentication</a:t>
            </a:r>
            <a:br>
              <a:rPr lang="en-US" dirty="0"/>
            </a:br>
            <a:br>
              <a:rPr lang="en-US" altLang="en-US" dirty="0"/>
            </a:br>
            <a:endParaRPr lang="en-GB" dirty="0"/>
          </a:p>
        </p:txBody>
      </p:sp>
      <p:sp>
        <p:nvSpPr>
          <p:cNvPr id="2" name="Text Placeholder 1">
            <a:extLst>
              <a:ext uri="{FF2B5EF4-FFF2-40B4-BE49-F238E27FC236}">
                <a16:creationId xmlns:a16="http://schemas.microsoft.com/office/drawing/2014/main" id="{B4DC3656-BF05-409A-B405-D2582A619796}"/>
              </a:ext>
            </a:extLst>
          </p:cNvPr>
          <p:cNvSpPr>
            <a:spLocks noGrp="1"/>
          </p:cNvSpPr>
          <p:nvPr>
            <p:ph type="body" sz="quarter" idx="4294967295"/>
          </p:nvPr>
        </p:nvSpPr>
        <p:spPr>
          <a:xfrm>
            <a:off x="514799" y="497041"/>
            <a:ext cx="6342062" cy="6146800"/>
          </a:xfrm>
        </p:spPr>
        <p:txBody>
          <a:bodyPr anchor="ctr"/>
          <a:lstStyle/>
          <a:p>
            <a:pPr>
              <a:lnSpc>
                <a:spcPct val="100000"/>
              </a:lnSpc>
              <a:spcBef>
                <a:spcPts val="1800"/>
              </a:spcBef>
            </a:pPr>
            <a:r>
              <a:rPr lang="en-US" altLang="en-US" sz="2000" b="1" dirty="0"/>
              <a:t>Encryption provides us with the ability to hide data from third parties - but …</a:t>
            </a:r>
          </a:p>
          <a:p>
            <a:pPr lvl="1">
              <a:lnSpc>
                <a:spcPct val="100000"/>
              </a:lnSpc>
              <a:buFont typeface="Arial" panose="020B0604020202020204" pitchFamily="34" charset="0"/>
              <a:buChar char="•"/>
            </a:pPr>
            <a:r>
              <a:rPr lang="en-US" altLang="en-US" sz="1800" dirty="0"/>
              <a:t>Do we know the data came from who we think it came from?</a:t>
            </a:r>
          </a:p>
          <a:p>
            <a:pPr lvl="1">
              <a:lnSpc>
                <a:spcPct val="100000"/>
              </a:lnSpc>
              <a:buFont typeface="Arial" panose="020B0604020202020204" pitchFamily="34" charset="0"/>
              <a:buChar char="•"/>
            </a:pPr>
            <a:r>
              <a:rPr lang="en-US" altLang="en-US" sz="1800" dirty="0"/>
              <a:t>Do we know that it hasn’t been tampered with?</a:t>
            </a:r>
          </a:p>
          <a:p>
            <a:pPr lvl="1">
              <a:lnSpc>
                <a:spcPct val="100000"/>
              </a:lnSpc>
              <a:buFont typeface="Arial" panose="020B0604020202020204" pitchFamily="34" charset="0"/>
              <a:buChar char="•"/>
            </a:pPr>
            <a:r>
              <a:rPr lang="en-US" altLang="en-US" sz="1800" dirty="0"/>
              <a:t>Do they positively know who we are?</a:t>
            </a:r>
          </a:p>
          <a:p>
            <a:pPr>
              <a:lnSpc>
                <a:spcPct val="100000"/>
              </a:lnSpc>
              <a:spcBef>
                <a:spcPts val="1800"/>
              </a:spcBef>
            </a:pPr>
            <a:r>
              <a:rPr lang="en-US" altLang="en-US" sz="2000" b="1" dirty="0"/>
              <a:t>Authentication provides the answers...</a:t>
            </a:r>
          </a:p>
          <a:p>
            <a:pPr lvl="1">
              <a:lnSpc>
                <a:spcPct val="100000"/>
              </a:lnSpc>
              <a:buFont typeface="Arial" panose="020B0604020202020204" pitchFamily="34" charset="0"/>
              <a:buChar char="•"/>
            </a:pPr>
            <a:r>
              <a:rPr lang="en-US" altLang="en-US" sz="1800" dirty="0"/>
              <a:t>Individual messages can be protected from tampering</a:t>
            </a:r>
          </a:p>
          <a:p>
            <a:pPr lvl="1">
              <a:lnSpc>
                <a:spcPct val="100000"/>
              </a:lnSpc>
              <a:buFont typeface="Arial" panose="020B0604020202020204" pitchFamily="34" charset="0"/>
              <a:buChar char="•"/>
            </a:pPr>
            <a:r>
              <a:rPr lang="en-US" altLang="en-US" sz="1800" dirty="0"/>
              <a:t>We can positively authenticate parties who connect to us</a:t>
            </a:r>
          </a:p>
          <a:p>
            <a:pPr lvl="1">
              <a:lnSpc>
                <a:spcPct val="100000"/>
              </a:lnSpc>
              <a:buFont typeface="Arial" panose="020B0604020202020204" pitchFamily="34" charset="0"/>
              <a:buChar char="•"/>
            </a:pPr>
            <a:r>
              <a:rPr lang="en-US" altLang="en-US" sz="1800" dirty="0"/>
              <a:t>We can positively authenticate ourselves to other parties</a:t>
            </a:r>
          </a:p>
        </p:txBody>
      </p:sp>
    </p:spTree>
    <p:extLst>
      <p:ext uri="{BB962C8B-B14F-4D97-AF65-F5344CB8AC3E}">
        <p14:creationId xmlns:p14="http://schemas.microsoft.com/office/powerpoint/2010/main" val="66316744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sz="quarter" idx="10"/>
          </p:nvPr>
        </p:nvSpPr>
        <p:spPr/>
        <p:txBody>
          <a:bodyPr/>
          <a:lstStyle/>
          <a:p>
            <a:pPr>
              <a:lnSpc>
                <a:spcPct val="100000"/>
              </a:lnSpc>
              <a:spcBef>
                <a:spcPts val="600"/>
              </a:spcBef>
              <a:buFont typeface="Arial" panose="020B0604020202020204" pitchFamily="34" charset="0"/>
              <a:buChar char="•"/>
            </a:pPr>
            <a:r>
              <a:rPr lang="en-US" altLang="en-US" sz="2000" dirty="0"/>
              <a:t>To check that a message has not been altered </a:t>
            </a:r>
            <a:r>
              <a:rPr lang="en-US" altLang="en-US" sz="2000" dirty="0" err="1"/>
              <a:t>en</a:t>
            </a:r>
            <a:r>
              <a:rPr lang="en-US" altLang="en-US" sz="2000" dirty="0"/>
              <a:t>-route</a:t>
            </a:r>
          </a:p>
          <a:p>
            <a:pPr>
              <a:lnSpc>
                <a:spcPct val="100000"/>
              </a:lnSpc>
              <a:spcBef>
                <a:spcPts val="600"/>
              </a:spcBef>
              <a:buFont typeface="Arial" panose="020B0604020202020204" pitchFamily="34" charset="0"/>
              <a:buChar char="•"/>
            </a:pPr>
            <a:r>
              <a:rPr lang="en-US" altLang="en-US" sz="2000" dirty="0"/>
              <a:t>Hashing algorithm used to create a fixed-size message digest appended to the end</a:t>
            </a:r>
          </a:p>
          <a:p>
            <a:pPr>
              <a:lnSpc>
                <a:spcPct val="100000"/>
              </a:lnSpc>
              <a:spcBef>
                <a:spcPts val="600"/>
              </a:spcBef>
              <a:buFont typeface="Arial" panose="020B0604020202020204" pitchFamily="34" charset="0"/>
              <a:buChar char="•"/>
            </a:pPr>
            <a:r>
              <a:rPr lang="en-US" altLang="en-US" sz="2000" dirty="0"/>
              <a:t>Popular algorithms include MD5 and SHA</a:t>
            </a:r>
          </a:p>
        </p:txBody>
      </p:sp>
      <p:sp>
        <p:nvSpPr>
          <p:cNvPr id="31746" name="Rectangle 2"/>
          <p:cNvSpPr>
            <a:spLocks noGrp="1" noChangeArrowheads="1"/>
          </p:cNvSpPr>
          <p:nvPr>
            <p:ph type="title"/>
          </p:nvPr>
        </p:nvSpPr>
        <p:spPr/>
        <p:txBody>
          <a:bodyPr>
            <a:normAutofit/>
          </a:bodyPr>
          <a:lstStyle/>
          <a:p>
            <a:pPr>
              <a:defRPr/>
            </a:pPr>
            <a:r>
              <a:rPr lang="en-US" dirty="0"/>
              <a:t>Message Authentication</a:t>
            </a:r>
          </a:p>
        </p:txBody>
      </p:sp>
      <p:grpSp>
        <p:nvGrpSpPr>
          <p:cNvPr id="35844" name="Group 4"/>
          <p:cNvGrpSpPr>
            <a:grpSpLocks/>
          </p:cNvGrpSpPr>
          <p:nvPr/>
        </p:nvGrpSpPr>
        <p:grpSpPr bwMode="auto">
          <a:xfrm>
            <a:off x="2509838" y="3302944"/>
            <a:ext cx="7118351" cy="2801938"/>
            <a:chOff x="672" y="2245"/>
            <a:chExt cx="4859" cy="1765"/>
          </a:xfrm>
        </p:grpSpPr>
        <p:sp>
          <p:nvSpPr>
            <p:cNvPr id="35845" name="Rectangle 5"/>
            <p:cNvSpPr>
              <a:spLocks noChangeArrowheads="1"/>
            </p:cNvSpPr>
            <p:nvPr/>
          </p:nvSpPr>
          <p:spPr bwMode="auto">
            <a:xfrm>
              <a:off x="672" y="2400"/>
              <a:ext cx="1355" cy="122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600"/>
                <a:t>acak ack acckk ack ack aackck …..</a:t>
              </a:r>
            </a:p>
            <a:p>
              <a:pPr>
                <a:spcBef>
                  <a:spcPct val="50000"/>
                </a:spcBef>
                <a:buClrTx/>
                <a:buFontTx/>
                <a:buNone/>
              </a:pPr>
              <a:r>
                <a:rPr lang="en-US" altLang="en-US" sz="1600"/>
                <a:t>has someone tampered with the contents of message … ?</a:t>
              </a:r>
            </a:p>
          </p:txBody>
        </p:sp>
        <p:sp>
          <p:nvSpPr>
            <p:cNvPr id="35846" name="Rectangle 6"/>
            <p:cNvSpPr>
              <a:spLocks noChangeArrowheads="1"/>
            </p:cNvSpPr>
            <p:nvPr/>
          </p:nvSpPr>
          <p:spPr bwMode="auto">
            <a:xfrm>
              <a:off x="2161" y="3406"/>
              <a:ext cx="999" cy="259"/>
            </a:xfrm>
            <a:prstGeom prst="rect">
              <a:avLst/>
            </a:prstGeom>
            <a:solidFill>
              <a:schemeClr val="bg1"/>
            </a:solidFill>
            <a:ln w="25400">
              <a:solidFill>
                <a:schemeClr val="tx1"/>
              </a:solidFill>
              <a:miter lim="800000"/>
              <a:headEnd/>
              <a:tailEnd/>
            </a:ln>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a:t>101010101010</a:t>
              </a:r>
            </a:p>
          </p:txBody>
        </p:sp>
        <p:sp>
          <p:nvSpPr>
            <p:cNvPr id="35847" name="Rectangle 7"/>
            <p:cNvSpPr>
              <a:spLocks noChangeArrowheads="1"/>
            </p:cNvSpPr>
            <p:nvPr/>
          </p:nvSpPr>
          <p:spPr bwMode="auto">
            <a:xfrm>
              <a:off x="3999" y="2245"/>
              <a:ext cx="1532" cy="106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600"/>
                <a:t>acak ack acckk ack ack aackck …..</a:t>
              </a:r>
            </a:p>
            <a:p>
              <a:pPr>
                <a:spcBef>
                  <a:spcPct val="50000"/>
                </a:spcBef>
                <a:buClrTx/>
                <a:buFontTx/>
                <a:buNone/>
              </a:pPr>
              <a:r>
                <a:rPr lang="en-US" altLang="en-US" sz="1600"/>
                <a:t>has someone tampered with the contents of message … ?</a:t>
              </a:r>
            </a:p>
          </p:txBody>
        </p:sp>
        <p:sp>
          <p:nvSpPr>
            <p:cNvPr id="35848" name="Rectangle 8"/>
            <p:cNvSpPr>
              <a:spLocks noChangeArrowheads="1"/>
            </p:cNvSpPr>
            <p:nvPr/>
          </p:nvSpPr>
          <p:spPr bwMode="auto">
            <a:xfrm>
              <a:off x="3999" y="3406"/>
              <a:ext cx="1532" cy="259"/>
            </a:xfrm>
            <a:prstGeom prst="rect">
              <a:avLst/>
            </a:prstGeom>
            <a:solidFill>
              <a:schemeClr val="bg1"/>
            </a:solidFill>
            <a:ln w="25400">
              <a:solidFill>
                <a:schemeClr val="tx1"/>
              </a:solidFill>
              <a:miter lim="800000"/>
              <a:headEnd/>
              <a:tailEnd/>
            </a:ln>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a:t>101010101010</a:t>
              </a:r>
            </a:p>
          </p:txBody>
        </p:sp>
        <p:sp>
          <p:nvSpPr>
            <p:cNvPr id="35849" name="Rectangle 9"/>
            <p:cNvSpPr>
              <a:spLocks noChangeArrowheads="1"/>
            </p:cNvSpPr>
            <p:nvPr/>
          </p:nvSpPr>
          <p:spPr bwMode="auto">
            <a:xfrm>
              <a:off x="983" y="3796"/>
              <a:ext cx="71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600">
                  <a:solidFill>
                    <a:srgbClr val="42427A"/>
                  </a:solidFill>
                </a:rPr>
                <a:t>Message</a:t>
              </a:r>
            </a:p>
          </p:txBody>
        </p:sp>
        <p:sp>
          <p:nvSpPr>
            <p:cNvPr id="35850" name="Rectangle 10"/>
            <p:cNvSpPr>
              <a:spLocks noChangeArrowheads="1"/>
            </p:cNvSpPr>
            <p:nvPr/>
          </p:nvSpPr>
          <p:spPr bwMode="auto">
            <a:xfrm>
              <a:off x="2047" y="3796"/>
              <a:ext cx="118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600">
                  <a:solidFill>
                    <a:srgbClr val="42427A"/>
                  </a:solidFill>
                </a:rPr>
                <a:t>Message Digest</a:t>
              </a:r>
            </a:p>
          </p:txBody>
        </p:sp>
        <p:sp>
          <p:nvSpPr>
            <p:cNvPr id="35851" name="Rectangle 11"/>
            <p:cNvSpPr>
              <a:spLocks noChangeArrowheads="1"/>
            </p:cNvSpPr>
            <p:nvPr/>
          </p:nvSpPr>
          <p:spPr bwMode="auto">
            <a:xfrm>
              <a:off x="3991" y="3796"/>
              <a:ext cx="149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a:solidFill>
                    <a:srgbClr val="42427A"/>
                  </a:solidFill>
                </a:rPr>
                <a:t>Message + Digest</a:t>
              </a:r>
            </a:p>
          </p:txBody>
        </p:sp>
        <p:sp>
          <p:nvSpPr>
            <p:cNvPr id="35852" name="AutoShape 12"/>
            <p:cNvSpPr>
              <a:spLocks noChangeArrowheads="1"/>
            </p:cNvSpPr>
            <p:nvPr/>
          </p:nvSpPr>
          <p:spPr bwMode="auto">
            <a:xfrm>
              <a:off x="2491" y="2756"/>
              <a:ext cx="339" cy="321"/>
            </a:xfrm>
            <a:prstGeom prst="plus">
              <a:avLst>
                <a:gd name="adj" fmla="val 2498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35853" name="AutoShape 13"/>
            <p:cNvSpPr>
              <a:spLocks noChangeArrowheads="1"/>
            </p:cNvSpPr>
            <p:nvPr/>
          </p:nvSpPr>
          <p:spPr bwMode="auto">
            <a:xfrm>
              <a:off x="3313" y="2756"/>
              <a:ext cx="581" cy="321"/>
            </a:xfrm>
            <a:prstGeom prst="rightArrow">
              <a:avLst>
                <a:gd name="adj1" fmla="val 50000"/>
                <a:gd name="adj2" fmla="val 90524"/>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grpSp>
    </p:spTree>
    <p:extLst>
      <p:ext uri="{BB962C8B-B14F-4D97-AF65-F5344CB8AC3E}">
        <p14:creationId xmlns:p14="http://schemas.microsoft.com/office/powerpoint/2010/main" val="240102223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AC9EE-67DD-3FD1-DCAA-A239E767F197}"/>
              </a:ext>
            </a:extLst>
          </p:cNvPr>
          <p:cNvSpPr>
            <a:spLocks noGrp="1"/>
          </p:cNvSpPr>
          <p:nvPr>
            <p:ph type="title"/>
          </p:nvPr>
        </p:nvSpPr>
        <p:spPr/>
        <p:txBody>
          <a:bodyPr/>
          <a:lstStyle/>
          <a:p>
            <a:r>
              <a:rPr lang="en-US" sz="3600" cap="none" dirty="0"/>
              <a:t>Digital Signatures</a:t>
            </a:r>
            <a:br>
              <a:rPr lang="en-US" sz="3600" cap="none" dirty="0"/>
            </a:br>
            <a:br>
              <a:rPr lang="en-US" altLang="en-US" dirty="0"/>
            </a:br>
            <a:endParaRPr lang="en-GB" dirty="0"/>
          </a:p>
        </p:txBody>
      </p:sp>
      <p:sp>
        <p:nvSpPr>
          <p:cNvPr id="2" name="Text Placeholder 1">
            <a:extLst>
              <a:ext uri="{FF2B5EF4-FFF2-40B4-BE49-F238E27FC236}">
                <a16:creationId xmlns:a16="http://schemas.microsoft.com/office/drawing/2014/main" id="{90D61EB4-2D42-4097-9493-0BFBDBE79F79}"/>
              </a:ext>
            </a:extLst>
          </p:cNvPr>
          <p:cNvSpPr>
            <a:spLocks noGrp="1"/>
          </p:cNvSpPr>
          <p:nvPr>
            <p:ph type="body" sz="quarter" idx="4294967295"/>
          </p:nvPr>
        </p:nvSpPr>
        <p:spPr>
          <a:xfrm>
            <a:off x="514799" y="972000"/>
            <a:ext cx="6770687" cy="6188075"/>
          </a:xfrm>
        </p:spPr>
        <p:txBody>
          <a:bodyPr anchor="ctr"/>
          <a:lstStyle/>
          <a:p>
            <a:pPr>
              <a:lnSpc>
                <a:spcPct val="100000"/>
              </a:lnSpc>
              <a:spcBef>
                <a:spcPts val="1200"/>
              </a:spcBef>
            </a:pPr>
            <a:r>
              <a:rPr lang="en-US" altLang="en-US" sz="2000" b="1" dirty="0"/>
              <a:t>How can we be sure that the contents and the message digest are both unaltered … ?</a:t>
            </a:r>
          </a:p>
          <a:p>
            <a:pPr>
              <a:lnSpc>
                <a:spcPct val="100000"/>
              </a:lnSpc>
              <a:spcBef>
                <a:spcPts val="1200"/>
              </a:spcBef>
            </a:pPr>
            <a:r>
              <a:rPr lang="en-US" altLang="en-US" sz="2000" b="1" dirty="0"/>
              <a:t>We use “Digital Signatures”</a:t>
            </a:r>
          </a:p>
          <a:p>
            <a:pPr lvl="1">
              <a:lnSpc>
                <a:spcPct val="100000"/>
              </a:lnSpc>
              <a:buFont typeface="Arial" panose="020B0604020202020204" pitchFamily="34" charset="0"/>
              <a:buChar char="•"/>
            </a:pPr>
            <a:r>
              <a:rPr lang="en-US" altLang="en-US" sz="1800" dirty="0"/>
              <a:t>Public key encryption in reverse</a:t>
            </a:r>
          </a:p>
          <a:p>
            <a:pPr lvl="1">
              <a:lnSpc>
                <a:spcPct val="100000"/>
              </a:lnSpc>
              <a:buFont typeface="Arial" panose="020B0604020202020204" pitchFamily="34" charset="0"/>
              <a:buChar char="•"/>
            </a:pPr>
            <a:r>
              <a:rPr lang="en-US" altLang="en-US" sz="1800" dirty="0"/>
              <a:t>Data encrypted with a private key can only be decrypted using the corresponding public key</a:t>
            </a:r>
          </a:p>
          <a:p>
            <a:pPr lvl="1">
              <a:lnSpc>
                <a:spcPct val="100000"/>
              </a:lnSpc>
              <a:buFont typeface="Arial" panose="020B0604020202020204" pitchFamily="34" charset="0"/>
              <a:buChar char="•"/>
            </a:pPr>
            <a:r>
              <a:rPr lang="en-US" altLang="en-US" sz="1800" dirty="0"/>
              <a:t>Recipient is already in possession of a public key they know belongs to you</a:t>
            </a:r>
          </a:p>
          <a:p>
            <a:pPr lvl="1">
              <a:lnSpc>
                <a:spcPct val="100000"/>
              </a:lnSpc>
              <a:buFont typeface="Arial" panose="020B0604020202020204" pitchFamily="34" charset="0"/>
              <a:buChar char="•"/>
            </a:pPr>
            <a:r>
              <a:rPr lang="en-US" altLang="en-US" sz="1800" dirty="0"/>
              <a:t>If the message can be decrypted using public key, it came from you</a:t>
            </a:r>
          </a:p>
          <a:p>
            <a:pPr>
              <a:lnSpc>
                <a:spcPct val="100000"/>
              </a:lnSpc>
              <a:spcBef>
                <a:spcPts val="1200"/>
              </a:spcBef>
            </a:pPr>
            <a:r>
              <a:rPr lang="en-US" altLang="en-US" sz="2000" b="1" dirty="0"/>
              <a:t>In practice we combine digital signatures with message digests …</a:t>
            </a:r>
          </a:p>
          <a:p>
            <a:pPr lvl="1">
              <a:lnSpc>
                <a:spcPct val="100000"/>
              </a:lnSpc>
              <a:buFont typeface="Arial" panose="020B0604020202020204" pitchFamily="34" charset="0"/>
              <a:buChar char="•"/>
            </a:pPr>
            <a:r>
              <a:rPr lang="en-US" altLang="en-US" sz="1800" dirty="0"/>
              <a:t>Public key encryption is too slow to use on the whole message</a:t>
            </a:r>
          </a:p>
          <a:p>
            <a:pPr lvl="1">
              <a:lnSpc>
                <a:spcPct val="100000"/>
              </a:lnSpc>
              <a:buFont typeface="Arial" panose="020B0604020202020204" pitchFamily="34" charset="0"/>
              <a:buChar char="•"/>
            </a:pPr>
            <a:r>
              <a:rPr lang="en-US" altLang="en-US" sz="1800" dirty="0"/>
              <a:t>So, we just sign the message digest so that cannot be tampered with</a:t>
            </a:r>
          </a:p>
        </p:txBody>
      </p:sp>
    </p:spTree>
    <p:extLst>
      <p:ext uri="{BB962C8B-B14F-4D97-AF65-F5344CB8AC3E}">
        <p14:creationId xmlns:p14="http://schemas.microsoft.com/office/powerpoint/2010/main" val="107629896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2F7DD-A7AC-3CA2-63ED-C591909F0497}"/>
              </a:ext>
            </a:extLst>
          </p:cNvPr>
          <p:cNvSpPr>
            <a:spLocks noGrp="1"/>
          </p:cNvSpPr>
          <p:nvPr>
            <p:ph type="title"/>
          </p:nvPr>
        </p:nvSpPr>
        <p:spPr/>
        <p:txBody>
          <a:bodyPr/>
          <a:lstStyle/>
          <a:p>
            <a:r>
              <a:rPr lang="en-US" dirty="0"/>
              <a:t>Digital Certificates</a:t>
            </a:r>
            <a:br>
              <a:rPr lang="en-US" dirty="0"/>
            </a:br>
            <a:br>
              <a:rPr lang="en-US" altLang="en-US" dirty="0"/>
            </a:br>
            <a:endParaRPr lang="en-GB" dirty="0"/>
          </a:p>
        </p:txBody>
      </p:sp>
      <p:sp>
        <p:nvSpPr>
          <p:cNvPr id="2" name="Text Placeholder 1">
            <a:extLst>
              <a:ext uri="{FF2B5EF4-FFF2-40B4-BE49-F238E27FC236}">
                <a16:creationId xmlns:a16="http://schemas.microsoft.com/office/drawing/2014/main" id="{4016F2F8-C89D-46DE-B415-5CE07B2F2D79}"/>
              </a:ext>
            </a:extLst>
          </p:cNvPr>
          <p:cNvSpPr>
            <a:spLocks noGrp="1"/>
          </p:cNvSpPr>
          <p:nvPr>
            <p:ph type="body" sz="quarter" idx="4294967295"/>
          </p:nvPr>
        </p:nvSpPr>
        <p:spPr>
          <a:xfrm>
            <a:off x="400032" y="1794239"/>
            <a:ext cx="6856412" cy="5216525"/>
          </a:xfrm>
        </p:spPr>
        <p:txBody>
          <a:bodyPr/>
          <a:lstStyle/>
          <a:p>
            <a:pPr>
              <a:lnSpc>
                <a:spcPct val="100000"/>
              </a:lnSpc>
              <a:spcBef>
                <a:spcPts val="1200"/>
              </a:spcBef>
            </a:pPr>
            <a:r>
              <a:rPr lang="en-US" altLang="en-US" sz="2000" b="1" dirty="0"/>
              <a:t>Certificates bind a public key to a particular entity</a:t>
            </a:r>
          </a:p>
          <a:p>
            <a:pPr>
              <a:lnSpc>
                <a:spcPct val="100000"/>
              </a:lnSpc>
              <a:spcBef>
                <a:spcPts val="1200"/>
              </a:spcBef>
            </a:pPr>
            <a:r>
              <a:rPr lang="en-US" altLang="en-US" sz="2000" b="1" dirty="0"/>
              <a:t>Certificates contain information about an entity...</a:t>
            </a:r>
          </a:p>
          <a:p>
            <a:pPr lvl="1">
              <a:lnSpc>
                <a:spcPct val="100000"/>
              </a:lnSpc>
              <a:buFont typeface="Arial" panose="020B0604020202020204" pitchFamily="34" charset="0"/>
              <a:buChar char="•"/>
            </a:pPr>
            <a:r>
              <a:rPr lang="en-US" altLang="en-US" sz="1800" dirty="0"/>
              <a:t>Certificate information, e.g., system name and public key</a:t>
            </a:r>
          </a:p>
          <a:p>
            <a:pPr lvl="1">
              <a:lnSpc>
                <a:spcPct val="100000"/>
              </a:lnSpc>
              <a:buFont typeface="Arial" panose="020B0604020202020204" pitchFamily="34" charset="0"/>
              <a:buChar char="•"/>
            </a:pPr>
            <a:r>
              <a:rPr lang="en-US" altLang="en-US" sz="1800" dirty="0"/>
              <a:t>Server’s digital signature</a:t>
            </a:r>
          </a:p>
          <a:p>
            <a:pPr lvl="1">
              <a:lnSpc>
                <a:spcPct val="100000"/>
              </a:lnSpc>
              <a:buFont typeface="Arial" panose="020B0604020202020204" pitchFamily="34" charset="0"/>
              <a:buChar char="•"/>
            </a:pPr>
            <a:r>
              <a:rPr lang="en-US" altLang="en-US" sz="1800" dirty="0"/>
              <a:t>The most commonly used certificates are based upon the ITU-T X.509 standard</a:t>
            </a:r>
          </a:p>
          <a:p>
            <a:pPr lvl="1">
              <a:lnSpc>
                <a:spcPct val="100000"/>
              </a:lnSpc>
              <a:buFont typeface="Arial" panose="020B0604020202020204" pitchFamily="34" charset="0"/>
              <a:buChar char="•"/>
            </a:pPr>
            <a:r>
              <a:rPr lang="en-US" altLang="en-US" sz="1800" dirty="0"/>
              <a:t>X.509 certificates are those used in SSL and other common authentication mechanisms</a:t>
            </a:r>
          </a:p>
          <a:p>
            <a:pPr>
              <a:lnSpc>
                <a:spcPct val="100000"/>
              </a:lnSpc>
              <a:spcBef>
                <a:spcPts val="1200"/>
              </a:spcBef>
            </a:pPr>
            <a:r>
              <a:rPr lang="en-US" altLang="en-US" sz="2000" b="1" dirty="0"/>
              <a:t>Certificates are issued by a trusted body</a:t>
            </a:r>
          </a:p>
          <a:p>
            <a:pPr lvl="1">
              <a:lnSpc>
                <a:spcPct val="100000"/>
              </a:lnSpc>
              <a:buFont typeface="Arial" panose="020B0604020202020204" pitchFamily="34" charset="0"/>
              <a:buChar char="•"/>
            </a:pPr>
            <a:r>
              <a:rPr lang="en-US" altLang="en-US" sz="1800" dirty="0"/>
              <a:t>The Certification Authority</a:t>
            </a:r>
          </a:p>
          <a:p>
            <a:pPr lvl="1">
              <a:lnSpc>
                <a:spcPct val="100000"/>
              </a:lnSpc>
              <a:buFont typeface="Arial" panose="020B0604020202020204" pitchFamily="34" charset="0"/>
              <a:buChar char="•"/>
            </a:pPr>
            <a:r>
              <a:rPr lang="en-US" altLang="en-US" sz="1800" dirty="0"/>
              <a:t>You trust them to check that the certificate really does belong to whoever claims to own it</a:t>
            </a:r>
          </a:p>
        </p:txBody>
      </p:sp>
      <p:graphicFrame>
        <p:nvGraphicFramePr>
          <p:cNvPr id="39940" name="Object 4"/>
          <p:cNvGraphicFramePr>
            <a:graphicFrameLocks/>
          </p:cNvGraphicFramePr>
          <p:nvPr>
            <p:extLst>
              <p:ext uri="{D42A27DB-BD31-4B8C-83A1-F6EECF244321}">
                <p14:modId xmlns:p14="http://schemas.microsoft.com/office/powerpoint/2010/main" val="3415634788"/>
              </p:ext>
            </p:extLst>
          </p:nvPr>
        </p:nvGraphicFramePr>
        <p:xfrm>
          <a:off x="7256444" y="4744135"/>
          <a:ext cx="1289051" cy="1514475"/>
        </p:xfrm>
        <a:graphic>
          <a:graphicData uri="http://schemas.openxmlformats.org/presentationml/2006/ole">
            <mc:AlternateContent xmlns:mc="http://schemas.openxmlformats.org/markup-compatibility/2006">
              <mc:Choice xmlns:v="urn:schemas-microsoft-com:vml" Requires="v">
                <p:oleObj name="Clip" r:id="rId3" imgW="1703605" imgH="1999953" progId="MS_ClipArt_Gallery.2">
                  <p:embed/>
                </p:oleObj>
              </mc:Choice>
              <mc:Fallback>
                <p:oleObj name="Clip" r:id="rId3" imgW="1703605" imgH="1999953" progId="MS_ClipArt_Gallery.2">
                  <p:embed/>
                  <p:pic>
                    <p:nvPicPr>
                      <p:cNvPr id="3994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444" y="4744135"/>
                        <a:ext cx="1289051"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656988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2549C-927C-95D8-83B2-81D64CD04418}"/>
              </a:ext>
            </a:extLst>
          </p:cNvPr>
          <p:cNvSpPr>
            <a:spLocks noGrp="1"/>
          </p:cNvSpPr>
          <p:nvPr>
            <p:ph type="title"/>
          </p:nvPr>
        </p:nvSpPr>
        <p:spPr/>
        <p:txBody>
          <a:bodyPr/>
          <a:lstStyle/>
          <a:p>
            <a:r>
              <a:rPr lang="en-US" dirty="0"/>
              <a:t>Certificates and Digital IDs</a:t>
            </a:r>
            <a:br>
              <a:rPr lang="en-US" dirty="0"/>
            </a:br>
            <a:br>
              <a:rPr lang="en-US" altLang="en-US" dirty="0"/>
            </a:br>
            <a:endParaRPr lang="en-GB" dirty="0"/>
          </a:p>
        </p:txBody>
      </p:sp>
      <p:sp>
        <p:nvSpPr>
          <p:cNvPr id="2" name="Text Placeholder 1">
            <a:extLst>
              <a:ext uri="{FF2B5EF4-FFF2-40B4-BE49-F238E27FC236}">
                <a16:creationId xmlns:a16="http://schemas.microsoft.com/office/drawing/2014/main" id="{F80FB11A-A8CE-4937-89D3-98AEF2CE9421}"/>
              </a:ext>
            </a:extLst>
          </p:cNvPr>
          <p:cNvSpPr>
            <a:spLocks noGrp="1"/>
          </p:cNvSpPr>
          <p:nvPr>
            <p:ph type="body" sz="quarter" idx="4294967295"/>
          </p:nvPr>
        </p:nvSpPr>
        <p:spPr>
          <a:xfrm>
            <a:off x="514799" y="320675"/>
            <a:ext cx="6342062" cy="6216650"/>
          </a:xfrm>
        </p:spPr>
        <p:txBody>
          <a:bodyPr anchor="ctr"/>
          <a:lstStyle/>
          <a:p>
            <a:pPr marL="285750" indent="-285750">
              <a:lnSpc>
                <a:spcPct val="100000"/>
              </a:lnSpc>
              <a:spcBef>
                <a:spcPts val="1200"/>
              </a:spcBef>
              <a:buFont typeface="Arial" panose="020B0604020202020204" pitchFamily="34" charset="0"/>
              <a:buChar char="•"/>
            </a:pPr>
            <a:r>
              <a:rPr lang="en-US" altLang="en-US" sz="2000" dirty="0"/>
              <a:t>A certificate contains your “distinguished name” and public key</a:t>
            </a:r>
          </a:p>
          <a:p>
            <a:pPr marL="285750" indent="-285750">
              <a:lnSpc>
                <a:spcPct val="100000"/>
              </a:lnSpc>
              <a:spcBef>
                <a:spcPts val="1200"/>
              </a:spcBef>
              <a:buFont typeface="Arial" panose="020B0604020202020204" pitchFamily="34" charset="0"/>
              <a:buChar char="•"/>
            </a:pPr>
            <a:r>
              <a:rPr lang="en-US" altLang="en-US" sz="2000" dirty="0"/>
              <a:t>It is digitally signed by a “Certificate Authority”(CA)</a:t>
            </a:r>
          </a:p>
          <a:p>
            <a:pPr marL="285750" indent="-285750">
              <a:lnSpc>
                <a:spcPct val="100000"/>
              </a:lnSpc>
              <a:spcBef>
                <a:spcPts val="1200"/>
              </a:spcBef>
              <a:buFont typeface="Arial" panose="020B0604020202020204" pitchFamily="34" charset="0"/>
              <a:buChar char="•"/>
            </a:pPr>
            <a:r>
              <a:rPr lang="en-US" altLang="en-US" sz="2000" dirty="0"/>
              <a:t>If you have obtained the CA’s public key from a reputable source, then you can verify that they issued this certificate</a:t>
            </a:r>
          </a:p>
          <a:p>
            <a:pPr marL="285750" indent="-285750">
              <a:lnSpc>
                <a:spcPct val="100000"/>
              </a:lnSpc>
              <a:spcBef>
                <a:spcPts val="1200"/>
              </a:spcBef>
              <a:buFont typeface="Arial" panose="020B0604020202020204" pitchFamily="34" charset="0"/>
              <a:buChar char="•"/>
            </a:pPr>
            <a:r>
              <a:rPr lang="en-US" altLang="en-US" sz="2000" dirty="0"/>
              <a:t>If you trust the CA, then you can be sure that the holder of the certificate is who he claims to be</a:t>
            </a:r>
          </a:p>
        </p:txBody>
      </p:sp>
    </p:spTree>
    <p:extLst>
      <p:ext uri="{BB962C8B-B14F-4D97-AF65-F5344CB8AC3E}">
        <p14:creationId xmlns:p14="http://schemas.microsoft.com/office/powerpoint/2010/main" val="172186473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6564F3-8B2E-6532-B238-F2C6F7EEB659}"/>
              </a:ext>
            </a:extLst>
          </p:cNvPr>
          <p:cNvSpPr>
            <a:spLocks noGrp="1"/>
          </p:cNvSpPr>
          <p:nvPr>
            <p:ph type="title"/>
          </p:nvPr>
        </p:nvSpPr>
        <p:spPr/>
        <p:txBody>
          <a:bodyPr/>
          <a:lstStyle/>
          <a:p>
            <a:r>
              <a:rPr lang="en-US" cap="none" dirty="0"/>
              <a:t>Certification Authorities</a:t>
            </a:r>
            <a:br>
              <a:rPr lang="en-US" cap="none" dirty="0"/>
            </a:br>
            <a:br>
              <a:rPr lang="en-US" altLang="en-US" dirty="0"/>
            </a:br>
            <a:endParaRPr lang="en-GB" dirty="0"/>
          </a:p>
        </p:txBody>
      </p:sp>
      <p:sp>
        <p:nvSpPr>
          <p:cNvPr id="2" name="Text Placeholder 1">
            <a:extLst>
              <a:ext uri="{FF2B5EF4-FFF2-40B4-BE49-F238E27FC236}">
                <a16:creationId xmlns:a16="http://schemas.microsoft.com/office/drawing/2014/main" id="{06E78669-1E2B-40C7-BB9A-0A5C3B06740B}"/>
              </a:ext>
            </a:extLst>
          </p:cNvPr>
          <p:cNvSpPr>
            <a:spLocks noGrp="1"/>
          </p:cNvSpPr>
          <p:nvPr>
            <p:ph type="body" sz="quarter" idx="4294967295"/>
          </p:nvPr>
        </p:nvSpPr>
        <p:spPr>
          <a:xfrm>
            <a:off x="514799" y="553521"/>
            <a:ext cx="6770687" cy="6157913"/>
          </a:xfrm>
        </p:spPr>
        <p:txBody>
          <a:bodyPr anchor="ctr"/>
          <a:lstStyle/>
          <a:p>
            <a:pPr>
              <a:lnSpc>
                <a:spcPct val="100000"/>
              </a:lnSpc>
              <a:spcBef>
                <a:spcPts val="1200"/>
              </a:spcBef>
            </a:pPr>
            <a:r>
              <a:rPr lang="en-US" altLang="en-US" sz="2000" b="1" dirty="0"/>
              <a:t>Issue Certificates</a:t>
            </a:r>
          </a:p>
          <a:p>
            <a:pPr>
              <a:lnSpc>
                <a:spcPct val="100000"/>
              </a:lnSpc>
              <a:spcBef>
                <a:spcPts val="1200"/>
              </a:spcBef>
            </a:pPr>
            <a:r>
              <a:rPr lang="en-US" altLang="en-US" sz="2000" b="1" dirty="0"/>
              <a:t>Verisign, RSA Data Security, etc...</a:t>
            </a:r>
          </a:p>
          <a:p>
            <a:pPr>
              <a:lnSpc>
                <a:spcPct val="100000"/>
              </a:lnSpc>
              <a:spcBef>
                <a:spcPts val="1200"/>
              </a:spcBef>
            </a:pPr>
            <a:r>
              <a:rPr lang="en-US" altLang="en-US" sz="2000" b="1" dirty="0"/>
              <a:t>Process of applying for certificate</a:t>
            </a:r>
          </a:p>
          <a:p>
            <a:pPr lvl="1">
              <a:lnSpc>
                <a:spcPct val="100000"/>
              </a:lnSpc>
              <a:buFont typeface="Arial" panose="020B0604020202020204" pitchFamily="34" charset="0"/>
              <a:buChar char="•"/>
            </a:pPr>
            <a:r>
              <a:rPr lang="en-US" altLang="en-US" sz="1800" dirty="0"/>
              <a:t>When applying for key, the CA needs detailed information on the person/company</a:t>
            </a:r>
          </a:p>
          <a:p>
            <a:pPr lvl="1">
              <a:lnSpc>
                <a:spcPct val="100000"/>
              </a:lnSpc>
              <a:buFont typeface="Arial" panose="020B0604020202020204" pitchFamily="34" charset="0"/>
              <a:buChar char="•"/>
            </a:pPr>
            <a:r>
              <a:rPr lang="en-US" altLang="en-US" sz="1800" dirty="0"/>
              <a:t>The CA’s job it to ensure that you are who claim to be, how thorough they are determines how trustworthy their judgement is.</a:t>
            </a:r>
          </a:p>
          <a:p>
            <a:pPr lvl="1">
              <a:lnSpc>
                <a:spcPct val="100000"/>
              </a:lnSpc>
              <a:buFont typeface="Arial" panose="020B0604020202020204" pitchFamily="34" charset="0"/>
              <a:buChar char="•"/>
            </a:pPr>
            <a:r>
              <a:rPr lang="en-US" altLang="en-US" sz="1800" dirty="0"/>
              <a:t>Generally, the more expensive the certificate, the more checking and the more trustworthy</a:t>
            </a:r>
          </a:p>
        </p:txBody>
      </p:sp>
    </p:spTree>
    <p:extLst>
      <p:ext uri="{BB962C8B-B14F-4D97-AF65-F5344CB8AC3E}">
        <p14:creationId xmlns:p14="http://schemas.microsoft.com/office/powerpoint/2010/main" val="424768550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012BEE-49AC-CA32-EC24-68A9C3C9EEAB}"/>
              </a:ext>
            </a:extLst>
          </p:cNvPr>
          <p:cNvSpPr>
            <a:spLocks noGrp="1"/>
          </p:cNvSpPr>
          <p:nvPr>
            <p:ph type="title"/>
          </p:nvPr>
        </p:nvSpPr>
        <p:spPr/>
        <p:txBody>
          <a:bodyPr/>
          <a:lstStyle/>
          <a:p>
            <a:r>
              <a:rPr lang="en-GB" cap="none" dirty="0"/>
              <a:t>Breaking Public Key Cryptography</a:t>
            </a:r>
            <a:br>
              <a:rPr lang="en-GB" cap="none" dirty="0"/>
            </a:br>
            <a:br>
              <a:rPr lang="en-GB" altLang="en-US" dirty="0"/>
            </a:br>
            <a:endParaRPr lang="en-GB" dirty="0"/>
          </a:p>
        </p:txBody>
      </p:sp>
      <p:sp>
        <p:nvSpPr>
          <p:cNvPr id="2" name="Text Placeholder 1">
            <a:extLst>
              <a:ext uri="{FF2B5EF4-FFF2-40B4-BE49-F238E27FC236}">
                <a16:creationId xmlns:a16="http://schemas.microsoft.com/office/drawing/2014/main" id="{F5AF4E6E-BA65-430C-AF61-85385E016BF0}"/>
              </a:ext>
            </a:extLst>
          </p:cNvPr>
          <p:cNvSpPr>
            <a:spLocks noGrp="1"/>
          </p:cNvSpPr>
          <p:nvPr>
            <p:ph type="body" sz="quarter" idx="4294967295"/>
          </p:nvPr>
        </p:nvSpPr>
        <p:spPr>
          <a:xfrm>
            <a:off x="384176" y="1994704"/>
            <a:ext cx="6770687" cy="6027738"/>
          </a:xfrm>
        </p:spPr>
        <p:txBody>
          <a:bodyPr/>
          <a:lstStyle/>
          <a:p>
            <a:pPr>
              <a:lnSpc>
                <a:spcPct val="100000"/>
              </a:lnSpc>
              <a:spcBef>
                <a:spcPts val="1200"/>
              </a:spcBef>
            </a:pPr>
            <a:r>
              <a:rPr lang="en-GB" altLang="en-US" sz="2000" b="1" dirty="0"/>
              <a:t>Obtain the private key by deception / bribery / etc</a:t>
            </a:r>
          </a:p>
          <a:p>
            <a:pPr>
              <a:lnSpc>
                <a:spcPct val="100000"/>
              </a:lnSpc>
              <a:spcBef>
                <a:spcPts val="1200"/>
              </a:spcBef>
            </a:pPr>
            <a:r>
              <a:rPr lang="en-GB" altLang="en-US" sz="2000" b="1" dirty="0"/>
              <a:t>Deduce private key by “brute force”</a:t>
            </a:r>
          </a:p>
          <a:p>
            <a:pPr lvl="1">
              <a:lnSpc>
                <a:spcPct val="100000"/>
              </a:lnSpc>
              <a:buFont typeface="Arial" panose="020B0604020202020204" pitchFamily="34" charset="0"/>
              <a:buChar char="•"/>
            </a:pPr>
            <a:r>
              <a:rPr lang="en-GB" altLang="en-US" sz="1800" dirty="0"/>
              <a:t>Try every possible key in succession</a:t>
            </a:r>
          </a:p>
          <a:p>
            <a:pPr>
              <a:lnSpc>
                <a:spcPct val="100000"/>
              </a:lnSpc>
              <a:spcBef>
                <a:spcPts val="1200"/>
              </a:spcBef>
            </a:pPr>
            <a:r>
              <a:rPr lang="en-GB" altLang="en-US" sz="2000" b="1" dirty="0"/>
              <a:t>Larger key size gives greater protection against brute force attack</a:t>
            </a:r>
          </a:p>
          <a:p>
            <a:pPr lvl="1">
              <a:lnSpc>
                <a:spcPct val="100000"/>
              </a:lnSpc>
              <a:buFont typeface="Arial" panose="020B0604020202020204" pitchFamily="34" charset="0"/>
              <a:buChar char="•"/>
            </a:pPr>
            <a:r>
              <a:rPr lang="en-GB" altLang="en-US" sz="1800" dirty="0"/>
              <a:t>More possible keys</a:t>
            </a:r>
          </a:p>
          <a:p>
            <a:pPr>
              <a:lnSpc>
                <a:spcPct val="100000"/>
              </a:lnSpc>
              <a:spcBef>
                <a:spcPts val="1200"/>
              </a:spcBef>
            </a:pPr>
            <a:r>
              <a:rPr lang="en-GB" altLang="en-US" sz="2000" b="1" dirty="0"/>
              <a:t>Standard “maximum strength” key is 128 bits</a:t>
            </a:r>
          </a:p>
          <a:p>
            <a:pPr>
              <a:lnSpc>
                <a:spcPct val="100000"/>
              </a:lnSpc>
              <a:spcBef>
                <a:spcPts val="1200"/>
              </a:spcBef>
            </a:pPr>
            <a:r>
              <a:rPr lang="en-GB" altLang="en-US" sz="2000" b="1" dirty="0"/>
              <a:t>SSL2.0 uses 256 bit private keys</a:t>
            </a:r>
          </a:p>
          <a:p>
            <a:endParaRPr lang="en-GB" dirty="0"/>
          </a:p>
        </p:txBody>
      </p:sp>
      <p:graphicFrame>
        <p:nvGraphicFramePr>
          <p:cNvPr id="46084" name="Object 4">
            <a:hlinkClick r:id="" action="ppaction://ole?verb=0"/>
          </p:cNvPr>
          <p:cNvGraphicFramePr>
            <a:graphicFrameLocks noChangeAspect="1"/>
          </p:cNvGraphicFramePr>
          <p:nvPr>
            <p:extLst>
              <p:ext uri="{D42A27DB-BD31-4B8C-83A1-F6EECF244321}">
                <p14:modId xmlns:p14="http://schemas.microsoft.com/office/powerpoint/2010/main" val="3023302830"/>
              </p:ext>
            </p:extLst>
          </p:nvPr>
        </p:nvGraphicFramePr>
        <p:xfrm>
          <a:off x="8422481" y="4279651"/>
          <a:ext cx="2900593" cy="2189742"/>
        </p:xfrm>
        <a:graphic>
          <a:graphicData uri="http://schemas.openxmlformats.org/presentationml/2006/ole">
            <mc:AlternateContent xmlns:mc="http://schemas.openxmlformats.org/markup-compatibility/2006">
              <mc:Choice xmlns:v="urn:schemas-microsoft-com:vml" Requires="v">
                <p:oleObj name="Clip" r:id="rId3" imgW="4000500" imgH="3148013" progId="MS_ClipArt_Gallery.2">
                  <p:embed/>
                </p:oleObj>
              </mc:Choice>
              <mc:Fallback>
                <p:oleObj name="Clip" r:id="rId3" imgW="4000500" imgH="3148013" progId="MS_ClipArt_Gallery.2">
                  <p:embed/>
                  <p:pic>
                    <p:nvPicPr>
                      <p:cNvPr id="46084"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481" y="4279651"/>
                        <a:ext cx="2900593" cy="21897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04061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5D68B-EFD6-434E-810C-ABFA67473353}"/>
              </a:ext>
            </a:extLst>
          </p:cNvPr>
          <p:cNvSpPr>
            <a:spLocks noGrp="1"/>
          </p:cNvSpPr>
          <p:nvPr>
            <p:ph type="ctrTitle"/>
          </p:nvPr>
        </p:nvSpPr>
        <p:spPr/>
        <p:txBody>
          <a:bodyPr/>
          <a:lstStyle/>
          <a:p>
            <a:r>
              <a:rPr lang="en-GB" dirty="0"/>
              <a:t>Appendix II</a:t>
            </a:r>
          </a:p>
        </p:txBody>
      </p:sp>
      <p:sp>
        <p:nvSpPr>
          <p:cNvPr id="3" name="Content Placeholder 2">
            <a:extLst>
              <a:ext uri="{FF2B5EF4-FFF2-40B4-BE49-F238E27FC236}">
                <a16:creationId xmlns:a16="http://schemas.microsoft.com/office/drawing/2014/main" id="{07A0BB9E-98D5-E94D-905C-A574031C6D5E}"/>
              </a:ext>
            </a:extLst>
          </p:cNvPr>
          <p:cNvSpPr>
            <a:spLocks noGrp="1"/>
          </p:cNvSpPr>
          <p:nvPr>
            <p:ph type="subTitle" idx="1"/>
          </p:nvPr>
        </p:nvSpPr>
        <p:spPr/>
        <p:txBody>
          <a:bodyPr/>
          <a:lstStyle/>
          <a:p>
            <a:pPr marL="0" indent="0">
              <a:buNone/>
            </a:pPr>
            <a:r>
              <a:rPr lang="en-GB" sz="2000" dirty="0"/>
              <a:t>Image Types</a:t>
            </a:r>
          </a:p>
        </p:txBody>
      </p:sp>
      <p:pic>
        <p:nvPicPr>
          <p:cNvPr id="5" name="Picture 4">
            <a:extLst>
              <a:ext uri="{FF2B5EF4-FFF2-40B4-BE49-F238E27FC236}">
                <a16:creationId xmlns:a16="http://schemas.microsoft.com/office/drawing/2014/main" id="{778A7853-D1E1-414D-A828-D21C5385F633}"/>
              </a:ext>
            </a:extLst>
          </p:cNvPr>
          <p:cNvPicPr>
            <a:picLocks noChangeAspect="1"/>
          </p:cNvPicPr>
          <p:nvPr/>
        </p:nvPicPr>
        <p:blipFill rotWithShape="1">
          <a:blip r:embed="rId2" cstate="email">
            <a:duotone>
              <a:prstClr val="black"/>
              <a:srgbClr val="2FB7DA">
                <a:tint val="45000"/>
                <a:satMod val="400000"/>
              </a:srgbClr>
            </a:duotone>
            <a:extLst>
              <a:ext uri="{28A0092B-C50C-407E-A947-70E740481C1C}">
                <a14:useLocalDpi xmlns:a14="http://schemas.microsoft.com/office/drawing/2010/main"/>
              </a:ext>
            </a:extLst>
          </a:blip>
          <a:srcRect/>
          <a:stretch/>
        </p:blipFill>
        <p:spPr>
          <a:xfrm>
            <a:off x="6451725" y="915828"/>
            <a:ext cx="2673097" cy="39346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221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ECFF39-8FF0-8C15-CE9E-D873C57B2838}"/>
              </a:ext>
            </a:extLst>
          </p:cNvPr>
          <p:cNvSpPr>
            <a:spLocks noGrp="1"/>
          </p:cNvSpPr>
          <p:nvPr>
            <p:ph type="title"/>
          </p:nvPr>
        </p:nvSpPr>
        <p:spPr/>
        <p:txBody>
          <a:bodyPr/>
          <a:lstStyle/>
          <a:p>
            <a:r>
              <a:rPr lang="en-US" altLang="en-US" dirty="0"/>
              <a:t>HTTP Interactions</a:t>
            </a:r>
            <a:br>
              <a:rPr lang="en-US" altLang="en-US" dirty="0"/>
            </a:br>
            <a:endParaRPr lang="en-GB" dirty="0"/>
          </a:p>
        </p:txBody>
      </p:sp>
      <p:sp>
        <p:nvSpPr>
          <p:cNvPr id="2" name="Text Placeholder 1">
            <a:extLst>
              <a:ext uri="{FF2B5EF4-FFF2-40B4-BE49-F238E27FC236}">
                <a16:creationId xmlns:a16="http://schemas.microsoft.com/office/drawing/2014/main" id="{866A428B-B699-4F2E-9045-73055ECCBF25}"/>
              </a:ext>
            </a:extLst>
          </p:cNvPr>
          <p:cNvSpPr>
            <a:spLocks noGrp="1"/>
          </p:cNvSpPr>
          <p:nvPr>
            <p:ph type="body" sz="quarter" idx="4294967295"/>
          </p:nvPr>
        </p:nvSpPr>
        <p:spPr>
          <a:xfrm>
            <a:off x="5849938" y="957263"/>
            <a:ext cx="6342062" cy="5521325"/>
          </a:xfrm>
        </p:spPr>
        <p:txBody>
          <a:bodyPr/>
          <a:lstStyle/>
          <a:p>
            <a:pPr>
              <a:lnSpc>
                <a:spcPct val="100000"/>
              </a:lnSpc>
              <a:spcAft>
                <a:spcPts val="1200"/>
              </a:spcAft>
            </a:pPr>
            <a:r>
              <a:rPr lang="en-US" altLang="en-US" sz="2000" b="1" dirty="0"/>
              <a:t>Client Request:</a:t>
            </a:r>
          </a:p>
          <a:p>
            <a:pPr lvl="1">
              <a:lnSpc>
                <a:spcPct val="100000"/>
              </a:lnSpc>
              <a:spcAft>
                <a:spcPts val="1200"/>
              </a:spcAft>
              <a:buFont typeface="Arial" panose="020B0604020202020204" pitchFamily="34" charset="0"/>
              <a:buChar char="•"/>
            </a:pPr>
            <a:r>
              <a:rPr lang="en-US" altLang="en-US" sz="1800" dirty="0"/>
              <a:t>Method, Resource, HTTP version</a:t>
            </a:r>
          </a:p>
          <a:p>
            <a:pPr lvl="1">
              <a:lnSpc>
                <a:spcPct val="100000"/>
              </a:lnSpc>
              <a:spcAft>
                <a:spcPts val="1200"/>
              </a:spcAft>
              <a:buFont typeface="Arial" panose="020B0604020202020204" pitchFamily="34" charset="0"/>
              <a:buChar char="•"/>
            </a:pPr>
            <a:r>
              <a:rPr lang="en-US" altLang="en-US" sz="1800" dirty="0"/>
              <a:t>MIME type header and message</a:t>
            </a:r>
          </a:p>
          <a:p>
            <a:pPr>
              <a:lnSpc>
                <a:spcPct val="100000"/>
              </a:lnSpc>
              <a:spcAft>
                <a:spcPts val="1200"/>
              </a:spcAft>
            </a:pPr>
            <a:r>
              <a:rPr lang="en-US" altLang="en-US" sz="2000" b="1" dirty="0"/>
              <a:t>Server Response:</a:t>
            </a:r>
          </a:p>
          <a:p>
            <a:pPr lvl="1">
              <a:lnSpc>
                <a:spcPct val="100000"/>
              </a:lnSpc>
              <a:spcAft>
                <a:spcPts val="1200"/>
              </a:spcAft>
              <a:buFont typeface="Arial" panose="020B0604020202020204" pitchFamily="34" charset="0"/>
              <a:buChar char="•"/>
            </a:pPr>
            <a:r>
              <a:rPr lang="en-US" altLang="en-US" sz="1800" dirty="0"/>
              <a:t>HTTP version and standard response code</a:t>
            </a:r>
          </a:p>
          <a:p>
            <a:pPr lvl="1">
              <a:lnSpc>
                <a:spcPct val="100000"/>
              </a:lnSpc>
              <a:spcAft>
                <a:spcPts val="1200"/>
              </a:spcAft>
              <a:buFont typeface="Arial" panose="020B0604020202020204" pitchFamily="34" charset="0"/>
              <a:buChar char="•"/>
            </a:pPr>
            <a:r>
              <a:rPr lang="en-US" altLang="en-US" sz="1800" dirty="0"/>
              <a:t>MIME type header and message</a:t>
            </a:r>
          </a:p>
        </p:txBody>
      </p:sp>
      <p:grpSp>
        <p:nvGrpSpPr>
          <p:cNvPr id="26628" name="Group 4"/>
          <p:cNvGrpSpPr>
            <a:grpSpLocks/>
          </p:cNvGrpSpPr>
          <p:nvPr/>
        </p:nvGrpSpPr>
        <p:grpSpPr bwMode="auto">
          <a:xfrm>
            <a:off x="4732438" y="4935633"/>
            <a:ext cx="925513" cy="965200"/>
            <a:chOff x="752" y="2908"/>
            <a:chExt cx="631" cy="608"/>
          </a:xfrm>
        </p:grpSpPr>
        <p:sp>
          <p:nvSpPr>
            <p:cNvPr id="26636" name="Freeform 5"/>
            <p:cNvSpPr>
              <a:spLocks/>
            </p:cNvSpPr>
            <p:nvPr/>
          </p:nvSpPr>
          <p:spPr bwMode="auto">
            <a:xfrm>
              <a:off x="752" y="3366"/>
              <a:ext cx="599" cy="150"/>
            </a:xfrm>
            <a:custGeom>
              <a:avLst/>
              <a:gdLst>
                <a:gd name="T0" fmla="*/ 506 w 599"/>
                <a:gd name="T1" fmla="*/ 60 h 150"/>
                <a:gd name="T2" fmla="*/ 315 w 599"/>
                <a:gd name="T3" fmla="*/ 0 h 150"/>
                <a:gd name="T4" fmla="*/ 0 w 599"/>
                <a:gd name="T5" fmla="*/ 11 h 150"/>
                <a:gd name="T6" fmla="*/ 98 w 599"/>
                <a:gd name="T7" fmla="*/ 103 h 150"/>
                <a:gd name="T8" fmla="*/ 80 w 599"/>
                <a:gd name="T9" fmla="*/ 110 h 150"/>
                <a:gd name="T10" fmla="*/ 143 w 599"/>
                <a:gd name="T11" fmla="*/ 149 h 150"/>
                <a:gd name="T12" fmla="*/ 598 w 599"/>
                <a:gd name="T13" fmla="*/ 124 h 150"/>
                <a:gd name="T14" fmla="*/ 506 w 599"/>
                <a:gd name="T15" fmla="*/ 60 h 150"/>
                <a:gd name="T16" fmla="*/ 0 60000 65536"/>
                <a:gd name="T17" fmla="*/ 0 60000 65536"/>
                <a:gd name="T18" fmla="*/ 0 60000 65536"/>
                <a:gd name="T19" fmla="*/ 0 60000 65536"/>
                <a:gd name="T20" fmla="*/ 0 60000 65536"/>
                <a:gd name="T21" fmla="*/ 0 60000 65536"/>
                <a:gd name="T22" fmla="*/ 0 60000 65536"/>
                <a:gd name="T23" fmla="*/ 0 60000 65536"/>
                <a:gd name="T24" fmla="*/ 0 w 599"/>
                <a:gd name="T25" fmla="*/ 0 h 150"/>
                <a:gd name="T26" fmla="*/ 599 w 599"/>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9" h="150">
                  <a:moveTo>
                    <a:pt x="506" y="60"/>
                  </a:moveTo>
                  <a:lnTo>
                    <a:pt x="315" y="0"/>
                  </a:lnTo>
                  <a:lnTo>
                    <a:pt x="0" y="11"/>
                  </a:lnTo>
                  <a:lnTo>
                    <a:pt x="98" y="103"/>
                  </a:lnTo>
                  <a:lnTo>
                    <a:pt x="80" y="110"/>
                  </a:lnTo>
                  <a:lnTo>
                    <a:pt x="143" y="149"/>
                  </a:lnTo>
                  <a:lnTo>
                    <a:pt x="598" y="124"/>
                  </a:lnTo>
                  <a:lnTo>
                    <a:pt x="506" y="60"/>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37" name="Freeform 6"/>
            <p:cNvSpPr>
              <a:spLocks/>
            </p:cNvSpPr>
            <p:nvPr/>
          </p:nvSpPr>
          <p:spPr bwMode="auto">
            <a:xfrm>
              <a:off x="770" y="3190"/>
              <a:ext cx="128" cy="229"/>
            </a:xfrm>
            <a:custGeom>
              <a:avLst/>
              <a:gdLst>
                <a:gd name="T0" fmla="*/ 127 w 128"/>
                <a:gd name="T1" fmla="*/ 71 h 229"/>
                <a:gd name="T2" fmla="*/ 0 w 128"/>
                <a:gd name="T3" fmla="*/ 0 h 229"/>
                <a:gd name="T4" fmla="*/ 1 w 128"/>
                <a:gd name="T5" fmla="*/ 129 h 229"/>
                <a:gd name="T6" fmla="*/ 127 w 128"/>
                <a:gd name="T7" fmla="*/ 228 h 229"/>
                <a:gd name="T8" fmla="*/ 127 w 128"/>
                <a:gd name="T9" fmla="*/ 71 h 229"/>
                <a:gd name="T10" fmla="*/ 0 60000 65536"/>
                <a:gd name="T11" fmla="*/ 0 60000 65536"/>
                <a:gd name="T12" fmla="*/ 0 60000 65536"/>
                <a:gd name="T13" fmla="*/ 0 60000 65536"/>
                <a:gd name="T14" fmla="*/ 0 60000 65536"/>
                <a:gd name="T15" fmla="*/ 0 w 128"/>
                <a:gd name="T16" fmla="*/ 0 h 229"/>
                <a:gd name="T17" fmla="*/ 128 w 128"/>
                <a:gd name="T18" fmla="*/ 229 h 229"/>
              </a:gdLst>
              <a:ahLst/>
              <a:cxnLst>
                <a:cxn ang="T10">
                  <a:pos x="T0" y="T1"/>
                </a:cxn>
                <a:cxn ang="T11">
                  <a:pos x="T2" y="T3"/>
                </a:cxn>
                <a:cxn ang="T12">
                  <a:pos x="T4" y="T5"/>
                </a:cxn>
                <a:cxn ang="T13">
                  <a:pos x="T6" y="T7"/>
                </a:cxn>
                <a:cxn ang="T14">
                  <a:pos x="T8" y="T9"/>
                </a:cxn>
              </a:cxnLst>
              <a:rect l="T15" t="T16" r="T17" b="T18"/>
              <a:pathLst>
                <a:path w="128" h="229">
                  <a:moveTo>
                    <a:pt x="127" y="71"/>
                  </a:moveTo>
                  <a:lnTo>
                    <a:pt x="0" y="0"/>
                  </a:lnTo>
                  <a:lnTo>
                    <a:pt x="1" y="129"/>
                  </a:lnTo>
                  <a:lnTo>
                    <a:pt x="127" y="228"/>
                  </a:lnTo>
                  <a:lnTo>
                    <a:pt x="127" y="71"/>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38" name="Freeform 7"/>
            <p:cNvSpPr>
              <a:spLocks/>
            </p:cNvSpPr>
            <p:nvPr/>
          </p:nvSpPr>
          <p:spPr bwMode="auto">
            <a:xfrm>
              <a:off x="770" y="3186"/>
              <a:ext cx="503" cy="77"/>
            </a:xfrm>
            <a:custGeom>
              <a:avLst/>
              <a:gdLst>
                <a:gd name="T0" fmla="*/ 502 w 503"/>
                <a:gd name="T1" fmla="*/ 59 h 77"/>
                <a:gd name="T2" fmla="*/ 411 w 503"/>
                <a:gd name="T3" fmla="*/ 15 h 77"/>
                <a:gd name="T4" fmla="*/ 140 w 503"/>
                <a:gd name="T5" fmla="*/ 0 h 77"/>
                <a:gd name="T6" fmla="*/ 0 w 503"/>
                <a:gd name="T7" fmla="*/ 6 h 77"/>
                <a:gd name="T8" fmla="*/ 127 w 503"/>
                <a:gd name="T9" fmla="*/ 76 h 77"/>
                <a:gd name="T10" fmla="*/ 502 w 503"/>
                <a:gd name="T11" fmla="*/ 59 h 77"/>
                <a:gd name="T12" fmla="*/ 0 60000 65536"/>
                <a:gd name="T13" fmla="*/ 0 60000 65536"/>
                <a:gd name="T14" fmla="*/ 0 60000 65536"/>
                <a:gd name="T15" fmla="*/ 0 60000 65536"/>
                <a:gd name="T16" fmla="*/ 0 60000 65536"/>
                <a:gd name="T17" fmla="*/ 0 60000 65536"/>
                <a:gd name="T18" fmla="*/ 0 w 503"/>
                <a:gd name="T19" fmla="*/ 0 h 77"/>
                <a:gd name="T20" fmla="*/ 503 w 503"/>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503" h="77">
                  <a:moveTo>
                    <a:pt x="502" y="59"/>
                  </a:moveTo>
                  <a:lnTo>
                    <a:pt x="411" y="15"/>
                  </a:lnTo>
                  <a:lnTo>
                    <a:pt x="140" y="0"/>
                  </a:lnTo>
                  <a:lnTo>
                    <a:pt x="0" y="6"/>
                  </a:lnTo>
                  <a:lnTo>
                    <a:pt x="127" y="76"/>
                  </a:lnTo>
                  <a:lnTo>
                    <a:pt x="502" y="59"/>
                  </a:lnTo>
                </a:path>
              </a:pathLst>
            </a:custGeom>
            <a:solidFill>
              <a:srgbClr val="FFC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39" name="Freeform 8"/>
            <p:cNvSpPr>
              <a:spLocks/>
            </p:cNvSpPr>
            <p:nvPr/>
          </p:nvSpPr>
          <p:spPr bwMode="auto">
            <a:xfrm>
              <a:off x="897" y="3249"/>
              <a:ext cx="376" cy="121"/>
            </a:xfrm>
            <a:custGeom>
              <a:avLst/>
              <a:gdLst>
                <a:gd name="T0" fmla="*/ 375 w 376"/>
                <a:gd name="T1" fmla="*/ 0 h 121"/>
                <a:gd name="T2" fmla="*/ 2 w 376"/>
                <a:gd name="T3" fmla="*/ 16 h 121"/>
                <a:gd name="T4" fmla="*/ 0 w 376"/>
                <a:gd name="T5" fmla="*/ 120 h 121"/>
                <a:gd name="T6" fmla="*/ 375 w 376"/>
                <a:gd name="T7" fmla="*/ 107 h 121"/>
                <a:gd name="T8" fmla="*/ 375 w 376"/>
                <a:gd name="T9" fmla="*/ 0 h 121"/>
                <a:gd name="T10" fmla="*/ 0 60000 65536"/>
                <a:gd name="T11" fmla="*/ 0 60000 65536"/>
                <a:gd name="T12" fmla="*/ 0 60000 65536"/>
                <a:gd name="T13" fmla="*/ 0 60000 65536"/>
                <a:gd name="T14" fmla="*/ 0 60000 65536"/>
                <a:gd name="T15" fmla="*/ 0 w 376"/>
                <a:gd name="T16" fmla="*/ 0 h 121"/>
                <a:gd name="T17" fmla="*/ 376 w 376"/>
                <a:gd name="T18" fmla="*/ 121 h 121"/>
              </a:gdLst>
              <a:ahLst/>
              <a:cxnLst>
                <a:cxn ang="T10">
                  <a:pos x="T0" y="T1"/>
                </a:cxn>
                <a:cxn ang="T11">
                  <a:pos x="T2" y="T3"/>
                </a:cxn>
                <a:cxn ang="T12">
                  <a:pos x="T4" y="T5"/>
                </a:cxn>
                <a:cxn ang="T13">
                  <a:pos x="T6" y="T7"/>
                </a:cxn>
                <a:cxn ang="T14">
                  <a:pos x="T8" y="T9"/>
                </a:cxn>
              </a:cxnLst>
              <a:rect l="T15" t="T16" r="T17" b="T18"/>
              <a:pathLst>
                <a:path w="376" h="121">
                  <a:moveTo>
                    <a:pt x="375" y="0"/>
                  </a:moveTo>
                  <a:lnTo>
                    <a:pt x="2" y="16"/>
                  </a:lnTo>
                  <a:lnTo>
                    <a:pt x="0" y="120"/>
                  </a:lnTo>
                  <a:lnTo>
                    <a:pt x="375" y="107"/>
                  </a:lnTo>
                  <a:lnTo>
                    <a:pt x="375" y="0"/>
                  </a:lnTo>
                </a:path>
              </a:pathLst>
            </a:custGeom>
            <a:solidFill>
              <a:srgbClr val="E0A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0" name="Freeform 9"/>
            <p:cNvSpPr>
              <a:spLocks/>
            </p:cNvSpPr>
            <p:nvPr/>
          </p:nvSpPr>
          <p:spPr bwMode="auto">
            <a:xfrm>
              <a:off x="926" y="3177"/>
              <a:ext cx="247" cy="57"/>
            </a:xfrm>
            <a:custGeom>
              <a:avLst/>
              <a:gdLst>
                <a:gd name="T0" fmla="*/ 0 w 247"/>
                <a:gd name="T1" fmla="*/ 56 h 57"/>
                <a:gd name="T2" fmla="*/ 246 w 247"/>
                <a:gd name="T3" fmla="*/ 46 h 57"/>
                <a:gd name="T4" fmla="*/ 246 w 247"/>
                <a:gd name="T5" fmla="*/ 0 h 57"/>
                <a:gd name="T6" fmla="*/ 0 w 247"/>
                <a:gd name="T7" fmla="*/ 7 h 57"/>
                <a:gd name="T8" fmla="*/ 0 w 247"/>
                <a:gd name="T9" fmla="*/ 56 h 57"/>
                <a:gd name="T10" fmla="*/ 0 60000 65536"/>
                <a:gd name="T11" fmla="*/ 0 60000 65536"/>
                <a:gd name="T12" fmla="*/ 0 60000 65536"/>
                <a:gd name="T13" fmla="*/ 0 60000 65536"/>
                <a:gd name="T14" fmla="*/ 0 60000 65536"/>
                <a:gd name="T15" fmla="*/ 0 w 247"/>
                <a:gd name="T16" fmla="*/ 0 h 57"/>
                <a:gd name="T17" fmla="*/ 247 w 247"/>
                <a:gd name="T18" fmla="*/ 57 h 57"/>
              </a:gdLst>
              <a:ahLst/>
              <a:cxnLst>
                <a:cxn ang="T10">
                  <a:pos x="T0" y="T1"/>
                </a:cxn>
                <a:cxn ang="T11">
                  <a:pos x="T2" y="T3"/>
                </a:cxn>
                <a:cxn ang="T12">
                  <a:pos x="T4" y="T5"/>
                </a:cxn>
                <a:cxn ang="T13">
                  <a:pos x="T6" y="T7"/>
                </a:cxn>
                <a:cxn ang="T14">
                  <a:pos x="T8" y="T9"/>
                </a:cxn>
              </a:cxnLst>
              <a:rect l="T15" t="T16" r="T17" b="T18"/>
              <a:pathLst>
                <a:path w="247" h="57">
                  <a:moveTo>
                    <a:pt x="0" y="56"/>
                  </a:moveTo>
                  <a:lnTo>
                    <a:pt x="246" y="46"/>
                  </a:lnTo>
                  <a:lnTo>
                    <a:pt x="246" y="0"/>
                  </a:lnTo>
                  <a:lnTo>
                    <a:pt x="0" y="7"/>
                  </a:lnTo>
                  <a:lnTo>
                    <a:pt x="0" y="56"/>
                  </a:lnTo>
                </a:path>
              </a:pathLst>
            </a:custGeom>
            <a:solidFill>
              <a:srgbClr val="E0A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1" name="Line 10"/>
            <p:cNvSpPr>
              <a:spLocks noChangeShapeType="1"/>
            </p:cNvSpPr>
            <p:nvPr/>
          </p:nvSpPr>
          <p:spPr bwMode="auto">
            <a:xfrm>
              <a:off x="1036" y="3256"/>
              <a:ext cx="0" cy="113"/>
            </a:xfrm>
            <a:prstGeom prst="line">
              <a:avLst/>
            </a:prstGeom>
            <a:noFill/>
            <a:ln w="25400">
              <a:solidFill>
                <a:srgbClr val="80604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42" name="Line 11"/>
            <p:cNvSpPr>
              <a:spLocks noChangeShapeType="1"/>
            </p:cNvSpPr>
            <p:nvPr/>
          </p:nvSpPr>
          <p:spPr bwMode="auto">
            <a:xfrm flipH="1">
              <a:off x="938" y="3309"/>
              <a:ext cx="77" cy="4"/>
            </a:xfrm>
            <a:prstGeom prst="line">
              <a:avLst/>
            </a:prstGeom>
            <a:noFill/>
            <a:ln w="25400">
              <a:solidFill>
                <a:srgbClr val="80604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43" name="Line 12"/>
            <p:cNvSpPr>
              <a:spLocks noChangeShapeType="1"/>
            </p:cNvSpPr>
            <p:nvPr/>
          </p:nvSpPr>
          <p:spPr bwMode="auto">
            <a:xfrm>
              <a:off x="919" y="3262"/>
              <a:ext cx="0" cy="107"/>
            </a:xfrm>
            <a:prstGeom prst="line">
              <a:avLst/>
            </a:prstGeom>
            <a:noFill/>
            <a:ln w="25400">
              <a:solidFill>
                <a:srgbClr val="80604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44" name="Line 13"/>
            <p:cNvSpPr>
              <a:spLocks noChangeShapeType="1"/>
            </p:cNvSpPr>
            <p:nvPr/>
          </p:nvSpPr>
          <p:spPr bwMode="auto">
            <a:xfrm flipH="1">
              <a:off x="923" y="3226"/>
              <a:ext cx="249" cy="7"/>
            </a:xfrm>
            <a:prstGeom prst="line">
              <a:avLst/>
            </a:prstGeom>
            <a:noFill/>
            <a:ln w="25400">
              <a:solidFill>
                <a:srgbClr val="80604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45" name="Freeform 14"/>
            <p:cNvSpPr>
              <a:spLocks/>
            </p:cNvSpPr>
            <p:nvPr/>
          </p:nvSpPr>
          <p:spPr bwMode="auto">
            <a:xfrm>
              <a:off x="855" y="3357"/>
              <a:ext cx="528" cy="102"/>
            </a:xfrm>
            <a:custGeom>
              <a:avLst/>
              <a:gdLst>
                <a:gd name="T0" fmla="*/ 527 w 528"/>
                <a:gd name="T1" fmla="*/ 75 h 102"/>
                <a:gd name="T2" fmla="*/ 444 w 528"/>
                <a:gd name="T3" fmla="*/ 0 h 102"/>
                <a:gd name="T4" fmla="*/ 0 w 528"/>
                <a:gd name="T5" fmla="*/ 15 h 102"/>
                <a:gd name="T6" fmla="*/ 60 w 528"/>
                <a:gd name="T7" fmla="*/ 101 h 102"/>
                <a:gd name="T8" fmla="*/ 527 w 528"/>
                <a:gd name="T9" fmla="*/ 75 h 102"/>
                <a:gd name="T10" fmla="*/ 0 60000 65536"/>
                <a:gd name="T11" fmla="*/ 0 60000 65536"/>
                <a:gd name="T12" fmla="*/ 0 60000 65536"/>
                <a:gd name="T13" fmla="*/ 0 60000 65536"/>
                <a:gd name="T14" fmla="*/ 0 60000 65536"/>
                <a:gd name="T15" fmla="*/ 0 w 528"/>
                <a:gd name="T16" fmla="*/ 0 h 102"/>
                <a:gd name="T17" fmla="*/ 528 w 528"/>
                <a:gd name="T18" fmla="*/ 102 h 102"/>
              </a:gdLst>
              <a:ahLst/>
              <a:cxnLst>
                <a:cxn ang="T10">
                  <a:pos x="T0" y="T1"/>
                </a:cxn>
                <a:cxn ang="T11">
                  <a:pos x="T2" y="T3"/>
                </a:cxn>
                <a:cxn ang="T12">
                  <a:pos x="T4" y="T5"/>
                </a:cxn>
                <a:cxn ang="T13">
                  <a:pos x="T6" y="T7"/>
                </a:cxn>
                <a:cxn ang="T14">
                  <a:pos x="T8" y="T9"/>
                </a:cxn>
              </a:cxnLst>
              <a:rect l="T15" t="T16" r="T17" b="T18"/>
              <a:pathLst>
                <a:path w="528" h="102">
                  <a:moveTo>
                    <a:pt x="527" y="75"/>
                  </a:moveTo>
                  <a:lnTo>
                    <a:pt x="444" y="0"/>
                  </a:lnTo>
                  <a:lnTo>
                    <a:pt x="0" y="15"/>
                  </a:lnTo>
                  <a:lnTo>
                    <a:pt x="60" y="101"/>
                  </a:lnTo>
                  <a:lnTo>
                    <a:pt x="527" y="75"/>
                  </a:lnTo>
                </a:path>
              </a:pathLst>
            </a:custGeom>
            <a:solidFill>
              <a:srgbClr val="FFC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6" name="Freeform 15"/>
            <p:cNvSpPr>
              <a:spLocks/>
            </p:cNvSpPr>
            <p:nvPr/>
          </p:nvSpPr>
          <p:spPr bwMode="auto">
            <a:xfrm>
              <a:off x="855" y="3372"/>
              <a:ext cx="59" cy="106"/>
            </a:xfrm>
            <a:custGeom>
              <a:avLst/>
              <a:gdLst>
                <a:gd name="T0" fmla="*/ 58 w 59"/>
                <a:gd name="T1" fmla="*/ 84 h 106"/>
                <a:gd name="T2" fmla="*/ 0 w 59"/>
                <a:gd name="T3" fmla="*/ 0 h 106"/>
                <a:gd name="T4" fmla="*/ 0 w 59"/>
                <a:gd name="T5" fmla="*/ 57 h 106"/>
                <a:gd name="T6" fmla="*/ 57 w 59"/>
                <a:gd name="T7" fmla="*/ 105 h 106"/>
                <a:gd name="T8" fmla="*/ 58 w 59"/>
                <a:gd name="T9" fmla="*/ 84 h 106"/>
                <a:gd name="T10" fmla="*/ 0 60000 65536"/>
                <a:gd name="T11" fmla="*/ 0 60000 65536"/>
                <a:gd name="T12" fmla="*/ 0 60000 65536"/>
                <a:gd name="T13" fmla="*/ 0 60000 65536"/>
                <a:gd name="T14" fmla="*/ 0 60000 65536"/>
                <a:gd name="T15" fmla="*/ 0 w 59"/>
                <a:gd name="T16" fmla="*/ 0 h 106"/>
                <a:gd name="T17" fmla="*/ 59 w 59"/>
                <a:gd name="T18" fmla="*/ 106 h 106"/>
              </a:gdLst>
              <a:ahLst/>
              <a:cxnLst>
                <a:cxn ang="T10">
                  <a:pos x="T0" y="T1"/>
                </a:cxn>
                <a:cxn ang="T11">
                  <a:pos x="T2" y="T3"/>
                </a:cxn>
                <a:cxn ang="T12">
                  <a:pos x="T4" y="T5"/>
                </a:cxn>
                <a:cxn ang="T13">
                  <a:pos x="T6" y="T7"/>
                </a:cxn>
                <a:cxn ang="T14">
                  <a:pos x="T8" y="T9"/>
                </a:cxn>
              </a:cxnLst>
              <a:rect l="T15" t="T16" r="T17" b="T18"/>
              <a:pathLst>
                <a:path w="59" h="106">
                  <a:moveTo>
                    <a:pt x="58" y="84"/>
                  </a:moveTo>
                  <a:lnTo>
                    <a:pt x="0" y="0"/>
                  </a:lnTo>
                  <a:lnTo>
                    <a:pt x="0" y="57"/>
                  </a:lnTo>
                  <a:lnTo>
                    <a:pt x="57" y="105"/>
                  </a:lnTo>
                  <a:lnTo>
                    <a:pt x="58" y="84"/>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7" name="Freeform 16"/>
            <p:cNvSpPr>
              <a:spLocks/>
            </p:cNvSpPr>
            <p:nvPr/>
          </p:nvSpPr>
          <p:spPr bwMode="auto">
            <a:xfrm>
              <a:off x="962" y="3304"/>
              <a:ext cx="29" cy="17"/>
            </a:xfrm>
            <a:custGeom>
              <a:avLst/>
              <a:gdLst>
                <a:gd name="T0" fmla="*/ 0 w 29"/>
                <a:gd name="T1" fmla="*/ 16 h 17"/>
                <a:gd name="T2" fmla="*/ 28 w 29"/>
                <a:gd name="T3" fmla="*/ 14 h 17"/>
                <a:gd name="T4" fmla="*/ 28 w 29"/>
                <a:gd name="T5" fmla="*/ 0 h 17"/>
                <a:gd name="T6" fmla="*/ 0 w 29"/>
                <a:gd name="T7" fmla="*/ 1 h 17"/>
                <a:gd name="T8" fmla="*/ 0 w 29"/>
                <a:gd name="T9" fmla="*/ 16 h 17"/>
                <a:gd name="T10" fmla="*/ 0 60000 65536"/>
                <a:gd name="T11" fmla="*/ 0 60000 65536"/>
                <a:gd name="T12" fmla="*/ 0 60000 65536"/>
                <a:gd name="T13" fmla="*/ 0 60000 65536"/>
                <a:gd name="T14" fmla="*/ 0 60000 65536"/>
                <a:gd name="T15" fmla="*/ 0 w 29"/>
                <a:gd name="T16" fmla="*/ 0 h 17"/>
                <a:gd name="T17" fmla="*/ 29 w 29"/>
                <a:gd name="T18" fmla="*/ 17 h 17"/>
              </a:gdLst>
              <a:ahLst/>
              <a:cxnLst>
                <a:cxn ang="T10">
                  <a:pos x="T0" y="T1"/>
                </a:cxn>
                <a:cxn ang="T11">
                  <a:pos x="T2" y="T3"/>
                </a:cxn>
                <a:cxn ang="T12">
                  <a:pos x="T4" y="T5"/>
                </a:cxn>
                <a:cxn ang="T13">
                  <a:pos x="T6" y="T7"/>
                </a:cxn>
                <a:cxn ang="T14">
                  <a:pos x="T8" y="T9"/>
                </a:cxn>
              </a:cxnLst>
              <a:rect l="T15" t="T16" r="T17" b="T18"/>
              <a:pathLst>
                <a:path w="29" h="17">
                  <a:moveTo>
                    <a:pt x="0" y="16"/>
                  </a:moveTo>
                  <a:lnTo>
                    <a:pt x="28" y="14"/>
                  </a:lnTo>
                  <a:lnTo>
                    <a:pt x="28" y="0"/>
                  </a:lnTo>
                  <a:lnTo>
                    <a:pt x="0" y="1"/>
                  </a:lnTo>
                  <a:lnTo>
                    <a:pt x="0" y="16"/>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8" name="Freeform 17"/>
            <p:cNvSpPr>
              <a:spLocks/>
            </p:cNvSpPr>
            <p:nvPr/>
          </p:nvSpPr>
          <p:spPr bwMode="auto">
            <a:xfrm>
              <a:off x="984" y="3377"/>
              <a:ext cx="313" cy="26"/>
            </a:xfrm>
            <a:custGeom>
              <a:avLst/>
              <a:gdLst>
                <a:gd name="T0" fmla="*/ 14 w 313"/>
                <a:gd name="T1" fmla="*/ 25 h 26"/>
                <a:gd name="T2" fmla="*/ 312 w 313"/>
                <a:gd name="T3" fmla="*/ 14 h 26"/>
                <a:gd name="T4" fmla="*/ 298 w 313"/>
                <a:gd name="T5" fmla="*/ 0 h 26"/>
                <a:gd name="T6" fmla="*/ 0 w 313"/>
                <a:gd name="T7" fmla="*/ 10 h 26"/>
                <a:gd name="T8" fmla="*/ 14 w 313"/>
                <a:gd name="T9" fmla="*/ 25 h 26"/>
                <a:gd name="T10" fmla="*/ 0 60000 65536"/>
                <a:gd name="T11" fmla="*/ 0 60000 65536"/>
                <a:gd name="T12" fmla="*/ 0 60000 65536"/>
                <a:gd name="T13" fmla="*/ 0 60000 65536"/>
                <a:gd name="T14" fmla="*/ 0 60000 65536"/>
                <a:gd name="T15" fmla="*/ 0 w 313"/>
                <a:gd name="T16" fmla="*/ 0 h 26"/>
                <a:gd name="T17" fmla="*/ 313 w 313"/>
                <a:gd name="T18" fmla="*/ 26 h 26"/>
              </a:gdLst>
              <a:ahLst/>
              <a:cxnLst>
                <a:cxn ang="T10">
                  <a:pos x="T0" y="T1"/>
                </a:cxn>
                <a:cxn ang="T11">
                  <a:pos x="T2" y="T3"/>
                </a:cxn>
                <a:cxn ang="T12">
                  <a:pos x="T4" y="T5"/>
                </a:cxn>
                <a:cxn ang="T13">
                  <a:pos x="T6" y="T7"/>
                </a:cxn>
                <a:cxn ang="T14">
                  <a:pos x="T8" y="T9"/>
                </a:cxn>
              </a:cxnLst>
              <a:rect l="T15" t="T16" r="T17" b="T18"/>
              <a:pathLst>
                <a:path w="313" h="26">
                  <a:moveTo>
                    <a:pt x="14" y="25"/>
                  </a:moveTo>
                  <a:lnTo>
                    <a:pt x="312" y="14"/>
                  </a:lnTo>
                  <a:lnTo>
                    <a:pt x="298" y="0"/>
                  </a:lnTo>
                  <a:lnTo>
                    <a:pt x="0" y="10"/>
                  </a:lnTo>
                  <a:lnTo>
                    <a:pt x="14" y="25"/>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49" name="Freeform 18"/>
            <p:cNvSpPr>
              <a:spLocks/>
            </p:cNvSpPr>
            <p:nvPr/>
          </p:nvSpPr>
          <p:spPr bwMode="auto">
            <a:xfrm>
              <a:off x="1006" y="3402"/>
              <a:ext cx="314" cy="30"/>
            </a:xfrm>
            <a:custGeom>
              <a:avLst/>
              <a:gdLst>
                <a:gd name="T0" fmla="*/ 14 w 314"/>
                <a:gd name="T1" fmla="*/ 29 h 30"/>
                <a:gd name="T2" fmla="*/ 313 w 314"/>
                <a:gd name="T3" fmla="*/ 15 h 30"/>
                <a:gd name="T4" fmla="*/ 299 w 314"/>
                <a:gd name="T5" fmla="*/ 0 h 30"/>
                <a:gd name="T6" fmla="*/ 0 w 314"/>
                <a:gd name="T7" fmla="*/ 13 h 30"/>
                <a:gd name="T8" fmla="*/ 14 w 314"/>
                <a:gd name="T9" fmla="*/ 29 h 30"/>
                <a:gd name="T10" fmla="*/ 0 60000 65536"/>
                <a:gd name="T11" fmla="*/ 0 60000 65536"/>
                <a:gd name="T12" fmla="*/ 0 60000 65536"/>
                <a:gd name="T13" fmla="*/ 0 60000 65536"/>
                <a:gd name="T14" fmla="*/ 0 60000 65536"/>
                <a:gd name="T15" fmla="*/ 0 w 314"/>
                <a:gd name="T16" fmla="*/ 0 h 30"/>
                <a:gd name="T17" fmla="*/ 314 w 314"/>
                <a:gd name="T18" fmla="*/ 30 h 30"/>
              </a:gdLst>
              <a:ahLst/>
              <a:cxnLst>
                <a:cxn ang="T10">
                  <a:pos x="T0" y="T1"/>
                </a:cxn>
                <a:cxn ang="T11">
                  <a:pos x="T2" y="T3"/>
                </a:cxn>
                <a:cxn ang="T12">
                  <a:pos x="T4" y="T5"/>
                </a:cxn>
                <a:cxn ang="T13">
                  <a:pos x="T6" y="T7"/>
                </a:cxn>
                <a:cxn ang="T14">
                  <a:pos x="T8" y="T9"/>
                </a:cxn>
              </a:cxnLst>
              <a:rect l="T15" t="T16" r="T17" b="T18"/>
              <a:pathLst>
                <a:path w="314" h="30">
                  <a:moveTo>
                    <a:pt x="14" y="29"/>
                  </a:moveTo>
                  <a:lnTo>
                    <a:pt x="313" y="15"/>
                  </a:lnTo>
                  <a:lnTo>
                    <a:pt x="299" y="0"/>
                  </a:lnTo>
                  <a:lnTo>
                    <a:pt x="0" y="13"/>
                  </a:lnTo>
                  <a:lnTo>
                    <a:pt x="14" y="29"/>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0" name="Freeform 19"/>
            <p:cNvSpPr>
              <a:spLocks/>
            </p:cNvSpPr>
            <p:nvPr/>
          </p:nvSpPr>
          <p:spPr bwMode="auto">
            <a:xfrm>
              <a:off x="885" y="3389"/>
              <a:ext cx="112" cy="50"/>
            </a:xfrm>
            <a:custGeom>
              <a:avLst/>
              <a:gdLst>
                <a:gd name="T0" fmla="*/ 0 w 112"/>
                <a:gd name="T1" fmla="*/ 2 h 50"/>
                <a:gd name="T2" fmla="*/ 35 w 112"/>
                <a:gd name="T3" fmla="*/ 49 h 50"/>
                <a:gd name="T4" fmla="*/ 111 w 112"/>
                <a:gd name="T5" fmla="*/ 46 h 50"/>
                <a:gd name="T6" fmla="*/ 75 w 112"/>
                <a:gd name="T7" fmla="*/ 0 h 50"/>
                <a:gd name="T8" fmla="*/ 0 w 112"/>
                <a:gd name="T9" fmla="*/ 2 h 50"/>
                <a:gd name="T10" fmla="*/ 0 60000 65536"/>
                <a:gd name="T11" fmla="*/ 0 60000 65536"/>
                <a:gd name="T12" fmla="*/ 0 60000 65536"/>
                <a:gd name="T13" fmla="*/ 0 60000 65536"/>
                <a:gd name="T14" fmla="*/ 0 60000 65536"/>
                <a:gd name="T15" fmla="*/ 0 w 112"/>
                <a:gd name="T16" fmla="*/ 0 h 50"/>
                <a:gd name="T17" fmla="*/ 112 w 112"/>
                <a:gd name="T18" fmla="*/ 50 h 50"/>
              </a:gdLst>
              <a:ahLst/>
              <a:cxnLst>
                <a:cxn ang="T10">
                  <a:pos x="T0" y="T1"/>
                </a:cxn>
                <a:cxn ang="T11">
                  <a:pos x="T2" y="T3"/>
                </a:cxn>
                <a:cxn ang="T12">
                  <a:pos x="T4" y="T5"/>
                </a:cxn>
                <a:cxn ang="T13">
                  <a:pos x="T6" y="T7"/>
                </a:cxn>
                <a:cxn ang="T14">
                  <a:pos x="T8" y="T9"/>
                </a:cxn>
              </a:cxnLst>
              <a:rect l="T15" t="T16" r="T17" b="T18"/>
              <a:pathLst>
                <a:path w="112" h="50">
                  <a:moveTo>
                    <a:pt x="0" y="2"/>
                  </a:moveTo>
                  <a:lnTo>
                    <a:pt x="35" y="49"/>
                  </a:lnTo>
                  <a:lnTo>
                    <a:pt x="111" y="46"/>
                  </a:lnTo>
                  <a:lnTo>
                    <a:pt x="75" y="0"/>
                  </a:lnTo>
                  <a:lnTo>
                    <a:pt x="0" y="2"/>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1" name="Freeform 20"/>
            <p:cNvSpPr>
              <a:spLocks/>
            </p:cNvSpPr>
            <p:nvPr/>
          </p:nvSpPr>
          <p:spPr bwMode="auto">
            <a:xfrm>
              <a:off x="913" y="3433"/>
              <a:ext cx="467" cy="45"/>
            </a:xfrm>
            <a:custGeom>
              <a:avLst/>
              <a:gdLst>
                <a:gd name="T0" fmla="*/ 0 w 467"/>
                <a:gd name="T1" fmla="*/ 44 h 45"/>
                <a:gd name="T2" fmla="*/ 464 w 467"/>
                <a:gd name="T3" fmla="*/ 22 h 45"/>
                <a:gd name="T4" fmla="*/ 466 w 467"/>
                <a:gd name="T5" fmla="*/ 0 h 45"/>
                <a:gd name="T6" fmla="*/ 0 w 467"/>
                <a:gd name="T7" fmla="*/ 22 h 45"/>
                <a:gd name="T8" fmla="*/ 0 w 467"/>
                <a:gd name="T9" fmla="*/ 44 h 45"/>
                <a:gd name="T10" fmla="*/ 0 60000 65536"/>
                <a:gd name="T11" fmla="*/ 0 60000 65536"/>
                <a:gd name="T12" fmla="*/ 0 60000 65536"/>
                <a:gd name="T13" fmla="*/ 0 60000 65536"/>
                <a:gd name="T14" fmla="*/ 0 60000 65536"/>
                <a:gd name="T15" fmla="*/ 0 w 467"/>
                <a:gd name="T16" fmla="*/ 0 h 45"/>
                <a:gd name="T17" fmla="*/ 467 w 467"/>
                <a:gd name="T18" fmla="*/ 45 h 45"/>
              </a:gdLst>
              <a:ahLst/>
              <a:cxnLst>
                <a:cxn ang="T10">
                  <a:pos x="T0" y="T1"/>
                </a:cxn>
                <a:cxn ang="T11">
                  <a:pos x="T2" y="T3"/>
                </a:cxn>
                <a:cxn ang="T12">
                  <a:pos x="T4" y="T5"/>
                </a:cxn>
                <a:cxn ang="T13">
                  <a:pos x="T6" y="T7"/>
                </a:cxn>
                <a:cxn ang="T14">
                  <a:pos x="T8" y="T9"/>
                </a:cxn>
              </a:cxnLst>
              <a:rect l="T15" t="T16" r="T17" b="T18"/>
              <a:pathLst>
                <a:path w="467" h="45">
                  <a:moveTo>
                    <a:pt x="0" y="44"/>
                  </a:moveTo>
                  <a:lnTo>
                    <a:pt x="464" y="22"/>
                  </a:lnTo>
                  <a:lnTo>
                    <a:pt x="466" y="0"/>
                  </a:lnTo>
                  <a:lnTo>
                    <a:pt x="0" y="22"/>
                  </a:lnTo>
                  <a:lnTo>
                    <a:pt x="0" y="44"/>
                  </a:lnTo>
                </a:path>
              </a:pathLst>
            </a:custGeom>
            <a:solidFill>
              <a:srgbClr val="E0A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2" name="Line 21"/>
            <p:cNvSpPr>
              <a:spLocks noChangeShapeType="1"/>
            </p:cNvSpPr>
            <p:nvPr/>
          </p:nvSpPr>
          <p:spPr bwMode="auto">
            <a:xfrm flipV="1">
              <a:off x="913" y="3431"/>
              <a:ext cx="466" cy="28"/>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53" name="Freeform 22"/>
            <p:cNvSpPr>
              <a:spLocks/>
            </p:cNvSpPr>
            <p:nvPr/>
          </p:nvSpPr>
          <p:spPr bwMode="auto">
            <a:xfrm>
              <a:off x="872" y="3174"/>
              <a:ext cx="52" cy="60"/>
            </a:xfrm>
            <a:custGeom>
              <a:avLst/>
              <a:gdLst>
                <a:gd name="T0" fmla="*/ 49 w 52"/>
                <a:gd name="T1" fmla="*/ 59 h 60"/>
                <a:gd name="T2" fmla="*/ 51 w 52"/>
                <a:gd name="T3" fmla="*/ 8 h 60"/>
                <a:gd name="T4" fmla="*/ 0 w 52"/>
                <a:gd name="T5" fmla="*/ 0 h 60"/>
                <a:gd name="T6" fmla="*/ 0 w 52"/>
                <a:gd name="T7" fmla="*/ 30 h 60"/>
                <a:gd name="T8" fmla="*/ 49 w 52"/>
                <a:gd name="T9" fmla="*/ 59 h 60"/>
                <a:gd name="T10" fmla="*/ 0 60000 65536"/>
                <a:gd name="T11" fmla="*/ 0 60000 65536"/>
                <a:gd name="T12" fmla="*/ 0 60000 65536"/>
                <a:gd name="T13" fmla="*/ 0 60000 65536"/>
                <a:gd name="T14" fmla="*/ 0 60000 65536"/>
                <a:gd name="T15" fmla="*/ 0 w 52"/>
                <a:gd name="T16" fmla="*/ 0 h 60"/>
                <a:gd name="T17" fmla="*/ 52 w 52"/>
                <a:gd name="T18" fmla="*/ 60 h 60"/>
              </a:gdLst>
              <a:ahLst/>
              <a:cxnLst>
                <a:cxn ang="T10">
                  <a:pos x="T0" y="T1"/>
                </a:cxn>
                <a:cxn ang="T11">
                  <a:pos x="T2" y="T3"/>
                </a:cxn>
                <a:cxn ang="T12">
                  <a:pos x="T4" y="T5"/>
                </a:cxn>
                <a:cxn ang="T13">
                  <a:pos x="T6" y="T7"/>
                </a:cxn>
                <a:cxn ang="T14">
                  <a:pos x="T8" y="T9"/>
                </a:cxn>
              </a:cxnLst>
              <a:rect l="T15" t="T16" r="T17" b="T18"/>
              <a:pathLst>
                <a:path w="52" h="60">
                  <a:moveTo>
                    <a:pt x="49" y="59"/>
                  </a:moveTo>
                  <a:lnTo>
                    <a:pt x="51" y="8"/>
                  </a:lnTo>
                  <a:lnTo>
                    <a:pt x="0" y="0"/>
                  </a:lnTo>
                  <a:lnTo>
                    <a:pt x="0" y="30"/>
                  </a:lnTo>
                  <a:lnTo>
                    <a:pt x="49" y="59"/>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4" name="Freeform 23"/>
            <p:cNvSpPr>
              <a:spLocks/>
            </p:cNvSpPr>
            <p:nvPr/>
          </p:nvSpPr>
          <p:spPr bwMode="auto">
            <a:xfrm>
              <a:off x="950" y="2945"/>
              <a:ext cx="226" cy="203"/>
            </a:xfrm>
            <a:custGeom>
              <a:avLst/>
              <a:gdLst>
                <a:gd name="T0" fmla="*/ 0 w 226"/>
                <a:gd name="T1" fmla="*/ 202 h 203"/>
                <a:gd name="T2" fmla="*/ 225 w 226"/>
                <a:gd name="T3" fmla="*/ 195 h 203"/>
                <a:gd name="T4" fmla="*/ 225 w 226"/>
                <a:gd name="T5" fmla="*/ 0 h 203"/>
                <a:gd name="T6" fmla="*/ 0 w 226"/>
                <a:gd name="T7" fmla="*/ 7 h 203"/>
                <a:gd name="T8" fmla="*/ 0 w 226"/>
                <a:gd name="T9" fmla="*/ 202 h 203"/>
                <a:gd name="T10" fmla="*/ 0 60000 65536"/>
                <a:gd name="T11" fmla="*/ 0 60000 65536"/>
                <a:gd name="T12" fmla="*/ 0 60000 65536"/>
                <a:gd name="T13" fmla="*/ 0 60000 65536"/>
                <a:gd name="T14" fmla="*/ 0 60000 65536"/>
                <a:gd name="T15" fmla="*/ 0 w 226"/>
                <a:gd name="T16" fmla="*/ 0 h 203"/>
                <a:gd name="T17" fmla="*/ 226 w 226"/>
                <a:gd name="T18" fmla="*/ 203 h 203"/>
              </a:gdLst>
              <a:ahLst/>
              <a:cxnLst>
                <a:cxn ang="T10">
                  <a:pos x="T0" y="T1"/>
                </a:cxn>
                <a:cxn ang="T11">
                  <a:pos x="T2" y="T3"/>
                </a:cxn>
                <a:cxn ang="T12">
                  <a:pos x="T4" y="T5"/>
                </a:cxn>
                <a:cxn ang="T13">
                  <a:pos x="T6" y="T7"/>
                </a:cxn>
                <a:cxn ang="T14">
                  <a:pos x="T8" y="T9"/>
                </a:cxn>
              </a:cxnLst>
              <a:rect l="T15" t="T16" r="T17" b="T18"/>
              <a:pathLst>
                <a:path w="226" h="203">
                  <a:moveTo>
                    <a:pt x="0" y="202"/>
                  </a:moveTo>
                  <a:lnTo>
                    <a:pt x="225" y="195"/>
                  </a:lnTo>
                  <a:lnTo>
                    <a:pt x="225" y="0"/>
                  </a:lnTo>
                  <a:lnTo>
                    <a:pt x="0" y="7"/>
                  </a:lnTo>
                  <a:lnTo>
                    <a:pt x="0" y="202"/>
                  </a:lnTo>
                </a:path>
              </a:pathLst>
            </a:custGeom>
            <a:solidFill>
              <a:srgbClr val="002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5" name="Freeform 24"/>
            <p:cNvSpPr>
              <a:spLocks/>
            </p:cNvSpPr>
            <p:nvPr/>
          </p:nvSpPr>
          <p:spPr bwMode="auto">
            <a:xfrm>
              <a:off x="903" y="2908"/>
              <a:ext cx="310" cy="137"/>
            </a:xfrm>
            <a:custGeom>
              <a:avLst/>
              <a:gdLst>
                <a:gd name="T0" fmla="*/ 309 w 310"/>
                <a:gd name="T1" fmla="*/ 136 h 137"/>
                <a:gd name="T2" fmla="*/ 309 w 310"/>
                <a:gd name="T3" fmla="*/ 0 h 137"/>
                <a:gd name="T4" fmla="*/ 0 w 310"/>
                <a:gd name="T5" fmla="*/ 9 h 137"/>
                <a:gd name="T6" fmla="*/ 0 w 310"/>
                <a:gd name="T7" fmla="*/ 136 h 137"/>
                <a:gd name="T8" fmla="*/ 45 w 310"/>
                <a:gd name="T9" fmla="*/ 136 h 137"/>
                <a:gd name="T10" fmla="*/ 45 w 310"/>
                <a:gd name="T11" fmla="*/ 43 h 137"/>
                <a:gd name="T12" fmla="*/ 271 w 310"/>
                <a:gd name="T13" fmla="*/ 36 h 137"/>
                <a:gd name="T14" fmla="*/ 271 w 310"/>
                <a:gd name="T15" fmla="*/ 136 h 137"/>
                <a:gd name="T16" fmla="*/ 309 w 310"/>
                <a:gd name="T17" fmla="*/ 136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0"/>
                <a:gd name="T28" fmla="*/ 0 h 137"/>
                <a:gd name="T29" fmla="*/ 310 w 310"/>
                <a:gd name="T30" fmla="*/ 137 h 1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0" h="137">
                  <a:moveTo>
                    <a:pt x="309" y="136"/>
                  </a:moveTo>
                  <a:lnTo>
                    <a:pt x="309" y="0"/>
                  </a:lnTo>
                  <a:lnTo>
                    <a:pt x="0" y="9"/>
                  </a:lnTo>
                  <a:lnTo>
                    <a:pt x="0" y="136"/>
                  </a:lnTo>
                  <a:lnTo>
                    <a:pt x="45" y="136"/>
                  </a:lnTo>
                  <a:lnTo>
                    <a:pt x="45" y="43"/>
                  </a:lnTo>
                  <a:lnTo>
                    <a:pt x="271" y="36"/>
                  </a:lnTo>
                  <a:lnTo>
                    <a:pt x="271" y="136"/>
                  </a:lnTo>
                  <a:lnTo>
                    <a:pt x="309" y="136"/>
                  </a:lnTo>
                </a:path>
              </a:pathLst>
            </a:custGeom>
            <a:solidFill>
              <a:srgbClr val="FFC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6" name="Freeform 25"/>
            <p:cNvSpPr>
              <a:spLocks/>
            </p:cNvSpPr>
            <p:nvPr/>
          </p:nvSpPr>
          <p:spPr bwMode="auto">
            <a:xfrm>
              <a:off x="903" y="3045"/>
              <a:ext cx="310" cy="142"/>
            </a:xfrm>
            <a:custGeom>
              <a:avLst/>
              <a:gdLst>
                <a:gd name="T0" fmla="*/ 309 w 310"/>
                <a:gd name="T1" fmla="*/ 0 h 142"/>
                <a:gd name="T2" fmla="*/ 309 w 310"/>
                <a:gd name="T3" fmla="*/ 131 h 142"/>
                <a:gd name="T4" fmla="*/ 0 w 310"/>
                <a:gd name="T5" fmla="*/ 141 h 142"/>
                <a:gd name="T6" fmla="*/ 0 w 310"/>
                <a:gd name="T7" fmla="*/ 0 h 142"/>
                <a:gd name="T8" fmla="*/ 45 w 310"/>
                <a:gd name="T9" fmla="*/ 0 h 142"/>
                <a:gd name="T10" fmla="*/ 46 w 310"/>
                <a:gd name="T11" fmla="*/ 102 h 142"/>
                <a:gd name="T12" fmla="*/ 271 w 310"/>
                <a:gd name="T13" fmla="*/ 94 h 142"/>
                <a:gd name="T14" fmla="*/ 271 w 310"/>
                <a:gd name="T15" fmla="*/ 0 h 142"/>
                <a:gd name="T16" fmla="*/ 309 w 310"/>
                <a:gd name="T17" fmla="*/ 0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0"/>
                <a:gd name="T28" fmla="*/ 0 h 142"/>
                <a:gd name="T29" fmla="*/ 310 w 310"/>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0" h="142">
                  <a:moveTo>
                    <a:pt x="309" y="0"/>
                  </a:moveTo>
                  <a:lnTo>
                    <a:pt x="309" y="131"/>
                  </a:lnTo>
                  <a:lnTo>
                    <a:pt x="0" y="141"/>
                  </a:lnTo>
                  <a:lnTo>
                    <a:pt x="0" y="0"/>
                  </a:lnTo>
                  <a:lnTo>
                    <a:pt x="45" y="0"/>
                  </a:lnTo>
                  <a:lnTo>
                    <a:pt x="46" y="102"/>
                  </a:lnTo>
                  <a:lnTo>
                    <a:pt x="271" y="94"/>
                  </a:lnTo>
                  <a:lnTo>
                    <a:pt x="271" y="0"/>
                  </a:lnTo>
                  <a:lnTo>
                    <a:pt x="309" y="0"/>
                  </a:lnTo>
                </a:path>
              </a:pathLst>
            </a:custGeom>
            <a:solidFill>
              <a:srgbClr val="FFC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7" name="Freeform 26"/>
            <p:cNvSpPr>
              <a:spLocks/>
            </p:cNvSpPr>
            <p:nvPr/>
          </p:nvSpPr>
          <p:spPr bwMode="auto">
            <a:xfrm>
              <a:off x="1077" y="2956"/>
              <a:ext cx="90" cy="90"/>
            </a:xfrm>
            <a:custGeom>
              <a:avLst/>
              <a:gdLst>
                <a:gd name="T0" fmla="*/ 30 w 90"/>
                <a:gd name="T1" fmla="*/ 89 h 90"/>
                <a:gd name="T2" fmla="*/ 59 w 90"/>
                <a:gd name="T3" fmla="*/ 87 h 90"/>
                <a:gd name="T4" fmla="*/ 65 w 90"/>
                <a:gd name="T5" fmla="*/ 87 h 90"/>
                <a:gd name="T6" fmla="*/ 71 w 90"/>
                <a:gd name="T7" fmla="*/ 85 h 90"/>
                <a:gd name="T8" fmla="*/ 76 w 90"/>
                <a:gd name="T9" fmla="*/ 82 h 90"/>
                <a:gd name="T10" fmla="*/ 80 w 90"/>
                <a:gd name="T11" fmla="*/ 78 h 90"/>
                <a:gd name="T12" fmla="*/ 83 w 90"/>
                <a:gd name="T13" fmla="*/ 74 h 90"/>
                <a:gd name="T14" fmla="*/ 86 w 90"/>
                <a:gd name="T15" fmla="*/ 68 h 90"/>
                <a:gd name="T16" fmla="*/ 87 w 90"/>
                <a:gd name="T17" fmla="*/ 64 h 90"/>
                <a:gd name="T18" fmla="*/ 89 w 90"/>
                <a:gd name="T19" fmla="*/ 58 h 90"/>
                <a:gd name="T20" fmla="*/ 89 w 90"/>
                <a:gd name="T21" fmla="*/ 28 h 90"/>
                <a:gd name="T22" fmla="*/ 87 w 90"/>
                <a:gd name="T23" fmla="*/ 22 h 90"/>
                <a:gd name="T24" fmla="*/ 86 w 90"/>
                <a:gd name="T25" fmla="*/ 17 h 90"/>
                <a:gd name="T26" fmla="*/ 83 w 90"/>
                <a:gd name="T27" fmla="*/ 12 h 90"/>
                <a:gd name="T28" fmla="*/ 80 w 90"/>
                <a:gd name="T29" fmla="*/ 8 h 90"/>
                <a:gd name="T30" fmla="*/ 76 w 90"/>
                <a:gd name="T31" fmla="*/ 4 h 90"/>
                <a:gd name="T32" fmla="*/ 71 w 90"/>
                <a:gd name="T33" fmla="*/ 1 h 90"/>
                <a:gd name="T34" fmla="*/ 65 w 90"/>
                <a:gd name="T35" fmla="*/ 0 h 90"/>
                <a:gd name="T36" fmla="*/ 59 w 90"/>
                <a:gd name="T37" fmla="*/ 0 h 90"/>
                <a:gd name="T38" fmla="*/ 30 w 90"/>
                <a:gd name="T39" fmla="*/ 0 h 90"/>
                <a:gd name="T40" fmla="*/ 24 w 90"/>
                <a:gd name="T41" fmla="*/ 1 h 90"/>
                <a:gd name="T42" fmla="*/ 18 w 90"/>
                <a:gd name="T43" fmla="*/ 3 h 90"/>
                <a:gd name="T44" fmla="*/ 13 w 90"/>
                <a:gd name="T45" fmla="*/ 6 h 90"/>
                <a:gd name="T46" fmla="*/ 9 w 90"/>
                <a:gd name="T47" fmla="*/ 10 h 90"/>
                <a:gd name="T48" fmla="*/ 5 w 90"/>
                <a:gd name="T49" fmla="*/ 14 h 90"/>
                <a:gd name="T50" fmla="*/ 2 w 90"/>
                <a:gd name="T51" fmla="*/ 20 h 90"/>
                <a:gd name="T52" fmla="*/ 1 w 90"/>
                <a:gd name="T53" fmla="*/ 24 h 90"/>
                <a:gd name="T54" fmla="*/ 0 w 90"/>
                <a:gd name="T55" fmla="*/ 30 h 90"/>
                <a:gd name="T56" fmla="*/ 0 w 90"/>
                <a:gd name="T57" fmla="*/ 60 h 90"/>
                <a:gd name="T58" fmla="*/ 1 w 90"/>
                <a:gd name="T59" fmla="*/ 66 h 90"/>
                <a:gd name="T60" fmla="*/ 2 w 90"/>
                <a:gd name="T61" fmla="*/ 71 h 90"/>
                <a:gd name="T62" fmla="*/ 5 w 90"/>
                <a:gd name="T63" fmla="*/ 76 h 90"/>
                <a:gd name="T64" fmla="*/ 9 w 90"/>
                <a:gd name="T65" fmla="*/ 81 h 90"/>
                <a:gd name="T66" fmla="*/ 13 w 90"/>
                <a:gd name="T67" fmla="*/ 84 h 90"/>
                <a:gd name="T68" fmla="*/ 18 w 90"/>
                <a:gd name="T69" fmla="*/ 87 h 90"/>
                <a:gd name="T70" fmla="*/ 24 w 90"/>
                <a:gd name="T71" fmla="*/ 88 h 90"/>
                <a:gd name="T72" fmla="*/ 30 w 90"/>
                <a:gd name="T73" fmla="*/ 89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
                <a:gd name="T112" fmla="*/ 0 h 90"/>
                <a:gd name="T113" fmla="*/ 90 w 90"/>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 h="90">
                  <a:moveTo>
                    <a:pt x="30" y="89"/>
                  </a:moveTo>
                  <a:lnTo>
                    <a:pt x="59" y="87"/>
                  </a:lnTo>
                  <a:lnTo>
                    <a:pt x="65" y="87"/>
                  </a:lnTo>
                  <a:lnTo>
                    <a:pt x="71" y="85"/>
                  </a:lnTo>
                  <a:lnTo>
                    <a:pt x="76" y="82"/>
                  </a:lnTo>
                  <a:lnTo>
                    <a:pt x="80" y="78"/>
                  </a:lnTo>
                  <a:lnTo>
                    <a:pt x="83" y="74"/>
                  </a:lnTo>
                  <a:lnTo>
                    <a:pt x="86" y="68"/>
                  </a:lnTo>
                  <a:lnTo>
                    <a:pt x="87" y="64"/>
                  </a:lnTo>
                  <a:lnTo>
                    <a:pt x="89" y="58"/>
                  </a:lnTo>
                  <a:lnTo>
                    <a:pt x="89" y="28"/>
                  </a:lnTo>
                  <a:lnTo>
                    <a:pt x="87" y="22"/>
                  </a:lnTo>
                  <a:lnTo>
                    <a:pt x="86" y="17"/>
                  </a:lnTo>
                  <a:lnTo>
                    <a:pt x="83" y="12"/>
                  </a:lnTo>
                  <a:lnTo>
                    <a:pt x="80" y="8"/>
                  </a:lnTo>
                  <a:lnTo>
                    <a:pt x="76" y="4"/>
                  </a:lnTo>
                  <a:lnTo>
                    <a:pt x="71" y="1"/>
                  </a:lnTo>
                  <a:lnTo>
                    <a:pt x="65" y="0"/>
                  </a:lnTo>
                  <a:lnTo>
                    <a:pt x="59" y="0"/>
                  </a:lnTo>
                  <a:lnTo>
                    <a:pt x="30" y="0"/>
                  </a:lnTo>
                  <a:lnTo>
                    <a:pt x="24" y="1"/>
                  </a:lnTo>
                  <a:lnTo>
                    <a:pt x="18" y="3"/>
                  </a:lnTo>
                  <a:lnTo>
                    <a:pt x="13" y="6"/>
                  </a:lnTo>
                  <a:lnTo>
                    <a:pt x="9" y="10"/>
                  </a:lnTo>
                  <a:lnTo>
                    <a:pt x="5" y="14"/>
                  </a:lnTo>
                  <a:lnTo>
                    <a:pt x="2" y="20"/>
                  </a:lnTo>
                  <a:lnTo>
                    <a:pt x="1" y="24"/>
                  </a:lnTo>
                  <a:lnTo>
                    <a:pt x="0" y="30"/>
                  </a:lnTo>
                  <a:lnTo>
                    <a:pt x="0" y="60"/>
                  </a:lnTo>
                  <a:lnTo>
                    <a:pt x="1" y="66"/>
                  </a:lnTo>
                  <a:lnTo>
                    <a:pt x="2" y="71"/>
                  </a:lnTo>
                  <a:lnTo>
                    <a:pt x="5" y="76"/>
                  </a:lnTo>
                  <a:lnTo>
                    <a:pt x="9" y="81"/>
                  </a:lnTo>
                  <a:lnTo>
                    <a:pt x="13" y="84"/>
                  </a:lnTo>
                  <a:lnTo>
                    <a:pt x="18" y="87"/>
                  </a:lnTo>
                  <a:lnTo>
                    <a:pt x="24" y="88"/>
                  </a:lnTo>
                  <a:lnTo>
                    <a:pt x="30" y="89"/>
                  </a:lnTo>
                </a:path>
              </a:pathLst>
            </a:custGeom>
            <a:solidFill>
              <a:srgbClr val="0030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8" name="Freeform 27"/>
            <p:cNvSpPr>
              <a:spLocks/>
            </p:cNvSpPr>
            <p:nvPr/>
          </p:nvSpPr>
          <p:spPr bwMode="auto">
            <a:xfrm>
              <a:off x="851" y="2918"/>
              <a:ext cx="51" cy="269"/>
            </a:xfrm>
            <a:custGeom>
              <a:avLst/>
              <a:gdLst>
                <a:gd name="T0" fmla="*/ 50 w 51"/>
                <a:gd name="T1" fmla="*/ 0 h 269"/>
                <a:gd name="T2" fmla="*/ 0 w 51"/>
                <a:gd name="T3" fmla="*/ 35 h 269"/>
                <a:gd name="T4" fmla="*/ 0 w 51"/>
                <a:gd name="T5" fmla="*/ 247 h 269"/>
                <a:gd name="T6" fmla="*/ 49 w 51"/>
                <a:gd name="T7" fmla="*/ 268 h 269"/>
                <a:gd name="T8" fmla="*/ 50 w 51"/>
                <a:gd name="T9" fmla="*/ 0 h 269"/>
                <a:gd name="T10" fmla="*/ 0 60000 65536"/>
                <a:gd name="T11" fmla="*/ 0 60000 65536"/>
                <a:gd name="T12" fmla="*/ 0 60000 65536"/>
                <a:gd name="T13" fmla="*/ 0 60000 65536"/>
                <a:gd name="T14" fmla="*/ 0 60000 65536"/>
                <a:gd name="T15" fmla="*/ 0 w 51"/>
                <a:gd name="T16" fmla="*/ 0 h 269"/>
                <a:gd name="T17" fmla="*/ 51 w 51"/>
                <a:gd name="T18" fmla="*/ 269 h 269"/>
              </a:gdLst>
              <a:ahLst/>
              <a:cxnLst>
                <a:cxn ang="T10">
                  <a:pos x="T0" y="T1"/>
                </a:cxn>
                <a:cxn ang="T11">
                  <a:pos x="T2" y="T3"/>
                </a:cxn>
                <a:cxn ang="T12">
                  <a:pos x="T4" y="T5"/>
                </a:cxn>
                <a:cxn ang="T13">
                  <a:pos x="T6" y="T7"/>
                </a:cxn>
                <a:cxn ang="T14">
                  <a:pos x="T8" y="T9"/>
                </a:cxn>
              </a:cxnLst>
              <a:rect l="T15" t="T16" r="T17" b="T18"/>
              <a:pathLst>
                <a:path w="51" h="269">
                  <a:moveTo>
                    <a:pt x="50" y="0"/>
                  </a:moveTo>
                  <a:lnTo>
                    <a:pt x="0" y="35"/>
                  </a:lnTo>
                  <a:lnTo>
                    <a:pt x="0" y="247"/>
                  </a:lnTo>
                  <a:lnTo>
                    <a:pt x="49" y="268"/>
                  </a:lnTo>
                  <a:lnTo>
                    <a:pt x="50" y="0"/>
                  </a:lnTo>
                </a:path>
              </a:pathLst>
            </a:custGeom>
            <a:solidFill>
              <a:srgbClr val="806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59" name="Freeform 28"/>
            <p:cNvSpPr>
              <a:spLocks/>
            </p:cNvSpPr>
            <p:nvPr/>
          </p:nvSpPr>
          <p:spPr bwMode="auto">
            <a:xfrm>
              <a:off x="1091" y="2968"/>
              <a:ext cx="64" cy="59"/>
            </a:xfrm>
            <a:custGeom>
              <a:avLst/>
              <a:gdLst>
                <a:gd name="T0" fmla="*/ 0 w 64"/>
                <a:gd name="T1" fmla="*/ 38 h 59"/>
                <a:gd name="T2" fmla="*/ 0 w 64"/>
                <a:gd name="T3" fmla="*/ 42 h 59"/>
                <a:gd name="T4" fmla="*/ 2 w 64"/>
                <a:gd name="T5" fmla="*/ 46 h 59"/>
                <a:gd name="T6" fmla="*/ 4 w 64"/>
                <a:gd name="T7" fmla="*/ 49 h 59"/>
                <a:gd name="T8" fmla="*/ 6 w 64"/>
                <a:gd name="T9" fmla="*/ 52 h 59"/>
                <a:gd name="T10" fmla="*/ 9 w 64"/>
                <a:gd name="T11" fmla="*/ 55 h 59"/>
                <a:gd name="T12" fmla="*/ 13 w 64"/>
                <a:gd name="T13" fmla="*/ 57 h 59"/>
                <a:gd name="T14" fmla="*/ 16 w 64"/>
                <a:gd name="T15" fmla="*/ 58 h 59"/>
                <a:gd name="T16" fmla="*/ 21 w 64"/>
                <a:gd name="T17" fmla="*/ 58 h 59"/>
                <a:gd name="T18" fmla="*/ 41 w 64"/>
                <a:gd name="T19" fmla="*/ 57 h 59"/>
                <a:gd name="T20" fmla="*/ 46 w 64"/>
                <a:gd name="T21" fmla="*/ 57 h 59"/>
                <a:gd name="T22" fmla="*/ 49 w 64"/>
                <a:gd name="T23" fmla="*/ 56 h 59"/>
                <a:gd name="T24" fmla="*/ 53 w 64"/>
                <a:gd name="T25" fmla="*/ 54 h 59"/>
                <a:gd name="T26" fmla="*/ 56 w 64"/>
                <a:gd name="T27" fmla="*/ 51 h 59"/>
                <a:gd name="T28" fmla="*/ 59 w 64"/>
                <a:gd name="T29" fmla="*/ 48 h 59"/>
                <a:gd name="T30" fmla="*/ 60 w 64"/>
                <a:gd name="T31" fmla="*/ 45 h 59"/>
                <a:gd name="T32" fmla="*/ 63 w 64"/>
                <a:gd name="T33" fmla="*/ 40 h 59"/>
                <a:gd name="T34" fmla="*/ 63 w 64"/>
                <a:gd name="T35" fmla="*/ 37 h 59"/>
                <a:gd name="T36" fmla="*/ 63 w 64"/>
                <a:gd name="T37" fmla="*/ 18 h 59"/>
                <a:gd name="T38" fmla="*/ 63 w 64"/>
                <a:gd name="T39" fmla="*/ 14 h 59"/>
                <a:gd name="T40" fmla="*/ 60 w 64"/>
                <a:gd name="T41" fmla="*/ 10 h 59"/>
                <a:gd name="T42" fmla="*/ 59 w 64"/>
                <a:gd name="T43" fmla="*/ 7 h 59"/>
                <a:gd name="T44" fmla="*/ 56 w 64"/>
                <a:gd name="T45" fmla="*/ 4 h 59"/>
                <a:gd name="T46" fmla="*/ 53 w 64"/>
                <a:gd name="T47" fmla="*/ 2 h 59"/>
                <a:gd name="T48" fmla="*/ 49 w 64"/>
                <a:gd name="T49" fmla="*/ 0 h 59"/>
                <a:gd name="T50" fmla="*/ 46 w 64"/>
                <a:gd name="T51" fmla="*/ 0 h 59"/>
                <a:gd name="T52" fmla="*/ 41 w 64"/>
                <a:gd name="T53" fmla="*/ 0 h 59"/>
                <a:gd name="T54" fmla="*/ 21 w 64"/>
                <a:gd name="T55" fmla="*/ 0 h 59"/>
                <a:gd name="T56" fmla="*/ 16 w 64"/>
                <a:gd name="T57" fmla="*/ 0 h 59"/>
                <a:gd name="T58" fmla="*/ 13 w 64"/>
                <a:gd name="T59" fmla="*/ 1 h 59"/>
                <a:gd name="T60" fmla="*/ 9 w 64"/>
                <a:gd name="T61" fmla="*/ 3 h 59"/>
                <a:gd name="T62" fmla="*/ 6 w 64"/>
                <a:gd name="T63" fmla="*/ 6 h 59"/>
                <a:gd name="T64" fmla="*/ 4 w 64"/>
                <a:gd name="T65" fmla="*/ 9 h 59"/>
                <a:gd name="T66" fmla="*/ 2 w 64"/>
                <a:gd name="T67" fmla="*/ 12 h 59"/>
                <a:gd name="T68" fmla="*/ 0 w 64"/>
                <a:gd name="T69" fmla="*/ 16 h 59"/>
                <a:gd name="T70" fmla="*/ 0 w 64"/>
                <a:gd name="T71" fmla="*/ 19 h 59"/>
                <a:gd name="T72" fmla="*/ 0 w 64"/>
                <a:gd name="T73" fmla="*/ 38 h 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
                <a:gd name="T112" fmla="*/ 0 h 59"/>
                <a:gd name="T113" fmla="*/ 64 w 64"/>
                <a:gd name="T114" fmla="*/ 59 h 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 h="59">
                  <a:moveTo>
                    <a:pt x="0" y="38"/>
                  </a:moveTo>
                  <a:lnTo>
                    <a:pt x="0" y="42"/>
                  </a:lnTo>
                  <a:lnTo>
                    <a:pt x="2" y="46"/>
                  </a:lnTo>
                  <a:lnTo>
                    <a:pt x="4" y="49"/>
                  </a:lnTo>
                  <a:lnTo>
                    <a:pt x="6" y="52"/>
                  </a:lnTo>
                  <a:lnTo>
                    <a:pt x="9" y="55"/>
                  </a:lnTo>
                  <a:lnTo>
                    <a:pt x="13" y="57"/>
                  </a:lnTo>
                  <a:lnTo>
                    <a:pt x="16" y="58"/>
                  </a:lnTo>
                  <a:lnTo>
                    <a:pt x="21" y="58"/>
                  </a:lnTo>
                  <a:lnTo>
                    <a:pt x="41" y="57"/>
                  </a:lnTo>
                  <a:lnTo>
                    <a:pt x="46" y="57"/>
                  </a:lnTo>
                  <a:lnTo>
                    <a:pt x="49" y="56"/>
                  </a:lnTo>
                  <a:lnTo>
                    <a:pt x="53" y="54"/>
                  </a:lnTo>
                  <a:lnTo>
                    <a:pt x="56" y="51"/>
                  </a:lnTo>
                  <a:lnTo>
                    <a:pt x="59" y="48"/>
                  </a:lnTo>
                  <a:lnTo>
                    <a:pt x="60" y="45"/>
                  </a:lnTo>
                  <a:lnTo>
                    <a:pt x="63" y="40"/>
                  </a:lnTo>
                  <a:lnTo>
                    <a:pt x="63" y="37"/>
                  </a:lnTo>
                  <a:lnTo>
                    <a:pt x="63" y="18"/>
                  </a:lnTo>
                  <a:lnTo>
                    <a:pt x="63" y="14"/>
                  </a:lnTo>
                  <a:lnTo>
                    <a:pt x="60" y="10"/>
                  </a:lnTo>
                  <a:lnTo>
                    <a:pt x="59" y="7"/>
                  </a:lnTo>
                  <a:lnTo>
                    <a:pt x="56" y="4"/>
                  </a:lnTo>
                  <a:lnTo>
                    <a:pt x="53" y="2"/>
                  </a:lnTo>
                  <a:lnTo>
                    <a:pt x="49" y="0"/>
                  </a:lnTo>
                  <a:lnTo>
                    <a:pt x="46" y="0"/>
                  </a:lnTo>
                  <a:lnTo>
                    <a:pt x="41" y="0"/>
                  </a:lnTo>
                  <a:lnTo>
                    <a:pt x="21" y="0"/>
                  </a:lnTo>
                  <a:lnTo>
                    <a:pt x="16" y="0"/>
                  </a:lnTo>
                  <a:lnTo>
                    <a:pt x="13" y="1"/>
                  </a:lnTo>
                  <a:lnTo>
                    <a:pt x="9" y="3"/>
                  </a:lnTo>
                  <a:lnTo>
                    <a:pt x="6" y="6"/>
                  </a:lnTo>
                  <a:lnTo>
                    <a:pt x="4" y="9"/>
                  </a:lnTo>
                  <a:lnTo>
                    <a:pt x="2" y="12"/>
                  </a:lnTo>
                  <a:lnTo>
                    <a:pt x="0" y="16"/>
                  </a:lnTo>
                  <a:lnTo>
                    <a:pt x="0" y="19"/>
                  </a:lnTo>
                  <a:lnTo>
                    <a:pt x="0" y="38"/>
                  </a:lnTo>
                </a:path>
              </a:pathLst>
            </a:custGeom>
            <a:solidFill>
              <a:srgbClr val="004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26660" name="Freeform 29"/>
            <p:cNvSpPr>
              <a:spLocks/>
            </p:cNvSpPr>
            <p:nvPr/>
          </p:nvSpPr>
          <p:spPr bwMode="auto">
            <a:xfrm>
              <a:off x="1109" y="2978"/>
              <a:ext cx="35" cy="39"/>
            </a:xfrm>
            <a:custGeom>
              <a:avLst/>
              <a:gdLst>
                <a:gd name="T0" fmla="*/ 0 w 35"/>
                <a:gd name="T1" fmla="*/ 26 h 39"/>
                <a:gd name="T2" fmla="*/ 0 w 35"/>
                <a:gd name="T3" fmla="*/ 28 h 39"/>
                <a:gd name="T4" fmla="*/ 1 w 35"/>
                <a:gd name="T5" fmla="*/ 30 h 39"/>
                <a:gd name="T6" fmla="*/ 2 w 35"/>
                <a:gd name="T7" fmla="*/ 33 h 39"/>
                <a:gd name="T8" fmla="*/ 3 w 35"/>
                <a:gd name="T9" fmla="*/ 35 h 39"/>
                <a:gd name="T10" fmla="*/ 4 w 35"/>
                <a:gd name="T11" fmla="*/ 36 h 39"/>
                <a:gd name="T12" fmla="*/ 6 w 35"/>
                <a:gd name="T13" fmla="*/ 37 h 39"/>
                <a:gd name="T14" fmla="*/ 8 w 35"/>
                <a:gd name="T15" fmla="*/ 38 h 39"/>
                <a:gd name="T16" fmla="*/ 11 w 35"/>
                <a:gd name="T17" fmla="*/ 38 h 39"/>
                <a:gd name="T18" fmla="*/ 22 w 35"/>
                <a:gd name="T19" fmla="*/ 38 h 39"/>
                <a:gd name="T20" fmla="*/ 25 w 35"/>
                <a:gd name="T21" fmla="*/ 38 h 39"/>
                <a:gd name="T22" fmla="*/ 27 w 35"/>
                <a:gd name="T23" fmla="*/ 37 h 39"/>
                <a:gd name="T24" fmla="*/ 29 w 35"/>
                <a:gd name="T25" fmla="*/ 36 h 39"/>
                <a:gd name="T26" fmla="*/ 30 w 35"/>
                <a:gd name="T27" fmla="*/ 34 h 39"/>
                <a:gd name="T28" fmla="*/ 31 w 35"/>
                <a:gd name="T29" fmla="*/ 32 h 39"/>
                <a:gd name="T30" fmla="*/ 32 w 35"/>
                <a:gd name="T31" fmla="*/ 30 h 39"/>
                <a:gd name="T32" fmla="*/ 34 w 35"/>
                <a:gd name="T33" fmla="*/ 27 h 39"/>
                <a:gd name="T34" fmla="*/ 34 w 35"/>
                <a:gd name="T35" fmla="*/ 25 h 39"/>
                <a:gd name="T36" fmla="*/ 34 w 35"/>
                <a:gd name="T37" fmla="*/ 11 h 39"/>
                <a:gd name="T38" fmla="*/ 34 w 35"/>
                <a:gd name="T39" fmla="*/ 9 h 39"/>
                <a:gd name="T40" fmla="*/ 32 w 35"/>
                <a:gd name="T41" fmla="*/ 7 h 39"/>
                <a:gd name="T42" fmla="*/ 31 w 35"/>
                <a:gd name="T43" fmla="*/ 4 h 39"/>
                <a:gd name="T44" fmla="*/ 30 w 35"/>
                <a:gd name="T45" fmla="*/ 3 h 39"/>
                <a:gd name="T46" fmla="*/ 29 w 35"/>
                <a:gd name="T47" fmla="*/ 1 h 39"/>
                <a:gd name="T48" fmla="*/ 27 w 35"/>
                <a:gd name="T49" fmla="*/ 0 h 39"/>
                <a:gd name="T50" fmla="*/ 25 w 35"/>
                <a:gd name="T51" fmla="*/ 0 h 39"/>
                <a:gd name="T52" fmla="*/ 22 w 35"/>
                <a:gd name="T53" fmla="*/ 0 h 39"/>
                <a:gd name="T54" fmla="*/ 11 w 35"/>
                <a:gd name="T55" fmla="*/ 0 h 39"/>
                <a:gd name="T56" fmla="*/ 8 w 35"/>
                <a:gd name="T57" fmla="*/ 0 h 39"/>
                <a:gd name="T58" fmla="*/ 6 w 35"/>
                <a:gd name="T59" fmla="*/ 1 h 39"/>
                <a:gd name="T60" fmla="*/ 4 w 35"/>
                <a:gd name="T61" fmla="*/ 2 h 39"/>
                <a:gd name="T62" fmla="*/ 3 w 35"/>
                <a:gd name="T63" fmla="*/ 4 h 39"/>
                <a:gd name="T64" fmla="*/ 2 w 35"/>
                <a:gd name="T65" fmla="*/ 6 h 39"/>
                <a:gd name="T66" fmla="*/ 1 w 35"/>
                <a:gd name="T67" fmla="*/ 8 h 39"/>
                <a:gd name="T68" fmla="*/ 0 w 35"/>
                <a:gd name="T69" fmla="*/ 10 h 39"/>
                <a:gd name="T70" fmla="*/ 0 w 35"/>
                <a:gd name="T71" fmla="*/ 13 h 39"/>
                <a:gd name="T72" fmla="*/ 0 w 35"/>
                <a:gd name="T73" fmla="*/ 26 h 3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
                <a:gd name="T112" fmla="*/ 0 h 39"/>
                <a:gd name="T113" fmla="*/ 35 w 35"/>
                <a:gd name="T114" fmla="*/ 39 h 3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 h="39">
                  <a:moveTo>
                    <a:pt x="0" y="26"/>
                  </a:moveTo>
                  <a:lnTo>
                    <a:pt x="0" y="28"/>
                  </a:lnTo>
                  <a:lnTo>
                    <a:pt x="1" y="30"/>
                  </a:lnTo>
                  <a:lnTo>
                    <a:pt x="2" y="33"/>
                  </a:lnTo>
                  <a:lnTo>
                    <a:pt x="3" y="35"/>
                  </a:lnTo>
                  <a:lnTo>
                    <a:pt x="4" y="36"/>
                  </a:lnTo>
                  <a:lnTo>
                    <a:pt x="6" y="37"/>
                  </a:lnTo>
                  <a:lnTo>
                    <a:pt x="8" y="38"/>
                  </a:lnTo>
                  <a:lnTo>
                    <a:pt x="11" y="38"/>
                  </a:lnTo>
                  <a:lnTo>
                    <a:pt x="22" y="38"/>
                  </a:lnTo>
                  <a:lnTo>
                    <a:pt x="25" y="38"/>
                  </a:lnTo>
                  <a:lnTo>
                    <a:pt x="27" y="37"/>
                  </a:lnTo>
                  <a:lnTo>
                    <a:pt x="29" y="36"/>
                  </a:lnTo>
                  <a:lnTo>
                    <a:pt x="30" y="34"/>
                  </a:lnTo>
                  <a:lnTo>
                    <a:pt x="31" y="32"/>
                  </a:lnTo>
                  <a:lnTo>
                    <a:pt x="32" y="30"/>
                  </a:lnTo>
                  <a:lnTo>
                    <a:pt x="34" y="27"/>
                  </a:lnTo>
                  <a:lnTo>
                    <a:pt x="34" y="25"/>
                  </a:lnTo>
                  <a:lnTo>
                    <a:pt x="34" y="11"/>
                  </a:lnTo>
                  <a:lnTo>
                    <a:pt x="34" y="9"/>
                  </a:lnTo>
                  <a:lnTo>
                    <a:pt x="32" y="7"/>
                  </a:lnTo>
                  <a:lnTo>
                    <a:pt x="31" y="4"/>
                  </a:lnTo>
                  <a:lnTo>
                    <a:pt x="30" y="3"/>
                  </a:lnTo>
                  <a:lnTo>
                    <a:pt x="29" y="1"/>
                  </a:lnTo>
                  <a:lnTo>
                    <a:pt x="27" y="0"/>
                  </a:lnTo>
                  <a:lnTo>
                    <a:pt x="25" y="0"/>
                  </a:lnTo>
                  <a:lnTo>
                    <a:pt x="22" y="0"/>
                  </a:lnTo>
                  <a:lnTo>
                    <a:pt x="11" y="0"/>
                  </a:lnTo>
                  <a:lnTo>
                    <a:pt x="8" y="0"/>
                  </a:lnTo>
                  <a:lnTo>
                    <a:pt x="6" y="1"/>
                  </a:lnTo>
                  <a:lnTo>
                    <a:pt x="4" y="2"/>
                  </a:lnTo>
                  <a:lnTo>
                    <a:pt x="3" y="4"/>
                  </a:lnTo>
                  <a:lnTo>
                    <a:pt x="2" y="6"/>
                  </a:lnTo>
                  <a:lnTo>
                    <a:pt x="1" y="8"/>
                  </a:lnTo>
                  <a:lnTo>
                    <a:pt x="0" y="10"/>
                  </a:lnTo>
                  <a:lnTo>
                    <a:pt x="0" y="13"/>
                  </a:lnTo>
                  <a:lnTo>
                    <a:pt x="0" y="2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graphicFrame>
        <p:nvGraphicFramePr>
          <p:cNvPr id="26629" name="Object 30"/>
          <p:cNvGraphicFramePr>
            <a:graphicFrameLocks/>
          </p:cNvGraphicFramePr>
          <p:nvPr>
            <p:extLst>
              <p:ext uri="{D42A27DB-BD31-4B8C-83A1-F6EECF244321}">
                <p14:modId xmlns:p14="http://schemas.microsoft.com/office/powerpoint/2010/main" val="4034979344"/>
              </p:ext>
            </p:extLst>
          </p:nvPr>
        </p:nvGraphicFramePr>
        <p:xfrm>
          <a:off x="10909399" y="4280029"/>
          <a:ext cx="1135063" cy="1801813"/>
        </p:xfrm>
        <a:graphic>
          <a:graphicData uri="http://schemas.openxmlformats.org/presentationml/2006/ole">
            <mc:AlternateContent xmlns:mc="http://schemas.openxmlformats.org/markup-compatibility/2006">
              <mc:Choice xmlns:v="urn:schemas-microsoft-com:vml" Requires="v">
                <p:oleObj name="Microsoft ClipArt Gallery" r:id="rId3" imgW="6858000" imgH="9144000" progId="MS_ClipArt_Gallery">
                  <p:embed/>
                </p:oleObj>
              </mc:Choice>
              <mc:Fallback>
                <p:oleObj name="Microsoft ClipArt Gallery" r:id="rId3" imgW="6858000" imgH="9144000" progId="MS_ClipArt_Gallery">
                  <p:embed/>
                  <p:pic>
                    <p:nvPicPr>
                      <p:cNvPr id="26629" name="Object 3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99" y="4280029"/>
                        <a:ext cx="1135063"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Line 31"/>
          <p:cNvSpPr>
            <a:spLocks noChangeShapeType="1"/>
          </p:cNvSpPr>
          <p:nvPr/>
        </p:nvSpPr>
        <p:spPr bwMode="auto">
          <a:xfrm>
            <a:off x="6499326" y="4440366"/>
            <a:ext cx="3970337" cy="0"/>
          </a:xfrm>
          <a:prstGeom prst="line">
            <a:avLst/>
          </a:prstGeom>
          <a:noFill/>
          <a:ln w="25400">
            <a:solidFill>
              <a:srgbClr val="FA32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6631" name="Line 32"/>
          <p:cNvSpPr>
            <a:spLocks noChangeShapeType="1"/>
          </p:cNvSpPr>
          <p:nvPr/>
        </p:nvSpPr>
        <p:spPr bwMode="auto">
          <a:xfrm>
            <a:off x="5838924" y="4611815"/>
            <a:ext cx="3898900" cy="0"/>
          </a:xfrm>
          <a:prstGeom prst="line">
            <a:avLst/>
          </a:prstGeom>
          <a:noFill/>
          <a:ln w="25400">
            <a:solidFill>
              <a:srgbClr val="FA32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6632" name="Rectangle 33"/>
          <p:cNvSpPr>
            <a:spLocks noChangeArrowheads="1"/>
          </p:cNvSpPr>
          <p:nvPr/>
        </p:nvSpPr>
        <p:spPr bwMode="auto">
          <a:xfrm>
            <a:off x="6427043" y="3887917"/>
            <a:ext cx="3462339" cy="348173"/>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85725" tIns="42863" rIns="85725" bIns="42863">
            <a:spAutoFit/>
          </a:bodyPr>
          <a:lstStyle>
            <a:lvl1pPr defTabSz="63976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700" dirty="0">
                <a:latin typeface="Source Code Pro" panose="020B0309030403020204" pitchFamily="49" charset="0"/>
                <a:ea typeface="Source Code Pro" panose="020B0309030403020204" pitchFamily="49" charset="0"/>
              </a:rPr>
              <a:t>GET /index.html HTTP/2.0</a:t>
            </a:r>
          </a:p>
        </p:txBody>
      </p:sp>
      <p:sp>
        <p:nvSpPr>
          <p:cNvPr id="26633" name="Rectangle 34"/>
          <p:cNvSpPr>
            <a:spLocks noChangeArrowheads="1"/>
          </p:cNvSpPr>
          <p:nvPr/>
        </p:nvSpPr>
        <p:spPr bwMode="auto">
          <a:xfrm>
            <a:off x="6262788" y="4776916"/>
            <a:ext cx="4422775" cy="16562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85725" tIns="42863" rIns="85725" bIns="42863">
            <a:spAutoFit/>
          </a:bodyPr>
          <a:lstStyle>
            <a:lvl1pPr defTabSz="63976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700" dirty="0">
                <a:latin typeface="Source Code Pro" panose="020B0309030403020204" pitchFamily="49" charset="0"/>
                <a:ea typeface="Source Code Pro" panose="020B0309030403020204" pitchFamily="49" charset="0"/>
              </a:rPr>
              <a:t>HTTP/2.0 200 OK</a:t>
            </a:r>
            <a:br>
              <a:rPr lang="en-US" altLang="en-US" sz="1700" dirty="0">
                <a:latin typeface="Source Code Pro" panose="020B0309030403020204" pitchFamily="49" charset="0"/>
                <a:ea typeface="Source Code Pro" panose="020B0309030403020204" pitchFamily="49" charset="0"/>
              </a:rPr>
            </a:br>
            <a:r>
              <a:rPr lang="en-US" altLang="en-US" sz="1700" dirty="0">
                <a:latin typeface="Source Code Pro" panose="020B0309030403020204" pitchFamily="49" charset="0"/>
                <a:ea typeface="Source Code Pro" panose="020B0309030403020204" pitchFamily="49" charset="0"/>
              </a:rPr>
              <a:t>Server: Apache</a:t>
            </a:r>
            <a:br>
              <a:rPr lang="en-US" altLang="en-US" sz="1700" dirty="0">
                <a:latin typeface="Source Code Pro" panose="020B0309030403020204" pitchFamily="49" charset="0"/>
                <a:ea typeface="Source Code Pro" panose="020B0309030403020204" pitchFamily="49" charset="0"/>
              </a:rPr>
            </a:br>
            <a:r>
              <a:rPr lang="en-US" altLang="en-US" sz="1700" dirty="0">
                <a:latin typeface="Source Code Pro" panose="020B0309030403020204" pitchFamily="49" charset="0"/>
                <a:ea typeface="Source Code Pro" panose="020B0309030403020204" pitchFamily="49" charset="0"/>
              </a:rPr>
              <a:t>Content-Length: 793</a:t>
            </a:r>
            <a:br>
              <a:rPr lang="en-US" altLang="en-US" sz="1700" dirty="0">
                <a:latin typeface="Source Code Pro" panose="020B0309030403020204" pitchFamily="49" charset="0"/>
                <a:ea typeface="Source Code Pro" panose="020B0309030403020204" pitchFamily="49" charset="0"/>
              </a:rPr>
            </a:br>
            <a:r>
              <a:rPr lang="en-US" altLang="en-US" sz="1700" dirty="0">
                <a:latin typeface="Source Code Pro" panose="020B0309030403020204" pitchFamily="49" charset="0"/>
                <a:ea typeface="Source Code Pro" panose="020B0309030403020204" pitchFamily="49" charset="0"/>
              </a:rPr>
              <a:t>Content-type: text/html</a:t>
            </a:r>
            <a:br>
              <a:rPr lang="en-US" altLang="en-US" sz="1700" dirty="0">
                <a:latin typeface="Source Code Pro" panose="020B0309030403020204" pitchFamily="49" charset="0"/>
                <a:ea typeface="Source Code Pro" panose="020B0309030403020204" pitchFamily="49" charset="0"/>
              </a:rPr>
            </a:br>
            <a:r>
              <a:rPr lang="en-US" altLang="en-US" sz="1700" dirty="0">
                <a:latin typeface="Source Code Pro" panose="020B0309030403020204" pitchFamily="49" charset="0"/>
                <a:ea typeface="Source Code Pro" panose="020B0309030403020204" pitchFamily="49" charset="0"/>
              </a:rPr>
              <a:t>¿</a:t>
            </a:r>
            <a:br>
              <a:rPr lang="en-US" altLang="en-US" sz="1700" dirty="0">
                <a:latin typeface="Source Code Pro" panose="020B0309030403020204" pitchFamily="49" charset="0"/>
                <a:ea typeface="Source Code Pro" panose="020B0309030403020204" pitchFamily="49" charset="0"/>
              </a:rPr>
            </a:br>
            <a:r>
              <a:rPr lang="en-US" altLang="en-US" sz="1700" dirty="0">
                <a:latin typeface="Source Code Pro" panose="020B0309030403020204" pitchFamily="49" charset="0"/>
                <a:ea typeface="Source Code Pro" panose="020B0309030403020204" pitchFamily="49" charset="0"/>
              </a:rPr>
              <a:t>&lt;html&gt;…&lt;/html&gt;</a:t>
            </a:r>
          </a:p>
        </p:txBody>
      </p:sp>
      <p:sp>
        <p:nvSpPr>
          <p:cNvPr id="26634" name="Rectangle 35"/>
          <p:cNvSpPr>
            <a:spLocks noChangeArrowheads="1"/>
          </p:cNvSpPr>
          <p:nvPr/>
        </p:nvSpPr>
        <p:spPr bwMode="auto">
          <a:xfrm>
            <a:off x="4754660" y="4484783"/>
            <a:ext cx="996951" cy="34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63976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700">
                <a:solidFill>
                  <a:srgbClr val="42427A"/>
                </a:solidFill>
              </a:rPr>
              <a:t>Client</a:t>
            </a:r>
          </a:p>
        </p:txBody>
      </p:sp>
      <p:sp>
        <p:nvSpPr>
          <p:cNvPr id="26635" name="Rectangle 36"/>
          <p:cNvSpPr>
            <a:spLocks noChangeArrowheads="1"/>
          </p:cNvSpPr>
          <p:nvPr/>
        </p:nvSpPr>
        <p:spPr bwMode="auto">
          <a:xfrm>
            <a:off x="10842725" y="4102229"/>
            <a:ext cx="1538287" cy="34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63976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63976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63976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en-US" altLang="en-US" sz="1700">
                <a:solidFill>
                  <a:srgbClr val="42427A"/>
                </a:solidFill>
              </a:rPr>
              <a:t>Web server</a:t>
            </a:r>
          </a:p>
        </p:txBody>
      </p:sp>
    </p:spTree>
    <p:extLst>
      <p:ext uri="{BB962C8B-B14F-4D97-AF65-F5344CB8AC3E}">
        <p14:creationId xmlns:p14="http://schemas.microsoft.com/office/powerpoint/2010/main" val="7923311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quarter" idx="10"/>
          </p:nvPr>
        </p:nvSpPr>
        <p:spPr/>
        <p:txBody>
          <a:bodyPr>
            <a:normAutofit/>
          </a:bodyPr>
          <a:lstStyle/>
          <a:p>
            <a:r>
              <a:rPr lang="en-US" altLang="en-US" sz="4000" cap="none" dirty="0"/>
              <a:t>GIF And JPEG Compared</a:t>
            </a:r>
          </a:p>
          <a:p>
            <a:endParaRPr lang="en-US" altLang="en-US" dirty="0"/>
          </a:p>
        </p:txBody>
      </p:sp>
      <p:sp>
        <p:nvSpPr>
          <p:cNvPr id="3" name="Title 2">
            <a:extLst>
              <a:ext uri="{FF2B5EF4-FFF2-40B4-BE49-F238E27FC236}">
                <a16:creationId xmlns:a16="http://schemas.microsoft.com/office/drawing/2014/main" id="{B5FACB7A-DBCB-7D4E-7374-39E3A60B4C87}"/>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65F892B3-08FE-4F0A-AF35-1EBC3A2DE5C5}"/>
              </a:ext>
            </a:extLst>
          </p:cNvPr>
          <p:cNvSpPr>
            <a:spLocks noGrp="1"/>
          </p:cNvSpPr>
          <p:nvPr>
            <p:ph type="body" sz="quarter" idx="4294967295"/>
          </p:nvPr>
        </p:nvSpPr>
        <p:spPr>
          <a:xfrm>
            <a:off x="5421313" y="712788"/>
            <a:ext cx="6770687" cy="5756275"/>
          </a:xfrm>
        </p:spPr>
        <p:txBody>
          <a:bodyPr/>
          <a:lstStyle/>
          <a:p>
            <a:pPr>
              <a:lnSpc>
                <a:spcPct val="100000"/>
              </a:lnSpc>
              <a:spcBef>
                <a:spcPts val="1200"/>
              </a:spcBef>
            </a:pPr>
            <a:r>
              <a:rPr lang="en-US" altLang="en-US" sz="2000" b="1" dirty="0"/>
              <a:t>GIF</a:t>
            </a:r>
          </a:p>
          <a:p>
            <a:pPr lvl="1">
              <a:lnSpc>
                <a:spcPct val="100000"/>
              </a:lnSpc>
              <a:buFont typeface="Arial" panose="020B0604020202020204" pitchFamily="34" charset="0"/>
              <a:buChar char="•"/>
            </a:pPr>
            <a:r>
              <a:rPr lang="en-US" altLang="en-US" sz="1800" dirty="0"/>
              <a:t>Defined originally by CompuServe</a:t>
            </a:r>
          </a:p>
          <a:p>
            <a:pPr lvl="1">
              <a:lnSpc>
                <a:spcPct val="100000"/>
              </a:lnSpc>
              <a:buFont typeface="Arial" panose="020B0604020202020204" pitchFamily="34" charset="0"/>
              <a:buChar char="•"/>
            </a:pPr>
            <a:r>
              <a:rPr lang="en-US" altLang="en-US" sz="1800" dirty="0"/>
              <a:t>Wide cross-platform support</a:t>
            </a:r>
          </a:p>
          <a:p>
            <a:pPr lvl="1">
              <a:lnSpc>
                <a:spcPct val="100000"/>
              </a:lnSpc>
              <a:buFont typeface="Arial" panose="020B0604020202020204" pitchFamily="34" charset="0"/>
              <a:buChar char="•"/>
            </a:pPr>
            <a:r>
              <a:rPr lang="en-US" altLang="en-US" sz="1800" dirty="0"/>
              <a:t>LZW lossless compression of images (typically 5:1)</a:t>
            </a:r>
          </a:p>
          <a:p>
            <a:pPr lvl="1">
              <a:lnSpc>
                <a:spcPct val="100000"/>
              </a:lnSpc>
              <a:buFont typeface="Arial" panose="020B0604020202020204" pitchFamily="34" charset="0"/>
              <a:buChar char="•"/>
            </a:pPr>
            <a:r>
              <a:rPr lang="en-US" altLang="en-US" sz="1800" dirty="0"/>
              <a:t>256 </a:t>
            </a:r>
            <a:r>
              <a:rPr lang="en-US" altLang="en-US" sz="1800" dirty="0" err="1"/>
              <a:t>colour</a:t>
            </a:r>
            <a:r>
              <a:rPr lang="en-US" altLang="en-US" sz="1800" dirty="0"/>
              <a:t> limit</a:t>
            </a:r>
          </a:p>
          <a:p>
            <a:pPr lvl="1">
              <a:lnSpc>
                <a:spcPct val="100000"/>
              </a:lnSpc>
              <a:buFont typeface="Arial" panose="020B0604020202020204" pitchFamily="34" charset="0"/>
              <a:buChar char="•"/>
            </a:pPr>
            <a:r>
              <a:rPr lang="en-US" altLang="en-US" sz="1800" dirty="0"/>
              <a:t>Supports interlacing</a:t>
            </a:r>
          </a:p>
          <a:p>
            <a:pPr lvl="1">
              <a:lnSpc>
                <a:spcPct val="100000"/>
              </a:lnSpc>
              <a:buFont typeface="Arial" panose="020B0604020202020204" pitchFamily="34" charset="0"/>
              <a:buChar char="•"/>
            </a:pPr>
            <a:r>
              <a:rPr lang="en-US" altLang="en-US" sz="1800" dirty="0"/>
              <a:t>GIF89a variant supports animation and transparency</a:t>
            </a:r>
          </a:p>
          <a:p>
            <a:pPr>
              <a:lnSpc>
                <a:spcPct val="100000"/>
              </a:lnSpc>
              <a:spcBef>
                <a:spcPts val="1200"/>
              </a:spcBef>
            </a:pPr>
            <a:r>
              <a:rPr lang="en-US" altLang="en-US" sz="2000" b="1" dirty="0"/>
              <a:t>JPEG</a:t>
            </a:r>
            <a:endParaRPr lang="en-US" altLang="en-US" b="1" dirty="0"/>
          </a:p>
          <a:p>
            <a:pPr lvl="1">
              <a:lnSpc>
                <a:spcPct val="100000"/>
              </a:lnSpc>
              <a:buFont typeface="Arial" panose="020B0604020202020204" pitchFamily="34" charset="0"/>
              <a:buChar char="•"/>
            </a:pPr>
            <a:r>
              <a:rPr lang="en-US" altLang="en-US" sz="1800" dirty="0"/>
              <a:t>Designed for photo-realistic images (e.g., scanned photographs)</a:t>
            </a:r>
          </a:p>
          <a:p>
            <a:pPr lvl="1">
              <a:lnSpc>
                <a:spcPct val="100000"/>
              </a:lnSpc>
              <a:buFont typeface="Arial" panose="020B0604020202020204" pitchFamily="34" charset="0"/>
              <a:buChar char="•"/>
            </a:pPr>
            <a:r>
              <a:rPr lang="en-US" altLang="en-US" sz="1800" dirty="0"/>
              <a:t>“Lossy” compression (typically 15:1)</a:t>
            </a:r>
          </a:p>
          <a:p>
            <a:pPr lvl="1">
              <a:lnSpc>
                <a:spcPct val="100000"/>
              </a:lnSpc>
              <a:buFont typeface="Arial" panose="020B0604020202020204" pitchFamily="34" charset="0"/>
              <a:buChar char="•"/>
            </a:pPr>
            <a:r>
              <a:rPr lang="en-US" altLang="en-US" sz="1800" dirty="0"/>
              <a:t>16 million </a:t>
            </a:r>
            <a:r>
              <a:rPr lang="en-US" altLang="en-US" sz="1800" dirty="0" err="1"/>
              <a:t>colours</a:t>
            </a:r>
            <a:r>
              <a:rPr lang="en-US" altLang="en-US" sz="1800" dirty="0"/>
              <a:t> (24-bit) </a:t>
            </a:r>
          </a:p>
        </p:txBody>
      </p:sp>
      <p:sp>
        <p:nvSpPr>
          <p:cNvPr id="6" name="TextBox 5">
            <a:extLst>
              <a:ext uri="{FF2B5EF4-FFF2-40B4-BE49-F238E27FC236}">
                <a16:creationId xmlns:a16="http://schemas.microsoft.com/office/drawing/2014/main" id="{6B345B30-0DDF-49B7-B7F5-D9744E4A4A86}"/>
              </a:ext>
            </a:extLst>
          </p:cNvPr>
          <p:cNvSpPr txBox="1"/>
          <p:nvPr/>
        </p:nvSpPr>
        <p:spPr>
          <a:xfrm>
            <a:off x="4207834" y="5146214"/>
            <a:ext cx="7674419" cy="923330"/>
          </a:xfrm>
          <a:prstGeom prst="rect">
            <a:avLst/>
          </a:prstGeom>
          <a:noFill/>
        </p:spPr>
        <p:txBody>
          <a:bodyPr wrap="square">
            <a:spAutoFit/>
          </a:bodyPr>
          <a:lstStyle/>
          <a:p>
            <a:pPr marL="1085850" lvl="2" indent="-171450">
              <a:buFont typeface="Arial" panose="020B0604020202020204" pitchFamily="34" charset="0"/>
              <a:buChar char="•"/>
            </a:pPr>
            <a:r>
              <a:rPr lang="en-US" altLang="en-US" sz="1800" dirty="0">
                <a:latin typeface="+mn-lt"/>
              </a:rPr>
              <a:t>Progressive JPEG </a:t>
            </a:r>
          </a:p>
          <a:p>
            <a:pPr marL="1543050" lvl="3" indent="-171450">
              <a:buFont typeface="Arial" panose="020B0604020202020204" pitchFamily="34" charset="0"/>
              <a:buChar char="•"/>
            </a:pPr>
            <a:r>
              <a:rPr lang="en-US" altLang="en-US" sz="1800" dirty="0">
                <a:latin typeface="+mn-lt"/>
              </a:rPr>
              <a:t>Images display in series of passes, each pass contains more detailed information</a:t>
            </a:r>
          </a:p>
        </p:txBody>
      </p:sp>
    </p:spTree>
    <p:extLst>
      <p:ext uri="{BB962C8B-B14F-4D97-AF65-F5344CB8AC3E}">
        <p14:creationId xmlns:p14="http://schemas.microsoft.com/office/powerpoint/2010/main" val="21590312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quarter" idx="10"/>
          </p:nvPr>
        </p:nvSpPr>
        <p:spPr>
          <a:xfrm>
            <a:off x="514349" y="1798829"/>
            <a:ext cx="11161713" cy="4328725"/>
          </a:xfrm>
        </p:spPr>
        <p:txBody>
          <a:bodyPr/>
          <a:lstStyle/>
          <a:p>
            <a:pPr marL="0" indent="0">
              <a:lnSpc>
                <a:spcPct val="100000"/>
              </a:lnSpc>
              <a:spcBef>
                <a:spcPts val="1200"/>
              </a:spcBef>
              <a:buNone/>
            </a:pPr>
            <a:r>
              <a:rPr lang="en-US" altLang="en-US" sz="2000" dirty="0"/>
              <a:t>All </a:t>
            </a:r>
            <a:r>
              <a:rPr lang="en-US" altLang="en-US" sz="2000" dirty="0" err="1"/>
              <a:t>colours</a:t>
            </a:r>
            <a:r>
              <a:rPr lang="en-US" altLang="en-US" sz="2000" dirty="0"/>
              <a:t> in a GIF image are palette-relative</a:t>
            </a:r>
          </a:p>
          <a:p>
            <a:pPr marL="0" indent="0">
              <a:lnSpc>
                <a:spcPct val="100000"/>
              </a:lnSpc>
              <a:spcBef>
                <a:spcPts val="1200"/>
              </a:spcBef>
              <a:buNone/>
            </a:pPr>
            <a:r>
              <a:rPr lang="en-US" altLang="en-US" sz="2000" dirty="0"/>
              <a:t>One </a:t>
            </a:r>
            <a:r>
              <a:rPr lang="en-US" altLang="en-US" sz="2000" dirty="0" err="1"/>
              <a:t>colour</a:t>
            </a:r>
            <a:r>
              <a:rPr lang="en-US" altLang="en-US" sz="2000" dirty="0"/>
              <a:t> may be the transparency </a:t>
            </a:r>
            <a:r>
              <a:rPr lang="en-US" altLang="en-US" sz="2000" dirty="0" err="1"/>
              <a:t>colour</a:t>
            </a:r>
            <a:endParaRPr lang="en-US" altLang="en-US" sz="2000" dirty="0"/>
          </a:p>
        </p:txBody>
      </p:sp>
      <p:sp>
        <p:nvSpPr>
          <p:cNvPr id="16386" name="Rectangle 2"/>
          <p:cNvSpPr>
            <a:spLocks noGrp="1" noChangeArrowheads="1"/>
          </p:cNvSpPr>
          <p:nvPr>
            <p:ph type="title"/>
          </p:nvPr>
        </p:nvSpPr>
        <p:spPr/>
        <p:txBody>
          <a:bodyPr>
            <a:normAutofit/>
          </a:bodyPr>
          <a:lstStyle/>
          <a:p>
            <a:r>
              <a:rPr lang="en-US" altLang="en-US" dirty="0"/>
              <a:t>Transparent GIFs</a:t>
            </a:r>
          </a:p>
        </p:txBody>
      </p:sp>
      <p:sp>
        <p:nvSpPr>
          <p:cNvPr id="16388" name="Rectangle 4"/>
          <p:cNvSpPr>
            <a:spLocks noChangeArrowheads="1"/>
          </p:cNvSpPr>
          <p:nvPr/>
        </p:nvSpPr>
        <p:spPr bwMode="auto">
          <a:xfrm>
            <a:off x="3464884" y="2795947"/>
            <a:ext cx="2806700" cy="1509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89" name="Rectangle 5"/>
          <p:cNvSpPr>
            <a:spLocks noChangeArrowheads="1"/>
          </p:cNvSpPr>
          <p:nvPr/>
        </p:nvSpPr>
        <p:spPr bwMode="auto">
          <a:xfrm>
            <a:off x="7452685" y="2978942"/>
            <a:ext cx="522288" cy="215900"/>
          </a:xfrm>
          <a:prstGeom prst="rect">
            <a:avLst/>
          </a:prstGeom>
          <a:solidFill>
            <a:schemeClr val="bg2"/>
          </a:solid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0" name="Rectangle 6"/>
          <p:cNvSpPr>
            <a:spLocks noChangeArrowheads="1"/>
          </p:cNvSpPr>
          <p:nvPr/>
        </p:nvSpPr>
        <p:spPr bwMode="auto">
          <a:xfrm>
            <a:off x="7452685" y="3893342"/>
            <a:ext cx="522288" cy="215900"/>
          </a:xfrm>
          <a:prstGeom prst="rect">
            <a:avLst/>
          </a:prstGeom>
          <a:solidFill>
            <a:srgbClr val="5F5F5F"/>
          </a:solid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1" name="Rectangle 7"/>
          <p:cNvSpPr>
            <a:spLocks noChangeArrowheads="1"/>
          </p:cNvSpPr>
          <p:nvPr/>
        </p:nvSpPr>
        <p:spPr bwMode="auto">
          <a:xfrm>
            <a:off x="7452685" y="3588542"/>
            <a:ext cx="522288" cy="215900"/>
          </a:xfrm>
          <a:prstGeom prst="rect">
            <a:avLst/>
          </a:prstGeom>
          <a:solidFill>
            <a:srgbClr val="393939"/>
          </a:solid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2" name="Rectangle 8"/>
          <p:cNvSpPr>
            <a:spLocks noChangeArrowheads="1"/>
          </p:cNvSpPr>
          <p:nvPr/>
        </p:nvSpPr>
        <p:spPr bwMode="auto">
          <a:xfrm>
            <a:off x="7376485" y="2674142"/>
            <a:ext cx="674688"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pic>
        <p:nvPicPr>
          <p:cNvPr id="16393" name="Picture 9"/>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77598" y="2865797"/>
            <a:ext cx="264953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Line 10"/>
          <p:cNvSpPr>
            <a:spLocks noChangeShapeType="1"/>
          </p:cNvSpPr>
          <p:nvPr/>
        </p:nvSpPr>
        <p:spPr bwMode="auto">
          <a:xfrm>
            <a:off x="6227135" y="3429792"/>
            <a:ext cx="10668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16395" name="Line 11"/>
          <p:cNvSpPr>
            <a:spLocks noChangeShapeType="1"/>
          </p:cNvSpPr>
          <p:nvPr/>
        </p:nvSpPr>
        <p:spPr bwMode="auto">
          <a:xfrm>
            <a:off x="5465135" y="3658392"/>
            <a:ext cx="18288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16396" name="Line 12"/>
          <p:cNvSpPr>
            <a:spLocks noChangeShapeType="1"/>
          </p:cNvSpPr>
          <p:nvPr/>
        </p:nvSpPr>
        <p:spPr bwMode="auto">
          <a:xfrm>
            <a:off x="5846135" y="3353592"/>
            <a:ext cx="1447800" cy="609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16397" name="Line 13"/>
          <p:cNvSpPr>
            <a:spLocks noChangeShapeType="1"/>
          </p:cNvSpPr>
          <p:nvPr/>
        </p:nvSpPr>
        <p:spPr bwMode="auto">
          <a:xfrm>
            <a:off x="6150935" y="3201192"/>
            <a:ext cx="11430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16398" name="Rectangle 14" descr="White marble"/>
          <p:cNvSpPr>
            <a:spLocks noChangeArrowheads="1"/>
          </p:cNvSpPr>
          <p:nvPr/>
        </p:nvSpPr>
        <p:spPr bwMode="auto">
          <a:xfrm>
            <a:off x="3033085" y="4585492"/>
            <a:ext cx="2578100" cy="1663700"/>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9" name="Rectangle 16"/>
          <p:cNvSpPr>
            <a:spLocks noChangeArrowheads="1"/>
          </p:cNvSpPr>
          <p:nvPr/>
        </p:nvSpPr>
        <p:spPr bwMode="auto">
          <a:xfrm>
            <a:off x="3087061" y="4677567"/>
            <a:ext cx="2454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a:t>Visit the zoo!</a:t>
            </a:r>
          </a:p>
        </p:txBody>
      </p:sp>
      <p:sp>
        <p:nvSpPr>
          <p:cNvPr id="16400" name="Rectangle 17"/>
          <p:cNvSpPr>
            <a:spLocks noChangeArrowheads="1"/>
          </p:cNvSpPr>
          <p:nvPr/>
        </p:nvSpPr>
        <p:spPr bwMode="auto">
          <a:xfrm>
            <a:off x="4382461" y="4982368"/>
            <a:ext cx="1158875"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200"/>
              <a:t>Lorem ipsum dolor neque per pro ut inter alia et cetera per tem .</a:t>
            </a:r>
          </a:p>
        </p:txBody>
      </p:sp>
      <p:sp>
        <p:nvSpPr>
          <p:cNvPr id="16401" name="Rectangle 18" descr="White Marble"/>
          <p:cNvSpPr>
            <a:spLocks noChangeArrowheads="1"/>
          </p:cNvSpPr>
          <p:nvPr/>
        </p:nvSpPr>
        <p:spPr bwMode="auto">
          <a:xfrm>
            <a:off x="6538285" y="4585492"/>
            <a:ext cx="2578100" cy="1663700"/>
          </a:xfrm>
          <a:prstGeom prst="rect">
            <a:avLst/>
          </a:prstGeom>
          <a:blipFill dpi="0" rotWithShape="0">
            <a:blip r:embed="rId5"/>
            <a:srcRect/>
            <a:tile tx="0" ty="0" sx="100000" sy="100000" flip="none" algn="tl"/>
          </a:blip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pic>
        <p:nvPicPr>
          <p:cNvPr id="16402" name="Picture 19"/>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50999" y="5036342"/>
            <a:ext cx="117633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3" name="Rectangle 20"/>
          <p:cNvSpPr>
            <a:spLocks noChangeArrowheads="1"/>
          </p:cNvSpPr>
          <p:nvPr/>
        </p:nvSpPr>
        <p:spPr bwMode="auto">
          <a:xfrm>
            <a:off x="6592261" y="4677567"/>
            <a:ext cx="2454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a:t>Visit the zoo!</a:t>
            </a:r>
          </a:p>
        </p:txBody>
      </p:sp>
      <p:sp>
        <p:nvSpPr>
          <p:cNvPr id="16404" name="Rectangle 21"/>
          <p:cNvSpPr>
            <a:spLocks noChangeArrowheads="1"/>
          </p:cNvSpPr>
          <p:nvPr/>
        </p:nvSpPr>
        <p:spPr bwMode="auto">
          <a:xfrm>
            <a:off x="7886073" y="4982368"/>
            <a:ext cx="116046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200"/>
              <a:t>Lorem ipsum dolor neque per pro ut inter alia et cetera per tem .</a:t>
            </a:r>
          </a:p>
        </p:txBody>
      </p:sp>
      <p:sp>
        <p:nvSpPr>
          <p:cNvPr id="16405" name="Rectangle 22"/>
          <p:cNvSpPr>
            <a:spLocks noChangeArrowheads="1"/>
          </p:cNvSpPr>
          <p:nvPr/>
        </p:nvSpPr>
        <p:spPr bwMode="auto">
          <a:xfrm>
            <a:off x="7452685" y="3334542"/>
            <a:ext cx="522288" cy="215900"/>
          </a:xfrm>
          <a:prstGeom prst="rect">
            <a:avLst/>
          </a:prstGeom>
          <a:solidFill>
            <a:schemeClr val="bg1"/>
          </a:solidFill>
          <a:ln w="127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pic>
        <p:nvPicPr>
          <p:cNvPr id="16406" name="Picture 1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45799" y="5036342"/>
            <a:ext cx="1176337" cy="603250"/>
          </a:xfrm>
          <a:prstGeom prst="rect">
            <a:avLst/>
          </a:prstGeom>
          <a:solidFill>
            <a:srgbClr val="FFFFB9"/>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995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sz="quarter" idx="10"/>
          </p:nvPr>
        </p:nvSpPr>
        <p:spPr/>
        <p:txBody>
          <a:bodyPr/>
          <a:lstStyle/>
          <a:p>
            <a:pPr marL="0" indent="0">
              <a:lnSpc>
                <a:spcPct val="100000"/>
              </a:lnSpc>
              <a:spcBef>
                <a:spcPts val="1200"/>
              </a:spcBef>
              <a:buNone/>
            </a:pPr>
            <a:r>
              <a:rPr lang="en-US" altLang="en-US" sz="2000" dirty="0"/>
              <a:t>Adobe Photoshop</a:t>
            </a:r>
          </a:p>
          <a:p>
            <a:pPr lvl="1">
              <a:lnSpc>
                <a:spcPct val="100000"/>
              </a:lnSpc>
              <a:buFont typeface="Arial" panose="020B0604020202020204" pitchFamily="34" charset="0"/>
              <a:buChar char="•"/>
            </a:pPr>
            <a:r>
              <a:rPr lang="en-US" altLang="en-US" sz="1800" dirty="0"/>
              <a:t>Widely used by graphic designers</a:t>
            </a:r>
          </a:p>
          <a:p>
            <a:pPr lvl="1">
              <a:lnSpc>
                <a:spcPct val="100000"/>
              </a:lnSpc>
              <a:buFont typeface="Arial" panose="020B0604020202020204" pitchFamily="34" charset="0"/>
              <a:buChar char="•"/>
            </a:pPr>
            <a:r>
              <a:rPr lang="en-US" altLang="en-US" sz="1800" dirty="0"/>
              <a:t>Mac and PC variants</a:t>
            </a:r>
          </a:p>
          <a:p>
            <a:pPr lvl="1">
              <a:lnSpc>
                <a:spcPct val="100000"/>
              </a:lnSpc>
              <a:buFont typeface="Arial" panose="020B0604020202020204" pitchFamily="34" charset="0"/>
              <a:buChar char="•"/>
            </a:pPr>
            <a:r>
              <a:rPr lang="en-US" altLang="en-US" sz="1800" dirty="0"/>
              <a:t>Many “bells and whistles”</a:t>
            </a:r>
          </a:p>
          <a:p>
            <a:pPr lvl="1">
              <a:lnSpc>
                <a:spcPct val="100000"/>
              </a:lnSpc>
              <a:buFont typeface="Arial" panose="020B0604020202020204" pitchFamily="34" charset="0"/>
              <a:buChar char="•"/>
            </a:pPr>
            <a:r>
              <a:rPr lang="en-US" altLang="en-US" sz="1800" dirty="0"/>
              <a:t>Plug-ins for expandability</a:t>
            </a:r>
          </a:p>
          <a:p>
            <a:pPr lvl="1">
              <a:lnSpc>
                <a:spcPct val="100000"/>
              </a:lnSpc>
              <a:buFont typeface="Arial" panose="020B0604020202020204" pitchFamily="34" charset="0"/>
              <a:buChar char="•"/>
            </a:pPr>
            <a:r>
              <a:rPr lang="en-US" altLang="en-US" sz="1800" dirty="0"/>
              <a:t>http://www.adobe.com</a:t>
            </a:r>
          </a:p>
          <a:p>
            <a:pPr marL="0" indent="0">
              <a:lnSpc>
                <a:spcPct val="100000"/>
              </a:lnSpc>
              <a:spcBef>
                <a:spcPts val="1200"/>
              </a:spcBef>
              <a:buNone/>
            </a:pPr>
            <a:r>
              <a:rPr lang="en-US" altLang="en-US" sz="2000" dirty="0"/>
              <a:t>Corel </a:t>
            </a:r>
            <a:r>
              <a:rPr lang="en-US" altLang="en-US" sz="2000" dirty="0" err="1"/>
              <a:t>Paintshop</a:t>
            </a:r>
            <a:r>
              <a:rPr lang="en-US" altLang="en-US" sz="2000" dirty="0"/>
              <a:t> Pro</a:t>
            </a:r>
          </a:p>
          <a:p>
            <a:pPr lvl="1">
              <a:lnSpc>
                <a:spcPct val="100000"/>
              </a:lnSpc>
              <a:buFont typeface="Arial" panose="020B0604020202020204" pitchFamily="34" charset="0"/>
              <a:buChar char="•"/>
            </a:pPr>
            <a:r>
              <a:rPr lang="en-US" altLang="en-US" sz="1800" dirty="0"/>
              <a:t>http://www.corel.com</a:t>
            </a:r>
          </a:p>
          <a:p>
            <a:pPr marL="0" indent="0">
              <a:lnSpc>
                <a:spcPct val="100000"/>
              </a:lnSpc>
              <a:spcBef>
                <a:spcPts val="1200"/>
              </a:spcBef>
              <a:buNone/>
            </a:pPr>
            <a:r>
              <a:rPr lang="en-US" altLang="en-US" sz="2000" dirty="0" err="1"/>
              <a:t>LView</a:t>
            </a:r>
            <a:r>
              <a:rPr lang="en-US" altLang="en-US" sz="2000" dirty="0"/>
              <a:t> Pro</a:t>
            </a:r>
          </a:p>
          <a:p>
            <a:pPr lvl="1">
              <a:lnSpc>
                <a:spcPct val="100000"/>
              </a:lnSpc>
              <a:buFont typeface="Arial" panose="020B0604020202020204" pitchFamily="34" charset="0"/>
              <a:buChar char="•"/>
            </a:pPr>
            <a:r>
              <a:rPr lang="en-US" altLang="en-US" sz="1800" dirty="0"/>
              <a:t>http://www.lview.com/index.htm</a:t>
            </a:r>
          </a:p>
        </p:txBody>
      </p:sp>
      <p:sp>
        <p:nvSpPr>
          <p:cNvPr id="15362" name="Rectangle 2"/>
          <p:cNvSpPr>
            <a:spLocks noGrp="1" noChangeArrowheads="1"/>
          </p:cNvSpPr>
          <p:nvPr>
            <p:ph type="title"/>
          </p:nvPr>
        </p:nvSpPr>
        <p:spPr/>
        <p:txBody>
          <a:bodyPr>
            <a:normAutofit/>
          </a:bodyPr>
          <a:lstStyle/>
          <a:p>
            <a:r>
              <a:rPr lang="en-US"/>
              <a:t>GIF and JPEG Tools: A Sample</a:t>
            </a:r>
          </a:p>
        </p:txBody>
      </p:sp>
      <p:pic>
        <p:nvPicPr>
          <p:cNvPr id="1843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79858" y="1385887"/>
            <a:ext cx="3568700" cy="20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5219" y="3428999"/>
            <a:ext cx="1894639" cy="2481263"/>
          </a:xfrm>
          <a:prstGeom prst="rect">
            <a:avLst/>
          </a:prstGeom>
        </p:spPr>
      </p:pic>
    </p:spTree>
    <p:extLst>
      <p:ext uri="{BB962C8B-B14F-4D97-AF65-F5344CB8AC3E}">
        <p14:creationId xmlns:p14="http://schemas.microsoft.com/office/powerpoint/2010/main" val="3935477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D237AC-6CEB-C441-B2B4-05B4C0E8B481}"/>
              </a:ext>
            </a:extLst>
          </p:cNvPr>
          <p:cNvSpPr>
            <a:spLocks noGrp="1"/>
          </p:cNvSpPr>
          <p:nvPr>
            <p:ph type="title"/>
          </p:nvPr>
        </p:nvSpPr>
        <p:spPr/>
        <p:txBody>
          <a:bodyPr/>
          <a:lstStyle/>
          <a:p>
            <a:r>
              <a:rPr lang="en-US" sz="3600" cap="none" dirty="0"/>
              <a:t>Portable Network Graphic</a:t>
            </a:r>
            <a:br>
              <a:rPr lang="en-US" sz="3600" cap="none" dirty="0"/>
            </a:br>
            <a:br>
              <a:rPr lang="en-US" altLang="en-US" dirty="0"/>
            </a:br>
            <a:endParaRPr lang="en-GB" dirty="0"/>
          </a:p>
        </p:txBody>
      </p:sp>
      <p:sp>
        <p:nvSpPr>
          <p:cNvPr id="2" name="Text Placeholder 1">
            <a:extLst>
              <a:ext uri="{FF2B5EF4-FFF2-40B4-BE49-F238E27FC236}">
                <a16:creationId xmlns:a16="http://schemas.microsoft.com/office/drawing/2014/main" id="{AE2F9F32-8E11-4CB7-BD95-C839BA913E20}"/>
              </a:ext>
            </a:extLst>
          </p:cNvPr>
          <p:cNvSpPr>
            <a:spLocks noGrp="1"/>
          </p:cNvSpPr>
          <p:nvPr>
            <p:ph type="body" sz="quarter" idx="4294967295"/>
          </p:nvPr>
        </p:nvSpPr>
        <p:spPr>
          <a:xfrm>
            <a:off x="651010" y="972000"/>
            <a:ext cx="6770687" cy="6137275"/>
          </a:xfrm>
        </p:spPr>
        <p:txBody>
          <a:bodyPr anchor="ctr"/>
          <a:lstStyle/>
          <a:p>
            <a:pPr>
              <a:lnSpc>
                <a:spcPct val="100000"/>
              </a:lnSpc>
              <a:spcBef>
                <a:spcPts val="1200"/>
              </a:spcBef>
            </a:pPr>
            <a:r>
              <a:rPr lang="en-GB" altLang="en-US" sz="2000" b="1" dirty="0"/>
              <a:t>Transparency supported as well as the degree of transparency(opacity)</a:t>
            </a:r>
            <a:endParaRPr lang="en-US" altLang="en-US" sz="2000" b="1" dirty="0"/>
          </a:p>
          <a:p>
            <a:pPr>
              <a:lnSpc>
                <a:spcPct val="100000"/>
              </a:lnSpc>
              <a:spcBef>
                <a:spcPts val="1200"/>
              </a:spcBef>
            </a:pPr>
            <a:r>
              <a:rPr lang="en-US" altLang="en-US" sz="2000" b="1" dirty="0"/>
              <a:t>lossless compression of images</a:t>
            </a:r>
          </a:p>
          <a:p>
            <a:pPr lvl="1">
              <a:lnSpc>
                <a:spcPct val="100000"/>
              </a:lnSpc>
              <a:buFont typeface="Arial" panose="020B0604020202020204" pitchFamily="34" charset="0"/>
              <a:buChar char="•"/>
            </a:pPr>
            <a:r>
              <a:rPr lang="en-US" altLang="en-US" sz="1800" dirty="0"/>
              <a:t>5% to 25% more than the GIF at 256 </a:t>
            </a:r>
            <a:r>
              <a:rPr lang="en-US" altLang="en-US" sz="1800" dirty="0" err="1"/>
              <a:t>colour</a:t>
            </a:r>
            <a:endParaRPr lang="en-US" altLang="en-US" sz="1800" dirty="0"/>
          </a:p>
          <a:p>
            <a:pPr>
              <a:lnSpc>
                <a:spcPct val="100000"/>
              </a:lnSpc>
              <a:spcBef>
                <a:spcPts val="1200"/>
              </a:spcBef>
            </a:pPr>
            <a:r>
              <a:rPr lang="en-US" altLang="en-US" sz="2000" b="1" dirty="0"/>
              <a:t>True </a:t>
            </a:r>
            <a:r>
              <a:rPr lang="en-US" altLang="en-US" sz="2000" b="1" dirty="0" err="1"/>
              <a:t>Colour</a:t>
            </a:r>
            <a:r>
              <a:rPr lang="en-US" altLang="en-US" sz="2000" b="1" dirty="0"/>
              <a:t> also supported</a:t>
            </a:r>
          </a:p>
          <a:p>
            <a:pPr lvl="1">
              <a:lnSpc>
                <a:spcPct val="100000"/>
              </a:lnSpc>
              <a:buFont typeface="Arial" panose="020B0604020202020204" pitchFamily="34" charset="0"/>
              <a:buChar char="•"/>
            </a:pPr>
            <a:r>
              <a:rPr lang="en-US" altLang="en-US" sz="1800" dirty="0"/>
              <a:t>Although may be a larger file size than a JPEG</a:t>
            </a:r>
          </a:p>
          <a:p>
            <a:pPr>
              <a:lnSpc>
                <a:spcPct val="100000"/>
              </a:lnSpc>
              <a:spcBef>
                <a:spcPts val="1200"/>
              </a:spcBef>
            </a:pPr>
            <a:r>
              <a:rPr lang="en-US" altLang="en-US" sz="2000" b="1" dirty="0"/>
              <a:t>Supports interlacing</a:t>
            </a:r>
          </a:p>
          <a:p>
            <a:pPr>
              <a:lnSpc>
                <a:spcPct val="100000"/>
              </a:lnSpc>
              <a:spcBef>
                <a:spcPts val="1200"/>
              </a:spcBef>
            </a:pPr>
            <a:r>
              <a:rPr lang="en-GB" altLang="en-US" sz="2000" b="1" dirty="0"/>
              <a:t>Gamma correction</a:t>
            </a:r>
          </a:p>
          <a:p>
            <a:pPr lvl="1">
              <a:lnSpc>
                <a:spcPct val="100000"/>
              </a:lnSpc>
              <a:buFont typeface="Arial" panose="020B0604020202020204" pitchFamily="34" charset="0"/>
              <a:buChar char="•"/>
            </a:pPr>
            <a:r>
              <a:rPr lang="en-GB" altLang="en-US" sz="1800" dirty="0"/>
              <a:t>(cross-platform control of image brightness)</a:t>
            </a:r>
            <a:endParaRPr lang="en-US" altLang="en-US" sz="1800" dirty="0"/>
          </a:p>
          <a:p>
            <a:pPr>
              <a:lnSpc>
                <a:spcPct val="100000"/>
              </a:lnSpc>
              <a:spcBef>
                <a:spcPts val="1200"/>
              </a:spcBef>
            </a:pPr>
            <a:r>
              <a:rPr lang="en-US" altLang="en-US" sz="2000" b="1" dirty="0"/>
              <a:t>Does not support animation</a:t>
            </a:r>
          </a:p>
          <a:p>
            <a:pPr>
              <a:lnSpc>
                <a:spcPct val="100000"/>
              </a:lnSpc>
              <a:spcBef>
                <a:spcPts val="1200"/>
              </a:spcBef>
            </a:pPr>
            <a:r>
              <a:rPr lang="en-US" altLang="en-US" sz="2000" b="1" dirty="0"/>
              <a:t>Developed by an Internet Committee to be patent-free</a:t>
            </a:r>
          </a:p>
        </p:txBody>
      </p:sp>
    </p:spTree>
    <p:extLst>
      <p:ext uri="{BB962C8B-B14F-4D97-AF65-F5344CB8AC3E}">
        <p14:creationId xmlns:p14="http://schemas.microsoft.com/office/powerpoint/2010/main" val="1848411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DD442E-7ECE-0DD8-56FB-38278CB37EF4}"/>
              </a:ext>
            </a:extLst>
          </p:cNvPr>
          <p:cNvSpPr>
            <a:spLocks noGrp="1"/>
          </p:cNvSpPr>
          <p:nvPr>
            <p:ph type="title"/>
          </p:nvPr>
        </p:nvSpPr>
        <p:spPr/>
        <p:txBody>
          <a:bodyPr/>
          <a:lstStyle/>
          <a:p>
            <a:r>
              <a:rPr lang="en-GB" sz="3600" cap="none" dirty="0" err="1"/>
              <a:t>WebP</a:t>
            </a:r>
            <a:br>
              <a:rPr lang="en-GB" sz="3600" cap="none" dirty="0"/>
            </a:br>
            <a:br>
              <a:rPr lang="en-GB" dirty="0"/>
            </a:br>
            <a:endParaRPr lang="en-GB" dirty="0"/>
          </a:p>
        </p:txBody>
      </p:sp>
      <p:sp>
        <p:nvSpPr>
          <p:cNvPr id="4" name="Text Placeholder 3">
            <a:extLst>
              <a:ext uri="{FF2B5EF4-FFF2-40B4-BE49-F238E27FC236}">
                <a16:creationId xmlns:a16="http://schemas.microsoft.com/office/drawing/2014/main" id="{D55875A7-3A02-4398-878D-840F9E733CB7}"/>
              </a:ext>
            </a:extLst>
          </p:cNvPr>
          <p:cNvSpPr>
            <a:spLocks noGrp="1"/>
          </p:cNvSpPr>
          <p:nvPr>
            <p:ph type="body" sz="quarter" idx="4294967295"/>
          </p:nvPr>
        </p:nvSpPr>
        <p:spPr>
          <a:xfrm>
            <a:off x="514799" y="972000"/>
            <a:ext cx="6770687" cy="6107113"/>
          </a:xfrm>
        </p:spPr>
        <p:txBody>
          <a:bodyPr anchor="ctr"/>
          <a:lstStyle/>
          <a:p>
            <a:pPr>
              <a:lnSpc>
                <a:spcPct val="100000"/>
              </a:lnSpc>
              <a:spcBef>
                <a:spcPts val="600"/>
              </a:spcBef>
            </a:pPr>
            <a:r>
              <a:rPr lang="en-GB" sz="2000" b="1" dirty="0"/>
              <a:t>Modern image format</a:t>
            </a:r>
          </a:p>
          <a:p>
            <a:pPr>
              <a:lnSpc>
                <a:spcPct val="100000"/>
              </a:lnSpc>
              <a:spcBef>
                <a:spcPts val="600"/>
              </a:spcBef>
            </a:pPr>
            <a:r>
              <a:rPr lang="en-GB" sz="2000" b="1" dirty="0"/>
              <a:t>Provides superior lossless and lossy compression for images on web</a:t>
            </a:r>
          </a:p>
          <a:p>
            <a:pPr>
              <a:lnSpc>
                <a:spcPct val="100000"/>
              </a:lnSpc>
              <a:spcBef>
                <a:spcPts val="600"/>
              </a:spcBef>
            </a:pPr>
            <a:r>
              <a:rPr lang="en-GB" sz="2000" b="1" dirty="0"/>
              <a:t>Allows creation of smaller, richer images to help make downloading faster</a:t>
            </a:r>
          </a:p>
          <a:p>
            <a:pPr>
              <a:lnSpc>
                <a:spcPct val="100000"/>
              </a:lnSpc>
              <a:spcBef>
                <a:spcPts val="600"/>
              </a:spcBef>
            </a:pPr>
            <a:r>
              <a:rPr lang="en-GB" sz="2000" b="1" dirty="0"/>
              <a:t>Lossless images approximately 26% smaller than PNGs</a:t>
            </a:r>
          </a:p>
          <a:p>
            <a:pPr>
              <a:lnSpc>
                <a:spcPct val="100000"/>
              </a:lnSpc>
              <a:spcBef>
                <a:spcPts val="600"/>
              </a:spcBef>
            </a:pPr>
            <a:r>
              <a:rPr lang="en-GB" sz="2000" b="1" dirty="0"/>
              <a:t>Lossy images are 25-36% smaller than comparable JPEGs</a:t>
            </a:r>
          </a:p>
          <a:p>
            <a:pPr>
              <a:lnSpc>
                <a:spcPct val="100000"/>
              </a:lnSpc>
              <a:spcBef>
                <a:spcPts val="600"/>
              </a:spcBef>
            </a:pPr>
            <a:r>
              <a:rPr lang="en-GB" sz="2000" b="1" dirty="0"/>
              <a:t>Lossless supports transparency at cost of 22% additional bytes</a:t>
            </a:r>
          </a:p>
          <a:p>
            <a:pPr lvl="1">
              <a:lnSpc>
                <a:spcPct val="100000"/>
              </a:lnSpc>
              <a:buFont typeface="Arial" panose="020B0604020202020204" pitchFamily="34" charset="0"/>
              <a:buChar char="•"/>
            </a:pPr>
            <a:r>
              <a:rPr lang="en-GB" sz="1800" dirty="0"/>
              <a:t>Typically 3 x smaller files than PNG</a:t>
            </a:r>
          </a:p>
        </p:txBody>
      </p:sp>
    </p:spTree>
    <p:extLst>
      <p:ext uri="{BB962C8B-B14F-4D97-AF65-F5344CB8AC3E}">
        <p14:creationId xmlns:p14="http://schemas.microsoft.com/office/powerpoint/2010/main" val="89946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4253DD-B6F6-9843-BC59-8B07EFCF64EE}"/>
              </a:ext>
            </a:extLst>
          </p:cNvPr>
          <p:cNvSpPr>
            <a:spLocks noGrp="1"/>
          </p:cNvSpPr>
          <p:nvPr>
            <p:ph type="ctrTitle"/>
          </p:nvPr>
        </p:nvSpPr>
        <p:spPr/>
        <p:txBody>
          <a:bodyPr/>
          <a:lstStyle/>
          <a:p>
            <a:r>
              <a:rPr lang="en-US"/>
              <a:t>APPENDIX III</a:t>
            </a:r>
            <a:endParaRPr lang="en-US" dirty="0"/>
          </a:p>
        </p:txBody>
      </p:sp>
      <p:sp>
        <p:nvSpPr>
          <p:cNvPr id="5" name="Content Placeholder 4">
            <a:extLst>
              <a:ext uri="{FF2B5EF4-FFF2-40B4-BE49-F238E27FC236}">
                <a16:creationId xmlns:a16="http://schemas.microsoft.com/office/drawing/2014/main" id="{94D47F56-6174-C848-9A71-AAB042CFCD6E}"/>
              </a:ext>
            </a:extLst>
          </p:cNvPr>
          <p:cNvSpPr>
            <a:spLocks noGrp="1"/>
          </p:cNvSpPr>
          <p:nvPr>
            <p:ph type="subTitle" idx="1"/>
          </p:nvPr>
        </p:nvSpPr>
        <p:spPr/>
        <p:txBody>
          <a:bodyPr/>
          <a:lstStyle/>
          <a:p>
            <a:pPr marL="0" indent="0">
              <a:buNone/>
            </a:pPr>
            <a:r>
              <a:rPr lang="en-US" sz="2000" dirty="0"/>
              <a:t>GIT Essentials</a:t>
            </a:r>
          </a:p>
        </p:txBody>
      </p:sp>
      <p:pic>
        <p:nvPicPr>
          <p:cNvPr id="8" name="Picture 7">
            <a:extLst>
              <a:ext uri="{FF2B5EF4-FFF2-40B4-BE49-F238E27FC236}">
                <a16:creationId xmlns:a16="http://schemas.microsoft.com/office/drawing/2014/main" id="{470DE2BD-7052-B04A-BE6F-56EFE4C603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4720354"/>
            <a:ext cx="3891170" cy="16248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1818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799" y="1618580"/>
            <a:ext cx="11161713" cy="4328725"/>
          </a:xfrm>
        </p:spPr>
        <p:txBody>
          <a:bodyPr/>
          <a:lstStyle/>
          <a:p>
            <a:pPr marL="0" indent="0">
              <a:lnSpc>
                <a:spcPct val="100000"/>
              </a:lnSpc>
              <a:buNone/>
            </a:pPr>
            <a:r>
              <a:rPr lang="en-US" sz="2000" dirty="0" err="1"/>
              <a:t>Git</a:t>
            </a:r>
            <a:r>
              <a:rPr lang="en-US" sz="2000" dirty="0"/>
              <a:t> keeps track of who performs version control actions</a:t>
            </a:r>
          </a:p>
          <a:p>
            <a:pPr lvl="1">
              <a:lnSpc>
                <a:spcPct val="100000"/>
              </a:lnSpc>
              <a:buFont typeface="Arial" panose="020B0604020202020204" pitchFamily="34" charset="0"/>
              <a:buChar char="•"/>
            </a:pPr>
            <a:r>
              <a:rPr lang="en-US" sz="1800" dirty="0" err="1"/>
              <a:t>Git</a:t>
            </a:r>
            <a:r>
              <a:rPr lang="en-US" sz="1800" dirty="0"/>
              <a:t> must be configured with your own name and email </a:t>
            </a:r>
          </a:p>
          <a:p>
            <a:pPr marL="0" indent="0">
              <a:lnSpc>
                <a:spcPct val="100000"/>
              </a:lnSpc>
              <a:buNone/>
            </a:pPr>
            <a:r>
              <a:rPr lang="en-US" sz="2000" dirty="0"/>
              <a:t>To configure </a:t>
            </a:r>
            <a:r>
              <a:rPr lang="en-US" sz="2000" dirty="0" err="1"/>
              <a:t>Git</a:t>
            </a:r>
            <a:r>
              <a:rPr lang="en-US" sz="2000" dirty="0"/>
              <a:t> with your name and email we use the following commands:</a:t>
            </a:r>
          </a:p>
          <a:p>
            <a:pPr>
              <a:lnSpc>
                <a:spcPct val="100000"/>
              </a:lnSpc>
              <a:buFont typeface="Arial" panose="020B0604020202020204" pitchFamily="34" charset="0"/>
              <a:buChar char="•"/>
            </a:pPr>
            <a:endParaRPr lang="en-US" sz="2000" dirty="0"/>
          </a:p>
          <a:p>
            <a:pPr>
              <a:lnSpc>
                <a:spcPct val="100000"/>
              </a:lnSpc>
              <a:buFont typeface="Arial" panose="020B0604020202020204" pitchFamily="34" charset="0"/>
              <a:buChar char="•"/>
            </a:pPr>
            <a:endParaRPr lang="en-US" sz="2000" dirty="0"/>
          </a:p>
          <a:p>
            <a:pPr>
              <a:lnSpc>
                <a:spcPct val="100000"/>
              </a:lnSpc>
              <a:buFont typeface="Arial" panose="020B0604020202020204" pitchFamily="34" charset="0"/>
              <a:buChar char="•"/>
            </a:pPr>
            <a:endParaRPr lang="en-US" sz="2000" dirty="0"/>
          </a:p>
          <a:p>
            <a:pPr marL="0" indent="0">
              <a:lnSpc>
                <a:spcPct val="100000"/>
              </a:lnSpc>
              <a:buNone/>
            </a:pPr>
            <a:r>
              <a:rPr lang="en-US" sz="2000" dirty="0"/>
              <a:t>The values can then be accessed using:</a:t>
            </a:r>
          </a:p>
          <a:p>
            <a:pPr>
              <a:lnSpc>
                <a:spcPct val="100000"/>
              </a:lnSpc>
              <a:buFont typeface="Arial" panose="020B0604020202020204" pitchFamily="34" charset="0"/>
              <a:buChar char="•"/>
            </a:pPr>
            <a:endParaRPr lang="en-US" sz="2000" dirty="0"/>
          </a:p>
          <a:p>
            <a:pPr>
              <a:lnSpc>
                <a:spcPct val="100000"/>
              </a:lnSpc>
              <a:buFont typeface="Arial" panose="020B0604020202020204" pitchFamily="34" charset="0"/>
              <a:buChar char="•"/>
            </a:pPr>
            <a:endParaRPr lang="en-US" sz="2000" dirty="0"/>
          </a:p>
          <a:p>
            <a:pPr marL="0" indent="0">
              <a:lnSpc>
                <a:spcPct val="100000"/>
              </a:lnSpc>
              <a:buNone/>
            </a:pPr>
            <a:r>
              <a:rPr lang="en-US" sz="2000" dirty="0"/>
              <a:t>You can list all the configurations with:</a:t>
            </a:r>
          </a:p>
        </p:txBody>
      </p:sp>
      <p:sp>
        <p:nvSpPr>
          <p:cNvPr id="3" name="Title 2"/>
          <p:cNvSpPr>
            <a:spLocks noGrp="1"/>
          </p:cNvSpPr>
          <p:nvPr>
            <p:ph type="title"/>
          </p:nvPr>
        </p:nvSpPr>
        <p:spPr/>
        <p:txBody>
          <a:bodyPr>
            <a:normAutofit/>
          </a:bodyPr>
          <a:lstStyle/>
          <a:p>
            <a:r>
              <a:rPr lang="en-US" dirty="0" err="1"/>
              <a:t>Git</a:t>
            </a:r>
            <a:r>
              <a:rPr lang="en-US" dirty="0"/>
              <a:t> Configuration – Setting the User</a:t>
            </a:r>
          </a:p>
        </p:txBody>
      </p:sp>
      <p:sp>
        <p:nvSpPr>
          <p:cNvPr id="4" name="TextBox 3"/>
          <p:cNvSpPr txBox="1"/>
          <p:nvPr/>
        </p:nvSpPr>
        <p:spPr>
          <a:xfrm>
            <a:off x="847380" y="2865736"/>
            <a:ext cx="8453469" cy="707886"/>
          </a:xfrm>
          <a:prstGeom prst="rect">
            <a:avLst/>
          </a:prstGeom>
          <a:solidFill>
            <a:schemeClr val="tx2">
              <a:lumMod val="20000"/>
              <a:lumOff val="80000"/>
            </a:schemeClr>
          </a:solidFill>
        </p:spPr>
        <p:txBody>
          <a:bodyPr wrap="square">
            <a:spAutoFit/>
          </a:bodyPr>
          <a:lstStyle/>
          <a:p>
            <a:pPr eaLnBrk="0" hangingPunct="0">
              <a:spcBef>
                <a:spcPts val="0"/>
              </a:spcBef>
              <a:defRPr/>
            </a:pPr>
            <a:r>
              <a:rPr lang="en-GB" sz="2000" b="1" dirty="0">
                <a:latin typeface="Courier New" pitchFamily="49" charset="0"/>
                <a:cs typeface="Courier New" pitchFamily="49" charset="0"/>
              </a:rPr>
              <a:t>% git </a:t>
            </a:r>
            <a:r>
              <a:rPr lang="en-GB" sz="2000" b="1" dirty="0" err="1">
                <a:latin typeface="Courier New" pitchFamily="49" charset="0"/>
                <a:cs typeface="Courier New" pitchFamily="49" charset="0"/>
              </a:rPr>
              <a:t>config</a:t>
            </a:r>
            <a:r>
              <a:rPr lang="en-GB" sz="2000" b="1" dirty="0">
                <a:latin typeface="Courier New" pitchFamily="49" charset="0"/>
                <a:cs typeface="Courier New" pitchFamily="49" charset="0"/>
              </a:rPr>
              <a:t> --global </a:t>
            </a:r>
            <a:r>
              <a:rPr lang="en-GB" sz="2000" b="1" dirty="0" err="1">
                <a:latin typeface="Courier New" pitchFamily="49" charset="0"/>
                <a:cs typeface="Courier New" pitchFamily="49" charset="0"/>
              </a:rPr>
              <a:t>user.name</a:t>
            </a:r>
            <a:r>
              <a:rPr lang="en-GB" sz="2000" b="1" dirty="0">
                <a:latin typeface="Courier New" pitchFamily="49" charset="0"/>
                <a:cs typeface="Courier New" pitchFamily="49" charset="0"/>
              </a:rPr>
              <a:t> "Your Name" </a:t>
            </a:r>
          </a:p>
          <a:p>
            <a:pPr eaLnBrk="0" hangingPunct="0">
              <a:spcBef>
                <a:spcPts val="0"/>
              </a:spcBef>
              <a:defRPr/>
            </a:pPr>
            <a:r>
              <a:rPr lang="en-GB" sz="2000" b="1" dirty="0">
                <a:latin typeface="Courier New" pitchFamily="49" charset="0"/>
                <a:cs typeface="Courier New" pitchFamily="49" charset="0"/>
              </a:rPr>
              <a:t>% git </a:t>
            </a:r>
            <a:r>
              <a:rPr lang="en-GB" sz="2000" b="1" dirty="0" err="1">
                <a:latin typeface="Courier New" pitchFamily="49" charset="0"/>
                <a:cs typeface="Courier New" pitchFamily="49" charset="0"/>
              </a:rPr>
              <a:t>config</a:t>
            </a:r>
            <a:r>
              <a:rPr lang="en-GB" sz="2000" b="1" dirty="0">
                <a:latin typeface="Courier New" pitchFamily="49" charset="0"/>
                <a:cs typeface="Courier New" pitchFamily="49" charset="0"/>
              </a:rPr>
              <a:t> --global </a:t>
            </a:r>
            <a:r>
              <a:rPr lang="en-GB" sz="2000" b="1" dirty="0" err="1">
                <a:latin typeface="Courier New" pitchFamily="49" charset="0"/>
                <a:cs typeface="Courier New" pitchFamily="49" charset="0"/>
              </a:rPr>
              <a:t>user.email</a:t>
            </a:r>
            <a:r>
              <a:rPr lang="en-GB" sz="2000" b="1" dirty="0">
                <a:latin typeface="Courier New" pitchFamily="49" charset="0"/>
                <a:cs typeface="Courier New" pitchFamily="49" charset="0"/>
              </a:rPr>
              <a:t> "</a:t>
            </a:r>
            <a:r>
              <a:rPr lang="en-GB" sz="2000" b="1" dirty="0" err="1">
                <a:latin typeface="Courier New" pitchFamily="49" charset="0"/>
                <a:cs typeface="Courier New" pitchFamily="49" charset="0"/>
              </a:rPr>
              <a:t>mail@example.com</a:t>
            </a:r>
            <a:r>
              <a:rPr lang="en-GB" sz="2000" b="1" dirty="0">
                <a:latin typeface="Courier New" pitchFamily="49" charset="0"/>
                <a:cs typeface="Courier New" pitchFamily="49" charset="0"/>
              </a:rPr>
              <a:t>" </a:t>
            </a:r>
          </a:p>
        </p:txBody>
      </p:sp>
      <p:sp>
        <p:nvSpPr>
          <p:cNvPr id="5" name="TextBox 4"/>
          <p:cNvSpPr txBox="1"/>
          <p:nvPr/>
        </p:nvSpPr>
        <p:spPr>
          <a:xfrm>
            <a:off x="847380" y="4623111"/>
            <a:ext cx="8453469" cy="400110"/>
          </a:xfrm>
          <a:prstGeom prst="rect">
            <a:avLst/>
          </a:prstGeom>
          <a:solidFill>
            <a:schemeClr val="tx2">
              <a:lumMod val="20000"/>
              <a:lumOff val="80000"/>
            </a:schemeClr>
          </a:solidFill>
        </p:spPr>
        <p:txBody>
          <a:bodyPr wrap="square">
            <a:spAutoFit/>
          </a:bodyPr>
          <a:lstStyle/>
          <a:p>
            <a:pPr eaLnBrk="0" hangingPunct="0">
              <a:spcBef>
                <a:spcPts val="0"/>
              </a:spcBef>
              <a:defRPr/>
            </a:pPr>
            <a:r>
              <a:rPr lang="en-GB" sz="2000" b="1" dirty="0">
                <a:latin typeface="Courier New" pitchFamily="49" charset="0"/>
                <a:cs typeface="Courier New" pitchFamily="49" charset="0"/>
              </a:rPr>
              <a:t>% git </a:t>
            </a:r>
            <a:r>
              <a:rPr lang="en-GB" sz="2000" b="1" dirty="0" err="1">
                <a:latin typeface="Courier New" pitchFamily="49" charset="0"/>
                <a:cs typeface="Courier New" pitchFamily="49" charset="0"/>
              </a:rPr>
              <a:t>config</a:t>
            </a:r>
            <a:r>
              <a:rPr lang="en-GB" sz="2000" b="1" dirty="0">
                <a:latin typeface="Courier New" pitchFamily="49" charset="0"/>
                <a:cs typeface="Courier New" pitchFamily="49" charset="0"/>
              </a:rPr>
              <a:t> </a:t>
            </a:r>
            <a:r>
              <a:rPr lang="en-GB" sz="2000" b="1" dirty="0" err="1">
                <a:latin typeface="Courier New" pitchFamily="49" charset="0"/>
                <a:cs typeface="Courier New" pitchFamily="49" charset="0"/>
              </a:rPr>
              <a:t>user.</a:t>
            </a:r>
            <a:r>
              <a:rPr lang="en-GB" sz="2000" b="1" i="1" dirty="0" err="1">
                <a:latin typeface="Courier New" pitchFamily="49" charset="0"/>
                <a:cs typeface="Courier New" pitchFamily="49" charset="0"/>
              </a:rPr>
              <a:t>xxx</a:t>
            </a:r>
            <a:endParaRPr lang="en-GB" sz="2000" b="1" dirty="0">
              <a:latin typeface="Courier New" pitchFamily="49" charset="0"/>
              <a:cs typeface="Courier New" pitchFamily="49" charset="0"/>
            </a:endParaRPr>
          </a:p>
        </p:txBody>
      </p:sp>
      <p:sp>
        <p:nvSpPr>
          <p:cNvPr id="6" name="TextBox 5"/>
          <p:cNvSpPr txBox="1"/>
          <p:nvPr/>
        </p:nvSpPr>
        <p:spPr>
          <a:xfrm>
            <a:off x="847379" y="6009237"/>
            <a:ext cx="8453469" cy="400110"/>
          </a:xfrm>
          <a:prstGeom prst="rect">
            <a:avLst/>
          </a:prstGeom>
          <a:solidFill>
            <a:schemeClr val="tx2">
              <a:lumMod val="20000"/>
              <a:lumOff val="80000"/>
            </a:schemeClr>
          </a:solidFill>
        </p:spPr>
        <p:txBody>
          <a:bodyPr wrap="square">
            <a:spAutoFit/>
          </a:bodyPr>
          <a:lstStyle/>
          <a:p>
            <a:pPr eaLnBrk="0" hangingPunct="0">
              <a:spcBef>
                <a:spcPts val="0"/>
              </a:spcBef>
              <a:defRPr/>
            </a:pPr>
            <a:r>
              <a:rPr lang="en-GB" sz="2000" b="1" dirty="0">
                <a:latin typeface="Courier New" pitchFamily="49" charset="0"/>
                <a:cs typeface="Courier New" pitchFamily="49" charset="0"/>
              </a:rPr>
              <a:t>% git </a:t>
            </a:r>
            <a:r>
              <a:rPr lang="en-GB" sz="2000" b="1" dirty="0" err="1">
                <a:latin typeface="Courier New" pitchFamily="49" charset="0"/>
                <a:cs typeface="Courier New" pitchFamily="49" charset="0"/>
              </a:rPr>
              <a:t>config</a:t>
            </a:r>
            <a:r>
              <a:rPr lang="en-GB" sz="2000" b="1" dirty="0">
                <a:latin typeface="Courier New" pitchFamily="49" charset="0"/>
                <a:cs typeface="Courier New" pitchFamily="49" charset="0"/>
              </a:rPr>
              <a:t> --list</a:t>
            </a:r>
          </a:p>
        </p:txBody>
      </p:sp>
    </p:spTree>
    <p:extLst>
      <p:ext uri="{BB962C8B-B14F-4D97-AF65-F5344CB8AC3E}">
        <p14:creationId xmlns:p14="http://schemas.microsoft.com/office/powerpoint/2010/main" val="7449191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80453-2084-771A-E298-C89A863967E4}"/>
              </a:ext>
            </a:extLst>
          </p:cNvPr>
          <p:cNvSpPr>
            <a:spLocks noGrp="1"/>
          </p:cNvSpPr>
          <p:nvPr>
            <p:ph type="title"/>
          </p:nvPr>
        </p:nvSpPr>
        <p:spPr/>
        <p:txBody>
          <a:bodyPr/>
          <a:lstStyle/>
          <a:p>
            <a:r>
              <a:rPr lang="en-GB" cap="none" dirty="0"/>
              <a:t>Git User Configuration – Ninja Lab</a:t>
            </a:r>
            <a:br>
              <a:rPr lang="en-GB" cap="none" dirty="0"/>
            </a:br>
            <a:endParaRPr lang="en-GB" dirty="0"/>
          </a:p>
        </p:txBody>
      </p:sp>
      <p:sp>
        <p:nvSpPr>
          <p:cNvPr id="4" name="Text Placeholder 3">
            <a:extLst>
              <a:ext uri="{FF2B5EF4-FFF2-40B4-BE49-F238E27FC236}">
                <a16:creationId xmlns:a16="http://schemas.microsoft.com/office/drawing/2014/main" id="{C2589901-831B-4AF9-94EE-2BC94C8924CB}"/>
              </a:ext>
            </a:extLst>
          </p:cNvPr>
          <p:cNvSpPr>
            <a:spLocks noGrp="1"/>
          </p:cNvSpPr>
          <p:nvPr>
            <p:ph type="body" sz="quarter" idx="4294967295"/>
          </p:nvPr>
        </p:nvSpPr>
        <p:spPr>
          <a:xfrm>
            <a:off x="571012" y="2252758"/>
            <a:ext cx="6770687" cy="5119688"/>
          </a:xfrm>
        </p:spPr>
        <p:txBody>
          <a:bodyPr/>
          <a:lstStyle/>
          <a:p>
            <a:pPr>
              <a:lnSpc>
                <a:spcPct val="100000"/>
              </a:lnSpc>
            </a:pPr>
            <a:r>
              <a:rPr lang="en-GB" sz="2000" b="1" dirty="0"/>
              <a:t>Use the command line to configure Git with your user name and email</a:t>
            </a:r>
          </a:p>
          <a:p>
            <a:pPr lvl="1">
              <a:lnSpc>
                <a:spcPct val="100000"/>
              </a:lnSpc>
              <a:buFont typeface="Arial" panose="020B0604020202020204" pitchFamily="34" charset="0"/>
              <a:buChar char="•"/>
            </a:pPr>
            <a:r>
              <a:rPr lang="en-GB" sz="1800" dirty="0"/>
              <a:t>Check the settings to ensure these are set</a:t>
            </a:r>
          </a:p>
        </p:txBody>
      </p:sp>
      <p:pic>
        <p:nvPicPr>
          <p:cNvPr id="6" name="Picture 5">
            <a:extLst>
              <a:ext uri="{FF2B5EF4-FFF2-40B4-BE49-F238E27FC236}">
                <a16:creationId xmlns:a16="http://schemas.microsoft.com/office/drawing/2014/main" id="{CD076147-46AC-4A56-BC22-470E2EB90A90}"/>
              </a:ext>
            </a:extLst>
          </p:cNvPr>
          <p:cNvPicPr>
            <a:picLocks noChangeAspect="1"/>
          </p:cNvPicPr>
          <p:nvPr/>
        </p:nvPicPr>
        <p:blipFill>
          <a:blip r:embed="rId3"/>
          <a:stretch>
            <a:fillRect/>
          </a:stretch>
        </p:blipFill>
        <p:spPr>
          <a:xfrm>
            <a:off x="1124848" y="3858946"/>
            <a:ext cx="2115007" cy="1571148"/>
          </a:xfrm>
          <a:prstGeom prst="rect">
            <a:avLst/>
          </a:prstGeom>
        </p:spPr>
      </p:pic>
    </p:spTree>
    <p:extLst>
      <p:ext uri="{BB962C8B-B14F-4D97-AF65-F5344CB8AC3E}">
        <p14:creationId xmlns:p14="http://schemas.microsoft.com/office/powerpoint/2010/main" val="1251744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lnSpc>
                <a:spcPct val="100000"/>
              </a:lnSpc>
              <a:buNone/>
            </a:pPr>
            <a:r>
              <a:rPr lang="en-US" sz="2000" dirty="0" err="1"/>
              <a:t>Git</a:t>
            </a:r>
            <a:r>
              <a:rPr lang="en-US" sz="2000" dirty="0"/>
              <a:t> commands all follow the same convention: </a:t>
            </a:r>
          </a:p>
          <a:p>
            <a:pPr lvl="1">
              <a:lnSpc>
                <a:spcPct val="100000"/>
              </a:lnSpc>
              <a:buFont typeface="Arial" panose="020B0604020202020204" pitchFamily="34" charset="0"/>
              <a:buChar char="•"/>
            </a:pPr>
            <a:r>
              <a:rPr lang="en-US" sz="1800" dirty="0"/>
              <a:t>The word ‘</a:t>
            </a:r>
            <a:r>
              <a:rPr lang="en-US" sz="1800" dirty="0" err="1"/>
              <a:t>git</a:t>
            </a:r>
            <a:r>
              <a:rPr lang="en-US" sz="1800" dirty="0"/>
              <a:t>’</a:t>
            </a:r>
          </a:p>
          <a:p>
            <a:pPr lvl="1">
              <a:lnSpc>
                <a:spcPct val="100000"/>
              </a:lnSpc>
              <a:buFont typeface="Arial" panose="020B0604020202020204" pitchFamily="34" charset="0"/>
              <a:buChar char="•"/>
            </a:pPr>
            <a:r>
              <a:rPr lang="en-US" sz="1800" dirty="0"/>
              <a:t>Followed by an optional switch</a:t>
            </a:r>
          </a:p>
          <a:p>
            <a:pPr lvl="1">
              <a:lnSpc>
                <a:spcPct val="100000"/>
              </a:lnSpc>
              <a:buFont typeface="Arial" panose="020B0604020202020204" pitchFamily="34" charset="0"/>
              <a:buChar char="•"/>
            </a:pPr>
            <a:r>
              <a:rPr lang="en-US" sz="1800" dirty="0"/>
              <a:t>Followed by a </a:t>
            </a:r>
            <a:r>
              <a:rPr lang="en-US" sz="1800" dirty="0" err="1"/>
              <a:t>Git</a:t>
            </a:r>
            <a:r>
              <a:rPr lang="en-US" sz="1800" dirty="0"/>
              <a:t> command (mandatory) </a:t>
            </a:r>
          </a:p>
          <a:p>
            <a:pPr lvl="1">
              <a:lnSpc>
                <a:spcPct val="100000"/>
              </a:lnSpc>
              <a:buFont typeface="Arial" panose="020B0604020202020204" pitchFamily="34" charset="0"/>
              <a:buChar char="•"/>
            </a:pPr>
            <a:r>
              <a:rPr lang="en-US" sz="1800" dirty="0"/>
              <a:t>Followed by optional arguments</a:t>
            </a:r>
          </a:p>
        </p:txBody>
      </p:sp>
      <p:sp>
        <p:nvSpPr>
          <p:cNvPr id="3" name="Title 2"/>
          <p:cNvSpPr>
            <a:spLocks noGrp="1"/>
          </p:cNvSpPr>
          <p:nvPr>
            <p:ph type="title"/>
          </p:nvPr>
        </p:nvSpPr>
        <p:spPr/>
        <p:txBody>
          <a:bodyPr>
            <a:normAutofit/>
          </a:bodyPr>
          <a:lstStyle/>
          <a:p>
            <a:r>
              <a:rPr lang="en-US" dirty="0"/>
              <a:t>Git Commands – Entomology </a:t>
            </a:r>
          </a:p>
        </p:txBody>
      </p:sp>
      <p:sp>
        <p:nvSpPr>
          <p:cNvPr id="4" name="TextBox 3"/>
          <p:cNvSpPr txBox="1"/>
          <p:nvPr/>
        </p:nvSpPr>
        <p:spPr>
          <a:xfrm>
            <a:off x="866730" y="3882979"/>
            <a:ext cx="8453469" cy="523220"/>
          </a:xfrm>
          <a:prstGeom prst="rect">
            <a:avLst/>
          </a:prstGeom>
          <a:solidFill>
            <a:schemeClr val="tx2">
              <a:lumMod val="20000"/>
              <a:lumOff val="80000"/>
            </a:schemeClr>
          </a:solidFill>
        </p:spPr>
        <p:txBody>
          <a:bodyPr wrap="square">
            <a:spAutoFit/>
          </a:bodyPr>
          <a:lstStyle/>
          <a:p>
            <a:pPr algn="ctr" eaLnBrk="0" hangingPunct="0">
              <a:spcBef>
                <a:spcPts val="0"/>
              </a:spcBef>
              <a:defRPr/>
            </a:pPr>
            <a:r>
              <a:rPr lang="en-GB" sz="2800" b="1" dirty="0">
                <a:latin typeface="Courier New" pitchFamily="49" charset="0"/>
                <a:cs typeface="Courier New" pitchFamily="49" charset="0"/>
              </a:rPr>
              <a:t>git [switches] &lt;commands&gt; [&lt;</a:t>
            </a:r>
            <a:r>
              <a:rPr lang="en-GB" sz="2800" b="1" dirty="0" err="1">
                <a:latin typeface="Courier New" pitchFamily="49" charset="0"/>
                <a:cs typeface="Courier New" pitchFamily="49" charset="0"/>
              </a:rPr>
              <a:t>args</a:t>
            </a:r>
            <a:r>
              <a:rPr lang="en-GB" sz="2800" b="1" dirty="0">
                <a:latin typeface="Courier New" pitchFamily="49" charset="0"/>
                <a:cs typeface="Courier New" pitchFamily="49" charset="0"/>
              </a:rPr>
              <a:t>&gt;]</a:t>
            </a:r>
          </a:p>
        </p:txBody>
      </p:sp>
      <p:sp>
        <p:nvSpPr>
          <p:cNvPr id="5" name="TextBox 4"/>
          <p:cNvSpPr txBox="1"/>
          <p:nvPr/>
        </p:nvSpPr>
        <p:spPr>
          <a:xfrm>
            <a:off x="866730" y="4972456"/>
            <a:ext cx="8453469" cy="523220"/>
          </a:xfrm>
          <a:prstGeom prst="rect">
            <a:avLst/>
          </a:prstGeom>
          <a:solidFill>
            <a:schemeClr val="tx2">
              <a:lumMod val="20000"/>
              <a:lumOff val="80000"/>
            </a:schemeClr>
          </a:solidFill>
        </p:spPr>
        <p:txBody>
          <a:bodyPr wrap="square">
            <a:spAutoFit/>
          </a:bodyPr>
          <a:lstStyle/>
          <a:p>
            <a:pPr algn="ctr" eaLnBrk="0" hangingPunct="0">
              <a:spcBef>
                <a:spcPts val="0"/>
              </a:spcBef>
              <a:defRPr/>
            </a:pPr>
            <a:r>
              <a:rPr lang="en-GB" sz="2800" b="1" dirty="0">
                <a:latin typeface="Courier New" pitchFamily="49" charset="0"/>
                <a:cs typeface="Courier New" pitchFamily="49" charset="0"/>
              </a:rPr>
              <a:t>git –p </a:t>
            </a:r>
            <a:r>
              <a:rPr lang="en-GB" sz="2800" b="1" dirty="0" err="1">
                <a:latin typeface="Courier New" pitchFamily="49" charset="0"/>
                <a:cs typeface="Courier New" pitchFamily="49" charset="0"/>
              </a:rPr>
              <a:t>config</a:t>
            </a:r>
            <a:r>
              <a:rPr lang="en-GB" sz="2800" b="1" dirty="0">
                <a:latin typeface="Courier New" pitchFamily="49" charset="0"/>
                <a:cs typeface="Courier New" pitchFamily="49" charset="0"/>
              </a:rPr>
              <a:t> –global </a:t>
            </a:r>
            <a:r>
              <a:rPr lang="en-GB" sz="2800" b="1" dirty="0" err="1">
                <a:latin typeface="Courier New" pitchFamily="49" charset="0"/>
                <a:cs typeface="Courier New" pitchFamily="49" charset="0"/>
              </a:rPr>
              <a:t>user.name</a:t>
            </a:r>
            <a:r>
              <a:rPr lang="en-GB" sz="2800" b="1" dirty="0">
                <a:latin typeface="Courier New" pitchFamily="49" charset="0"/>
                <a:cs typeface="Courier New" pitchFamily="49" charset="0"/>
              </a:rPr>
              <a:t> "Dave"</a:t>
            </a:r>
          </a:p>
        </p:txBody>
      </p:sp>
    </p:spTree>
    <p:extLst>
      <p:ext uri="{BB962C8B-B14F-4D97-AF65-F5344CB8AC3E}">
        <p14:creationId xmlns:p14="http://schemas.microsoft.com/office/powerpoint/2010/main" val="3444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675481"/>
            <a:ext cx="11161713" cy="4328725"/>
          </a:xfrm>
        </p:spPr>
        <p:txBody>
          <a:bodyPr/>
          <a:lstStyle/>
          <a:p>
            <a:pPr marL="0" indent="0">
              <a:lnSpc>
                <a:spcPct val="100000"/>
              </a:lnSpc>
              <a:buNone/>
            </a:pPr>
            <a:r>
              <a:rPr lang="en-US" dirty="0"/>
              <a:t>When you first launch Git you will be at your home directory </a:t>
            </a:r>
          </a:p>
          <a:p>
            <a:pPr lvl="1">
              <a:lnSpc>
                <a:spcPct val="100000"/>
              </a:lnSpc>
              <a:buFont typeface="Arial" panose="020B0604020202020204" pitchFamily="34" charset="0"/>
              <a:buChar char="•"/>
            </a:pPr>
            <a:r>
              <a:rPr lang="en-US" sz="1800" dirty="0"/>
              <a:t>~ or $HOME</a:t>
            </a:r>
          </a:p>
          <a:p>
            <a:pPr marL="0" indent="0">
              <a:lnSpc>
                <a:spcPct val="100000"/>
              </a:lnSpc>
              <a:spcBef>
                <a:spcPts val="1200"/>
              </a:spcBef>
              <a:buNone/>
            </a:pPr>
            <a:r>
              <a:rPr lang="en-US" dirty="0"/>
              <a:t>Through the Git Bash you can then move through and modify the directory structure</a:t>
            </a:r>
          </a:p>
        </p:txBody>
      </p:sp>
      <p:sp>
        <p:nvSpPr>
          <p:cNvPr id="3" name="Title 2"/>
          <p:cNvSpPr>
            <a:spLocks noGrp="1"/>
          </p:cNvSpPr>
          <p:nvPr>
            <p:ph type="title"/>
          </p:nvPr>
        </p:nvSpPr>
        <p:spPr/>
        <p:txBody>
          <a:bodyPr>
            <a:normAutofit/>
          </a:bodyPr>
          <a:lstStyle/>
          <a:p>
            <a:r>
              <a:rPr lang="en-US" dirty="0"/>
              <a:t>Getting started with </a:t>
            </a:r>
            <a:r>
              <a:rPr lang="en-US" dirty="0" err="1"/>
              <a:t>Git</a:t>
            </a: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2038873969"/>
              </p:ext>
            </p:extLst>
          </p:nvPr>
        </p:nvGraphicFramePr>
        <p:xfrm>
          <a:off x="2269475" y="3417120"/>
          <a:ext cx="7071008" cy="2468880"/>
        </p:xfrm>
        <a:graphic>
          <a:graphicData uri="http://schemas.openxmlformats.org/drawingml/2006/table">
            <a:tbl>
              <a:tblPr firstRow="1" bandRow="1">
                <a:tableStyleId>{5C22544A-7EE6-4342-B048-85BDC9FD1C3A}</a:tableStyleId>
              </a:tblPr>
              <a:tblGrid>
                <a:gridCol w="2076845">
                  <a:extLst>
                    <a:ext uri="{9D8B030D-6E8A-4147-A177-3AD203B41FA5}">
                      <a16:colId xmlns:a16="http://schemas.microsoft.com/office/drawing/2014/main" val="20000"/>
                    </a:ext>
                  </a:extLst>
                </a:gridCol>
                <a:gridCol w="4994163">
                  <a:extLst>
                    <a:ext uri="{9D8B030D-6E8A-4147-A177-3AD203B41FA5}">
                      <a16:colId xmlns:a16="http://schemas.microsoft.com/office/drawing/2014/main" val="20001"/>
                    </a:ext>
                  </a:extLst>
                </a:gridCol>
              </a:tblGrid>
              <a:tr h="339408">
                <a:tc>
                  <a:txBody>
                    <a:bodyPr/>
                    <a:lstStyle/>
                    <a:p>
                      <a:r>
                        <a:rPr lang="en-GB" dirty="0"/>
                        <a:t>Command</a:t>
                      </a:r>
                    </a:p>
                  </a:txBody>
                  <a:tcPr/>
                </a:tc>
                <a:tc>
                  <a:txBody>
                    <a:bodyPr/>
                    <a:lstStyle/>
                    <a:p>
                      <a:r>
                        <a:rPr lang="en-GB" dirty="0"/>
                        <a:t>Explanation</a:t>
                      </a:r>
                    </a:p>
                  </a:txBody>
                  <a:tcPr/>
                </a:tc>
                <a:extLst>
                  <a:ext uri="{0D108BD9-81ED-4DB2-BD59-A6C34878D82A}">
                    <a16:rowId xmlns:a16="http://schemas.microsoft.com/office/drawing/2014/main" val="10000"/>
                  </a:ext>
                </a:extLst>
              </a:tr>
              <a:tr h="339408">
                <a:tc>
                  <a:txBody>
                    <a:bodyPr/>
                    <a:lstStyle/>
                    <a:p>
                      <a:r>
                        <a:rPr lang="en-GB" dirty="0" err="1"/>
                        <a:t>ls</a:t>
                      </a:r>
                      <a:endParaRPr lang="en-GB" dirty="0"/>
                    </a:p>
                  </a:txBody>
                  <a:tcPr/>
                </a:tc>
                <a:tc>
                  <a:txBody>
                    <a:bodyPr/>
                    <a:lstStyle/>
                    <a:p>
                      <a:r>
                        <a:rPr lang="en-GB" dirty="0"/>
                        <a:t>Current files in the directory</a:t>
                      </a:r>
                    </a:p>
                  </a:txBody>
                  <a:tcPr/>
                </a:tc>
                <a:extLst>
                  <a:ext uri="{0D108BD9-81ED-4DB2-BD59-A6C34878D82A}">
                    <a16:rowId xmlns:a16="http://schemas.microsoft.com/office/drawing/2014/main" val="10001"/>
                  </a:ext>
                </a:extLst>
              </a:tr>
              <a:tr h="339408">
                <a:tc>
                  <a:txBody>
                    <a:bodyPr/>
                    <a:lstStyle/>
                    <a:p>
                      <a:r>
                        <a:rPr lang="en-GB" dirty="0" err="1"/>
                        <a:t>mkdir</a:t>
                      </a:r>
                      <a:endParaRPr lang="en-GB" dirty="0"/>
                    </a:p>
                  </a:txBody>
                  <a:tcPr/>
                </a:tc>
                <a:tc>
                  <a:txBody>
                    <a:bodyPr/>
                    <a:lstStyle/>
                    <a:p>
                      <a:r>
                        <a:rPr lang="en-GB" dirty="0"/>
                        <a:t>Make a directory at the current location</a:t>
                      </a:r>
                    </a:p>
                  </a:txBody>
                  <a:tcPr/>
                </a:tc>
                <a:extLst>
                  <a:ext uri="{0D108BD9-81ED-4DB2-BD59-A6C34878D82A}">
                    <a16:rowId xmlns:a16="http://schemas.microsoft.com/office/drawing/2014/main" val="10002"/>
                  </a:ext>
                </a:extLst>
              </a:tr>
              <a:tr h="339408">
                <a:tc>
                  <a:txBody>
                    <a:bodyPr/>
                    <a:lstStyle/>
                    <a:p>
                      <a:r>
                        <a:rPr lang="en-GB" dirty="0"/>
                        <a:t>cd</a:t>
                      </a:r>
                    </a:p>
                  </a:txBody>
                  <a:tcPr/>
                </a:tc>
                <a:tc>
                  <a:txBody>
                    <a:bodyPr/>
                    <a:lstStyle/>
                    <a:p>
                      <a:r>
                        <a:rPr lang="en-GB" dirty="0"/>
                        <a:t>Change to the current directory</a:t>
                      </a:r>
                    </a:p>
                  </a:txBody>
                  <a:tcPr/>
                </a:tc>
                <a:extLst>
                  <a:ext uri="{0D108BD9-81ED-4DB2-BD59-A6C34878D82A}">
                    <a16:rowId xmlns:a16="http://schemas.microsoft.com/office/drawing/2014/main" val="10003"/>
                  </a:ext>
                </a:extLst>
              </a:tr>
              <a:tr h="339408">
                <a:tc>
                  <a:txBody>
                    <a:bodyPr/>
                    <a:lstStyle/>
                    <a:p>
                      <a:r>
                        <a:rPr lang="en-GB" dirty="0" err="1"/>
                        <a:t>pwd</a:t>
                      </a:r>
                      <a:endParaRPr lang="en-GB" dirty="0"/>
                    </a:p>
                  </a:txBody>
                  <a:tcPr/>
                </a:tc>
                <a:tc>
                  <a:txBody>
                    <a:bodyPr/>
                    <a:lstStyle/>
                    <a:p>
                      <a:r>
                        <a:rPr lang="en-GB" dirty="0"/>
                        <a:t>Print the current</a:t>
                      </a:r>
                      <a:r>
                        <a:rPr lang="en-GB" baseline="0" dirty="0"/>
                        <a:t> directory</a:t>
                      </a:r>
                      <a:endParaRPr lang="en-GB" dirty="0"/>
                    </a:p>
                  </a:txBody>
                  <a:tcPr/>
                </a:tc>
                <a:extLst>
                  <a:ext uri="{0D108BD9-81ED-4DB2-BD59-A6C34878D82A}">
                    <a16:rowId xmlns:a16="http://schemas.microsoft.com/office/drawing/2014/main" val="10004"/>
                  </a:ext>
                </a:extLst>
              </a:tr>
              <a:tr h="585827">
                <a:tc>
                  <a:txBody>
                    <a:bodyPr/>
                    <a:lstStyle/>
                    <a:p>
                      <a:r>
                        <a:rPr lang="en-GB" dirty="0" err="1"/>
                        <a:t>rm</a:t>
                      </a:r>
                      <a:endParaRPr lang="en-GB" dirty="0"/>
                    </a:p>
                  </a:txBody>
                  <a:tcPr/>
                </a:tc>
                <a:tc>
                  <a:txBody>
                    <a:bodyPr/>
                    <a:lstStyle/>
                    <a:p>
                      <a:r>
                        <a:rPr lang="en-GB" dirty="0"/>
                        <a:t>Remove a file</a:t>
                      </a:r>
                      <a:r>
                        <a:rPr lang="en-GB" baseline="0" dirty="0"/>
                        <a:t> (optional –r flag to remove a directory)</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0320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45CAF-8E1A-56F1-7651-5EC169BD714A}"/>
              </a:ext>
            </a:extLst>
          </p:cNvPr>
          <p:cNvSpPr>
            <a:spLocks noGrp="1"/>
          </p:cNvSpPr>
          <p:nvPr>
            <p:ph type="title"/>
          </p:nvPr>
        </p:nvSpPr>
        <p:spPr/>
        <p:txBody>
          <a:bodyPr/>
          <a:lstStyle/>
          <a:p>
            <a:r>
              <a:rPr lang="en-US" altLang="en-US" cap="none" dirty="0"/>
              <a:t>HTTP Client Request</a:t>
            </a:r>
            <a:br>
              <a:rPr lang="en-US" altLang="en-US" cap="none" dirty="0"/>
            </a:br>
            <a:endParaRPr lang="en-GB" dirty="0"/>
          </a:p>
        </p:txBody>
      </p:sp>
      <p:sp>
        <p:nvSpPr>
          <p:cNvPr id="2" name="Text Placeholder 1">
            <a:extLst>
              <a:ext uri="{FF2B5EF4-FFF2-40B4-BE49-F238E27FC236}">
                <a16:creationId xmlns:a16="http://schemas.microsoft.com/office/drawing/2014/main" id="{5B6FD146-45A5-49B0-8515-1B00D99CBEB1}"/>
              </a:ext>
            </a:extLst>
          </p:cNvPr>
          <p:cNvSpPr>
            <a:spLocks noGrp="1"/>
          </p:cNvSpPr>
          <p:nvPr>
            <p:ph type="body" sz="quarter" idx="4294967295"/>
          </p:nvPr>
        </p:nvSpPr>
        <p:spPr>
          <a:xfrm>
            <a:off x="5421313" y="365125"/>
            <a:ext cx="6770687" cy="6103938"/>
          </a:xfrm>
        </p:spPr>
        <p:txBody>
          <a:bodyPr anchor="ctr"/>
          <a:lstStyle/>
          <a:p>
            <a:pPr>
              <a:lnSpc>
                <a:spcPct val="100000"/>
              </a:lnSpc>
              <a:spcBef>
                <a:spcPts val="1200"/>
              </a:spcBef>
            </a:pPr>
            <a:r>
              <a:rPr lang="en-US" altLang="en-US" sz="2000" b="1" dirty="0"/>
              <a:t>Method</a:t>
            </a:r>
          </a:p>
          <a:p>
            <a:pPr lvl="1">
              <a:lnSpc>
                <a:spcPct val="100000"/>
              </a:lnSpc>
              <a:buFont typeface="Arial" panose="020B0604020202020204" pitchFamily="34" charset="0"/>
              <a:buChar char="•"/>
            </a:pPr>
            <a:r>
              <a:rPr lang="en-US" altLang="en-US" sz="1800" dirty="0"/>
              <a:t>Action to perform on resource - GET, HEAD, POST</a:t>
            </a:r>
          </a:p>
          <a:p>
            <a:pPr>
              <a:lnSpc>
                <a:spcPct val="100000"/>
              </a:lnSpc>
              <a:spcBef>
                <a:spcPts val="1200"/>
              </a:spcBef>
            </a:pPr>
            <a:r>
              <a:rPr lang="en-US" altLang="en-US" sz="2000" b="1" dirty="0"/>
              <a:t>Uniform Resource Identifier</a:t>
            </a:r>
          </a:p>
          <a:p>
            <a:pPr lvl="1">
              <a:lnSpc>
                <a:spcPct val="100000"/>
              </a:lnSpc>
              <a:buFont typeface="Arial" panose="020B0604020202020204" pitchFamily="34" charset="0"/>
              <a:buChar char="•"/>
            </a:pPr>
            <a:r>
              <a:rPr lang="en-US" altLang="en-US" sz="1800" dirty="0"/>
              <a:t>Identifies a networked resource</a:t>
            </a:r>
          </a:p>
          <a:p>
            <a:pPr lvl="1">
              <a:lnSpc>
                <a:spcPct val="100000"/>
              </a:lnSpc>
              <a:buFont typeface="Arial" panose="020B0604020202020204" pitchFamily="34" charset="0"/>
              <a:buChar char="•"/>
            </a:pPr>
            <a:r>
              <a:rPr lang="en-US" altLang="en-US" sz="1800" dirty="0"/>
              <a:t>Absolute URI used with a proxy server</a:t>
            </a:r>
          </a:p>
          <a:p>
            <a:pPr lvl="1">
              <a:lnSpc>
                <a:spcPct val="100000"/>
              </a:lnSpc>
              <a:buFont typeface="Arial" panose="020B0604020202020204" pitchFamily="34" charset="0"/>
              <a:buChar char="•"/>
            </a:pPr>
            <a:r>
              <a:rPr lang="en-US" altLang="en-US" sz="1800" dirty="0"/>
              <a:t>Request URI used with an origin server</a:t>
            </a:r>
          </a:p>
          <a:p>
            <a:pPr>
              <a:lnSpc>
                <a:spcPct val="100000"/>
              </a:lnSpc>
              <a:spcBef>
                <a:spcPts val="1200"/>
              </a:spcBef>
            </a:pPr>
            <a:r>
              <a:rPr lang="en-US" altLang="en-US" sz="2000" b="1" dirty="0"/>
              <a:t>HTTP Version</a:t>
            </a:r>
          </a:p>
          <a:p>
            <a:pPr lvl="1">
              <a:lnSpc>
                <a:spcPct val="100000"/>
              </a:lnSpc>
              <a:buFont typeface="Arial" panose="020B0604020202020204" pitchFamily="34" charset="0"/>
              <a:buChar char="•"/>
            </a:pPr>
            <a:r>
              <a:rPr lang="en-US" altLang="en-US" sz="1800" dirty="0" err="1"/>
              <a:t>Major.minor</a:t>
            </a:r>
            <a:r>
              <a:rPr lang="en-US" altLang="en-US" sz="1800" dirty="0"/>
              <a:t> version - Default (no version given) is 0.9 </a:t>
            </a:r>
          </a:p>
          <a:p>
            <a:pPr lvl="1">
              <a:lnSpc>
                <a:spcPct val="100000"/>
              </a:lnSpc>
              <a:buFont typeface="Arial" panose="020B0604020202020204" pitchFamily="34" charset="0"/>
              <a:buChar char="•"/>
            </a:pPr>
            <a:r>
              <a:rPr lang="en-US" altLang="en-US" sz="1800" dirty="0"/>
              <a:t>Version 2.0 now the most popular</a:t>
            </a:r>
          </a:p>
          <a:p>
            <a:pPr lvl="1">
              <a:lnSpc>
                <a:spcPct val="100000"/>
              </a:lnSpc>
              <a:buFont typeface="Arial" panose="020B0604020202020204" pitchFamily="34" charset="0"/>
              <a:buChar char="•"/>
            </a:pPr>
            <a:r>
              <a:rPr lang="en-US" altLang="en-US" sz="1800" dirty="0"/>
              <a:t>Huge shift from 2015/16 onwards</a:t>
            </a:r>
          </a:p>
          <a:p>
            <a:pPr>
              <a:lnSpc>
                <a:spcPct val="100000"/>
              </a:lnSpc>
              <a:spcBef>
                <a:spcPts val="1200"/>
              </a:spcBef>
            </a:pPr>
            <a:r>
              <a:rPr lang="en-US" altLang="en-US" sz="2000" b="1" dirty="0"/>
              <a:t>MIME-like message - Contains request modifiers and forms data</a:t>
            </a:r>
          </a:p>
        </p:txBody>
      </p:sp>
    </p:spTree>
    <p:extLst>
      <p:ext uri="{BB962C8B-B14F-4D97-AF65-F5344CB8AC3E}">
        <p14:creationId xmlns:p14="http://schemas.microsoft.com/office/powerpoint/2010/main" val="2978840033"/>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F49DA-D8F3-DF70-D926-6C28A9D2A0FA}"/>
              </a:ext>
            </a:extLst>
          </p:cNvPr>
          <p:cNvSpPr>
            <a:spLocks noGrp="1"/>
          </p:cNvSpPr>
          <p:nvPr>
            <p:ph type="title"/>
          </p:nvPr>
        </p:nvSpPr>
        <p:spPr/>
        <p:txBody>
          <a:bodyPr/>
          <a:lstStyle/>
          <a:p>
            <a:pPr lvl="1">
              <a:lnSpc>
                <a:spcPct val="100000"/>
              </a:lnSpc>
            </a:pPr>
            <a:r>
              <a:rPr lang="en-GB" sz="3600" dirty="0">
                <a:solidFill>
                  <a:schemeClr val="tx2"/>
                </a:solidFill>
                <a:latin typeface="Montserrat Black" panose="00000A00000000000000" pitchFamily="2" charset="0"/>
              </a:rPr>
              <a:t>Git Bash making a directory – Ninja Lab</a:t>
            </a:r>
            <a:br>
              <a:rPr lang="en-GB" sz="3600" dirty="0">
                <a:solidFill>
                  <a:schemeClr val="tx2"/>
                </a:solidFill>
                <a:latin typeface="Montserrat Black" panose="00000A00000000000000" pitchFamily="2" charset="0"/>
              </a:rPr>
            </a:br>
            <a:br>
              <a:rPr lang="en-GB" dirty="0"/>
            </a:br>
            <a:endParaRPr lang="en-GB" dirty="0"/>
          </a:p>
        </p:txBody>
      </p:sp>
      <p:sp>
        <p:nvSpPr>
          <p:cNvPr id="5" name="Text Placeholder 4">
            <a:extLst>
              <a:ext uri="{FF2B5EF4-FFF2-40B4-BE49-F238E27FC236}">
                <a16:creationId xmlns:a16="http://schemas.microsoft.com/office/drawing/2014/main" id="{98D96A61-69FD-42C7-A5E6-7048DAB83CC5}"/>
              </a:ext>
            </a:extLst>
          </p:cNvPr>
          <p:cNvSpPr>
            <a:spLocks noGrp="1"/>
          </p:cNvSpPr>
          <p:nvPr>
            <p:ph type="body" sz="quarter" idx="4294967295"/>
          </p:nvPr>
        </p:nvSpPr>
        <p:spPr>
          <a:xfrm>
            <a:off x="643038" y="1692000"/>
            <a:ext cx="6770687" cy="5119688"/>
          </a:xfrm>
        </p:spPr>
        <p:txBody>
          <a:bodyPr/>
          <a:lstStyle/>
          <a:p>
            <a:pPr>
              <a:lnSpc>
                <a:spcPct val="100000"/>
              </a:lnSpc>
            </a:pPr>
            <a:r>
              <a:rPr lang="en-GB" b="1" dirty="0"/>
              <a:t>Launch your git command line</a:t>
            </a:r>
          </a:p>
          <a:p>
            <a:pPr lvl="1">
              <a:lnSpc>
                <a:spcPct val="100000"/>
              </a:lnSpc>
              <a:buFont typeface="Arial" panose="020B0604020202020204" pitchFamily="34" charset="0"/>
              <a:buChar char="•"/>
            </a:pPr>
            <a:r>
              <a:rPr lang="en-GB" sz="1800" dirty="0"/>
              <a:t>Ensure you are at your home directory</a:t>
            </a:r>
          </a:p>
          <a:p>
            <a:pPr lvl="1">
              <a:lnSpc>
                <a:spcPct val="100000"/>
              </a:lnSpc>
              <a:buFont typeface="Arial" panose="020B0604020202020204" pitchFamily="34" charset="0"/>
              <a:buChar char="•"/>
            </a:pPr>
            <a:r>
              <a:rPr lang="en-GB" sz="1800" dirty="0"/>
              <a:t>Find the corresponding directory using your GUI file explorer</a:t>
            </a:r>
          </a:p>
          <a:p>
            <a:pPr lvl="1">
              <a:lnSpc>
                <a:spcPct val="100000"/>
              </a:lnSpc>
              <a:buFont typeface="Arial" panose="020B0604020202020204" pitchFamily="34" charset="0"/>
              <a:buChar char="•"/>
            </a:pPr>
            <a:r>
              <a:rPr lang="en-GB" sz="1800" dirty="0"/>
              <a:t>Create a directory called </a:t>
            </a:r>
            <a:r>
              <a:rPr lang="en-GB" sz="1800" dirty="0" err="1"/>
              <a:t>gitTest</a:t>
            </a:r>
            <a:endParaRPr lang="en-GB" sz="1800" dirty="0"/>
          </a:p>
          <a:p>
            <a:pPr lvl="1">
              <a:lnSpc>
                <a:spcPct val="100000"/>
              </a:lnSpc>
              <a:buFont typeface="Arial" panose="020B0604020202020204" pitchFamily="34" charset="0"/>
              <a:buChar char="•"/>
            </a:pPr>
            <a:r>
              <a:rPr lang="en-GB" sz="1800" dirty="0"/>
              <a:t>Navigate within the directory using the command line</a:t>
            </a:r>
          </a:p>
          <a:p>
            <a:pPr lvl="1">
              <a:lnSpc>
                <a:spcPct val="100000"/>
              </a:lnSpc>
              <a:buFont typeface="Arial" panose="020B0604020202020204" pitchFamily="34" charset="0"/>
              <a:buChar char="•"/>
            </a:pPr>
            <a:r>
              <a:rPr lang="en-GB" sz="1800" dirty="0"/>
              <a:t>Create a sub-folder</a:t>
            </a:r>
          </a:p>
          <a:p>
            <a:pPr lvl="1">
              <a:lnSpc>
                <a:spcPct val="100000"/>
              </a:lnSpc>
              <a:buFont typeface="Arial" panose="020B0604020202020204" pitchFamily="34" charset="0"/>
              <a:buChar char="•"/>
            </a:pPr>
            <a:r>
              <a:rPr lang="en-GB" sz="1800" dirty="0"/>
              <a:t>Navigate back to home</a:t>
            </a:r>
          </a:p>
          <a:p>
            <a:pPr lvl="1">
              <a:lnSpc>
                <a:spcPct val="100000"/>
              </a:lnSpc>
              <a:buFont typeface="Arial" panose="020B0604020202020204" pitchFamily="34" charset="0"/>
              <a:buChar char="•"/>
            </a:pPr>
            <a:r>
              <a:rPr lang="en-GB" sz="1800" dirty="0"/>
              <a:t>Remove the </a:t>
            </a:r>
            <a:r>
              <a:rPr lang="en-GB" sz="1800" dirty="0" err="1"/>
              <a:t>gitTest</a:t>
            </a:r>
            <a:r>
              <a:rPr lang="en-GB" sz="1800" dirty="0"/>
              <a:t> directory</a:t>
            </a:r>
          </a:p>
          <a:p>
            <a:pPr lvl="1">
              <a:lnSpc>
                <a:spcPct val="100000"/>
              </a:lnSpc>
              <a:buFont typeface="Arial" panose="020B0604020202020204" pitchFamily="34" charset="0"/>
              <a:buChar char="•"/>
            </a:pPr>
            <a:r>
              <a:rPr lang="en-GB" sz="1800" dirty="0"/>
              <a:t>Once you have completed all other tasks type history</a:t>
            </a:r>
          </a:p>
        </p:txBody>
      </p:sp>
      <p:pic>
        <p:nvPicPr>
          <p:cNvPr id="4" name="Picture 3"/>
          <p:cNvPicPr>
            <a:picLocks noChangeAspect="1"/>
          </p:cNvPicPr>
          <p:nvPr/>
        </p:nvPicPr>
        <p:blipFill>
          <a:blip r:embed="rId3"/>
          <a:stretch>
            <a:fillRect/>
          </a:stretch>
        </p:blipFill>
        <p:spPr>
          <a:xfrm>
            <a:off x="7541964" y="1692000"/>
            <a:ext cx="1812109" cy="1346138"/>
          </a:xfrm>
          <a:prstGeom prst="rect">
            <a:avLst/>
          </a:prstGeom>
        </p:spPr>
      </p:pic>
    </p:spTree>
    <p:extLst>
      <p:ext uri="{BB962C8B-B14F-4D97-AF65-F5344CB8AC3E}">
        <p14:creationId xmlns:p14="http://schemas.microsoft.com/office/powerpoint/2010/main" val="1775437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Git Help</a:t>
            </a:r>
          </a:p>
        </p:txBody>
      </p:sp>
      <p:sp>
        <p:nvSpPr>
          <p:cNvPr id="5" name="TextBox 4"/>
          <p:cNvSpPr txBox="1"/>
          <p:nvPr/>
        </p:nvSpPr>
        <p:spPr>
          <a:xfrm>
            <a:off x="1889665" y="2809427"/>
            <a:ext cx="8453469" cy="523220"/>
          </a:xfrm>
          <a:prstGeom prst="rect">
            <a:avLst/>
          </a:prstGeom>
          <a:solidFill>
            <a:schemeClr val="tx2">
              <a:lumMod val="20000"/>
              <a:lumOff val="80000"/>
            </a:schemeClr>
          </a:solidFill>
        </p:spPr>
        <p:txBody>
          <a:bodyPr wrap="square">
            <a:spAutoFit/>
          </a:bodyPr>
          <a:lstStyle/>
          <a:p>
            <a:pPr algn="ctr" eaLnBrk="0" hangingPunct="0">
              <a:spcBef>
                <a:spcPts val="0"/>
              </a:spcBef>
              <a:defRPr/>
            </a:pPr>
            <a:r>
              <a:rPr lang="en-GB" sz="2800" b="1" dirty="0">
                <a:latin typeface="Courier New" pitchFamily="49" charset="0"/>
                <a:cs typeface="Courier New" pitchFamily="49" charset="0"/>
              </a:rPr>
              <a:t>git help</a:t>
            </a:r>
          </a:p>
        </p:txBody>
      </p:sp>
    </p:spTree>
    <p:extLst>
      <p:ext uri="{BB962C8B-B14F-4D97-AF65-F5344CB8AC3E}">
        <p14:creationId xmlns:p14="http://schemas.microsoft.com/office/powerpoint/2010/main" val="1960632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97274-BD40-9A7D-44AC-AE30A2A92998}"/>
              </a:ext>
            </a:extLst>
          </p:cNvPr>
          <p:cNvSpPr>
            <a:spLocks noGrp="1"/>
          </p:cNvSpPr>
          <p:nvPr>
            <p:ph type="title"/>
          </p:nvPr>
        </p:nvSpPr>
        <p:spPr/>
        <p:txBody>
          <a:bodyPr/>
          <a:lstStyle/>
          <a:p>
            <a:pPr lvl="1">
              <a:lnSpc>
                <a:spcPct val="100000"/>
              </a:lnSpc>
            </a:pPr>
            <a:r>
              <a:rPr lang="en-US" sz="3600" dirty="0">
                <a:latin typeface="Montserrat Black" panose="00000A00000000000000" pitchFamily="2" charset="0"/>
              </a:rPr>
              <a:t>Git Help – Ninja Lab</a:t>
            </a:r>
            <a:br>
              <a:rPr lang="en-US" sz="3600" dirty="0">
                <a:latin typeface="Montserrat Black" panose="00000A00000000000000" pitchFamily="2" charset="0"/>
              </a:rPr>
            </a:br>
            <a:br>
              <a:rPr lang="en-US" dirty="0"/>
            </a:br>
            <a:endParaRPr lang="en-GB" dirty="0"/>
          </a:p>
        </p:txBody>
      </p:sp>
      <p:sp>
        <p:nvSpPr>
          <p:cNvPr id="5" name="Text Placeholder 4">
            <a:extLst>
              <a:ext uri="{FF2B5EF4-FFF2-40B4-BE49-F238E27FC236}">
                <a16:creationId xmlns:a16="http://schemas.microsoft.com/office/drawing/2014/main" id="{5E9A8000-6630-4295-A2B0-7B8F6CA084A9}"/>
              </a:ext>
            </a:extLst>
          </p:cNvPr>
          <p:cNvSpPr>
            <a:spLocks noGrp="1"/>
          </p:cNvSpPr>
          <p:nvPr>
            <p:ph type="body" sz="quarter" idx="4294967295"/>
          </p:nvPr>
        </p:nvSpPr>
        <p:spPr>
          <a:xfrm>
            <a:off x="514799" y="1823923"/>
            <a:ext cx="6342062" cy="5216525"/>
          </a:xfrm>
        </p:spPr>
        <p:txBody>
          <a:bodyPr/>
          <a:lstStyle/>
          <a:p>
            <a:pPr>
              <a:lnSpc>
                <a:spcPct val="100000"/>
              </a:lnSpc>
            </a:pPr>
            <a:r>
              <a:rPr lang="en-US" sz="2000" b="1" dirty="0"/>
              <a:t>Use your command line to access git help find out about:</a:t>
            </a:r>
          </a:p>
          <a:p>
            <a:pPr lvl="1">
              <a:lnSpc>
                <a:spcPct val="100000"/>
              </a:lnSpc>
              <a:buFont typeface="Arial" panose="020B0604020202020204" pitchFamily="34" charset="0"/>
              <a:buChar char="•"/>
            </a:pPr>
            <a:r>
              <a:rPr lang="en-US" sz="1800" dirty="0"/>
              <a:t>help </a:t>
            </a:r>
          </a:p>
          <a:p>
            <a:pPr lvl="1">
              <a:lnSpc>
                <a:spcPct val="100000"/>
              </a:lnSpc>
              <a:buFont typeface="Arial" panose="020B0604020202020204" pitchFamily="34" charset="0"/>
              <a:buChar char="•"/>
            </a:pPr>
            <a:r>
              <a:rPr lang="en-US" sz="1800" dirty="0"/>
              <a:t>glossary </a:t>
            </a:r>
          </a:p>
          <a:p>
            <a:pPr lvl="1">
              <a:lnSpc>
                <a:spcPct val="100000"/>
              </a:lnSpc>
              <a:buFont typeface="Arial" panose="020B0604020202020204" pitchFamily="34" charset="0"/>
              <a:buChar char="•"/>
            </a:pPr>
            <a:r>
              <a:rPr lang="en-US" sz="1800" dirty="0"/>
              <a:t>-a </a:t>
            </a:r>
          </a:p>
          <a:p>
            <a:pPr lvl="1">
              <a:lnSpc>
                <a:spcPct val="100000"/>
              </a:lnSpc>
              <a:buFont typeface="Arial" panose="020B0604020202020204" pitchFamily="34" charset="0"/>
              <a:buChar char="•"/>
            </a:pPr>
            <a:r>
              <a:rPr lang="en-US" sz="1800" dirty="0"/>
              <a:t>config </a:t>
            </a:r>
          </a:p>
          <a:p>
            <a:pPr lvl="1">
              <a:lnSpc>
                <a:spcPct val="100000"/>
              </a:lnSpc>
              <a:buFont typeface="Arial" panose="020B0604020202020204" pitchFamily="34" charset="0"/>
              <a:buChar char="•"/>
            </a:pPr>
            <a:r>
              <a:rPr lang="en-US" sz="1800" dirty="0"/>
              <a:t>-g </a:t>
            </a:r>
          </a:p>
          <a:p>
            <a:pPr lvl="1"/>
            <a:endParaRPr lang="en-US" dirty="0"/>
          </a:p>
          <a:p>
            <a:endParaRPr lang="en-GB" dirty="0"/>
          </a:p>
        </p:txBody>
      </p:sp>
      <p:pic>
        <p:nvPicPr>
          <p:cNvPr id="4" name="Picture 3"/>
          <p:cNvPicPr>
            <a:picLocks noChangeAspect="1"/>
          </p:cNvPicPr>
          <p:nvPr/>
        </p:nvPicPr>
        <p:blipFill>
          <a:blip r:embed="rId3"/>
          <a:stretch>
            <a:fillRect/>
          </a:stretch>
        </p:blipFill>
        <p:spPr>
          <a:xfrm>
            <a:off x="7302443" y="1534484"/>
            <a:ext cx="1907657" cy="1417117"/>
          </a:xfrm>
          <a:prstGeom prst="rect">
            <a:avLst/>
          </a:prstGeom>
        </p:spPr>
      </p:pic>
    </p:spTree>
    <p:extLst>
      <p:ext uri="{BB962C8B-B14F-4D97-AF65-F5344CB8AC3E}">
        <p14:creationId xmlns:p14="http://schemas.microsoft.com/office/powerpoint/2010/main" val="16803701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557275"/>
            <a:ext cx="11161713" cy="4328725"/>
          </a:xfrm>
        </p:spPr>
        <p:txBody>
          <a:bodyPr/>
          <a:lstStyle/>
          <a:p>
            <a:pPr marL="0" indent="0">
              <a:lnSpc>
                <a:spcPct val="100000"/>
              </a:lnSpc>
              <a:buNone/>
            </a:pPr>
            <a:r>
              <a:rPr lang="en-GB" sz="2000" dirty="0"/>
              <a:t>GIT holds assets in a repository (repo) </a:t>
            </a:r>
            <a:endParaRPr lang="en-GB"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marL="0" indent="0">
              <a:lnSpc>
                <a:spcPct val="100000"/>
              </a:lnSpc>
              <a:buNone/>
            </a:pPr>
            <a:endParaRPr lang="en-GB" dirty="0"/>
          </a:p>
          <a:p>
            <a:pPr marL="0" indent="0">
              <a:lnSpc>
                <a:spcPct val="100000"/>
              </a:lnSpc>
              <a:buNone/>
            </a:pPr>
            <a:r>
              <a:rPr lang="en-GB" sz="2000" dirty="0"/>
              <a:t>The repo requires no server but has created a series of hidden files</a:t>
            </a:r>
          </a:p>
          <a:p>
            <a:pPr lvl="1">
              <a:lnSpc>
                <a:spcPct val="100000"/>
              </a:lnSpc>
              <a:buFont typeface="Arial" panose="020B0604020202020204" pitchFamily="34" charset="0"/>
              <a:buChar char="•"/>
            </a:pPr>
            <a:r>
              <a:rPr lang="en-GB" sz="1800" dirty="0"/>
              <a:t>Located in .git folder</a:t>
            </a:r>
          </a:p>
          <a:p>
            <a:pPr lvl="1">
              <a:lnSpc>
                <a:spcPct val="100000"/>
              </a:lnSpc>
              <a:buFont typeface="Arial" panose="020B0604020202020204" pitchFamily="34" charset="0"/>
              <a:buChar char="•"/>
            </a:pPr>
            <a:endParaRPr lang="en-GB" dirty="0"/>
          </a:p>
          <a:p>
            <a:pPr>
              <a:lnSpc>
                <a:spcPct val="100000"/>
              </a:lnSpc>
            </a:pPr>
            <a:endParaRPr lang="en-GB" dirty="0"/>
          </a:p>
          <a:p>
            <a:pPr>
              <a:lnSpc>
                <a:spcPct val="100000"/>
              </a:lnSpc>
            </a:pPr>
            <a:endParaRPr lang="en-GB" dirty="0"/>
          </a:p>
          <a:p>
            <a:pPr lvl="2"/>
            <a:endParaRPr lang="en-GB" dirty="0"/>
          </a:p>
          <a:p>
            <a:pPr lvl="1"/>
            <a:endParaRPr lang="en-GB" dirty="0"/>
          </a:p>
        </p:txBody>
      </p:sp>
      <p:sp>
        <p:nvSpPr>
          <p:cNvPr id="3" name="Title 2"/>
          <p:cNvSpPr>
            <a:spLocks noGrp="1"/>
          </p:cNvSpPr>
          <p:nvPr>
            <p:ph type="title"/>
          </p:nvPr>
        </p:nvSpPr>
        <p:spPr/>
        <p:txBody>
          <a:bodyPr>
            <a:normAutofit/>
          </a:bodyPr>
          <a:lstStyle/>
          <a:p>
            <a:r>
              <a:rPr lang="en-GB" dirty="0"/>
              <a:t>GIT Key Concepts - Repos</a:t>
            </a:r>
          </a:p>
        </p:txBody>
      </p:sp>
      <p:sp>
        <p:nvSpPr>
          <p:cNvPr id="4" name="TextBox 3"/>
          <p:cNvSpPr txBox="1"/>
          <p:nvPr/>
        </p:nvSpPr>
        <p:spPr>
          <a:xfrm>
            <a:off x="1986010" y="3060343"/>
            <a:ext cx="7162361" cy="1015663"/>
          </a:xfrm>
          <a:prstGeom prst="rect">
            <a:avLst/>
          </a:prstGeom>
          <a:solidFill>
            <a:schemeClr val="tx2">
              <a:lumMod val="20000"/>
              <a:lumOff val="80000"/>
            </a:schemeClr>
          </a:solidFill>
        </p:spPr>
        <p:txBody>
          <a:bodyPr wrap="square">
            <a:spAutoFit/>
          </a:bodyPr>
          <a:lstStyle/>
          <a:p>
            <a:pPr eaLnBrk="0" hangingPunct="0">
              <a:spcBef>
                <a:spcPts val="0"/>
              </a:spcBef>
              <a:defRPr/>
            </a:pPr>
            <a:r>
              <a:rPr lang="en-GB" sz="2000" dirty="0">
                <a:latin typeface="Courier New" pitchFamily="49" charset="0"/>
                <a:cs typeface="Courier New" pitchFamily="49" charset="0"/>
              </a:rPr>
              <a:t>$</a:t>
            </a:r>
            <a:r>
              <a:rPr lang="en-GB" sz="2000" dirty="0" err="1">
                <a:latin typeface="Courier New" pitchFamily="49" charset="0"/>
                <a:cs typeface="Courier New" pitchFamily="49" charset="0"/>
              </a:rPr>
              <a:t>mkdir</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firstRepo</a:t>
            </a:r>
            <a:endParaRPr lang="en-GB" sz="2000" dirty="0">
              <a:latin typeface="Courier New" pitchFamily="49" charset="0"/>
              <a:cs typeface="Courier New" pitchFamily="49" charset="0"/>
            </a:endParaRPr>
          </a:p>
          <a:p>
            <a:pPr eaLnBrk="0" hangingPunct="0">
              <a:spcBef>
                <a:spcPts val="0"/>
              </a:spcBef>
              <a:defRPr/>
            </a:pPr>
            <a:r>
              <a:rPr lang="en-GB" sz="2000" dirty="0">
                <a:latin typeface="Courier New" pitchFamily="49" charset="0"/>
                <a:cs typeface="Courier New" pitchFamily="49" charset="0"/>
              </a:rPr>
              <a:t>$cd </a:t>
            </a:r>
            <a:r>
              <a:rPr lang="en-GB" sz="2000" dirty="0" err="1">
                <a:latin typeface="Courier New" pitchFamily="49" charset="0"/>
                <a:cs typeface="Courier New" pitchFamily="49" charset="0"/>
              </a:rPr>
              <a:t>firstRepo</a:t>
            </a:r>
            <a:endParaRPr lang="en-GB" sz="2000" dirty="0">
              <a:latin typeface="Courier New" pitchFamily="49" charset="0"/>
              <a:cs typeface="Courier New" pitchFamily="49" charset="0"/>
            </a:endParaRPr>
          </a:p>
          <a:p>
            <a:pPr eaLnBrk="0" hangingPunct="0">
              <a:spcBef>
                <a:spcPts val="0"/>
              </a:spcBef>
              <a:defRPr/>
            </a:pPr>
            <a:r>
              <a:rPr lang="en-GB" sz="2000" dirty="0">
                <a:latin typeface="Courier New" pitchFamily="49" charset="0"/>
                <a:cs typeface="Courier New" pitchFamily="49" charset="0"/>
              </a:rPr>
              <a:t>$git </a:t>
            </a:r>
            <a:r>
              <a:rPr lang="en-GB" sz="2000" dirty="0" err="1">
                <a:latin typeface="Courier New" pitchFamily="49" charset="0"/>
                <a:cs typeface="Courier New" pitchFamily="49" charset="0"/>
              </a:rPr>
              <a:t>init</a:t>
            </a:r>
            <a:r>
              <a:rPr lang="en-GB" sz="2000" dirty="0">
                <a:latin typeface="Courier New" pitchFamily="49" charset="0"/>
                <a:cs typeface="Courier New" pitchFamily="49" charset="0"/>
              </a:rPr>
              <a:t> </a:t>
            </a:r>
          </a:p>
        </p:txBody>
      </p:sp>
      <p:sp>
        <p:nvSpPr>
          <p:cNvPr id="5" name="TextBox 4"/>
          <p:cNvSpPr txBox="1"/>
          <p:nvPr/>
        </p:nvSpPr>
        <p:spPr>
          <a:xfrm>
            <a:off x="1986009" y="5100670"/>
            <a:ext cx="7162361" cy="400110"/>
          </a:xfrm>
          <a:prstGeom prst="rect">
            <a:avLst/>
          </a:prstGeom>
          <a:solidFill>
            <a:schemeClr val="tx2">
              <a:lumMod val="20000"/>
              <a:lumOff val="80000"/>
            </a:schemeClr>
          </a:solidFill>
        </p:spPr>
        <p:txBody>
          <a:bodyPr wrap="square">
            <a:spAutoFit/>
          </a:bodyPr>
          <a:lstStyle/>
          <a:p>
            <a:pPr eaLnBrk="0" hangingPunct="0">
              <a:spcBef>
                <a:spcPts val="0"/>
              </a:spcBef>
              <a:defRPr/>
            </a:pPr>
            <a:r>
              <a:rPr lang="en-GB" sz="2000" dirty="0">
                <a:latin typeface="Courier New" pitchFamily="49" charset="0"/>
                <a:cs typeface="Courier New" pitchFamily="49" charset="0"/>
              </a:rPr>
              <a:t>$git status</a:t>
            </a:r>
          </a:p>
        </p:txBody>
      </p:sp>
      <p:sp>
        <p:nvSpPr>
          <p:cNvPr id="7" name="TextBox 6">
            <a:extLst>
              <a:ext uri="{FF2B5EF4-FFF2-40B4-BE49-F238E27FC236}">
                <a16:creationId xmlns:a16="http://schemas.microsoft.com/office/drawing/2014/main" id="{B467E8A1-5334-4DB7-9E18-4816ED82AD47}"/>
              </a:ext>
            </a:extLst>
          </p:cNvPr>
          <p:cNvSpPr txBox="1"/>
          <p:nvPr/>
        </p:nvSpPr>
        <p:spPr>
          <a:xfrm>
            <a:off x="155321" y="2059570"/>
            <a:ext cx="8899211" cy="923330"/>
          </a:xfrm>
          <a:prstGeom prst="rect">
            <a:avLst/>
          </a:prstGeom>
          <a:noFill/>
        </p:spPr>
        <p:txBody>
          <a:bodyPr wrap="square">
            <a:spAutoFit/>
          </a:bodyPr>
          <a:lstStyle/>
          <a:p>
            <a:pPr marL="742950" lvl="1" indent="-285750">
              <a:buFont typeface="Arial" panose="020B0604020202020204" pitchFamily="34" charset="0"/>
              <a:buChar char="•"/>
            </a:pPr>
            <a:r>
              <a:rPr lang="en-GB" sz="1800" dirty="0"/>
              <a:t>A repository is a storage area for your files</a:t>
            </a:r>
          </a:p>
          <a:p>
            <a:pPr marL="742950" lvl="1" indent="-285750">
              <a:lnSpc>
                <a:spcPct val="100000"/>
              </a:lnSpc>
              <a:buFont typeface="Arial" panose="020B0604020202020204" pitchFamily="34" charset="0"/>
              <a:buChar char="•"/>
            </a:pPr>
            <a:r>
              <a:rPr lang="en-GB" sz="1800" dirty="0">
                <a:latin typeface="+mn-lt"/>
              </a:rPr>
              <a:t>This maps to a directory or folder on your file system</a:t>
            </a:r>
          </a:p>
          <a:p>
            <a:pPr marL="1200150" lvl="2" indent="-285750">
              <a:lnSpc>
                <a:spcPct val="100000"/>
              </a:lnSpc>
              <a:buFont typeface="Arial" panose="020B0604020202020204" pitchFamily="34" charset="0"/>
              <a:buChar char="•"/>
            </a:pPr>
            <a:r>
              <a:rPr lang="en-GB" sz="1800" dirty="0">
                <a:latin typeface="+mn-lt"/>
              </a:rPr>
              <a:t>These can include subdirectories and associated files</a:t>
            </a:r>
          </a:p>
        </p:txBody>
      </p:sp>
    </p:spTree>
    <p:extLst>
      <p:ext uri="{BB962C8B-B14F-4D97-AF65-F5344CB8AC3E}">
        <p14:creationId xmlns:p14="http://schemas.microsoft.com/office/powerpoint/2010/main" val="3841849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2000" dirty="0"/>
              <a:t>You can see the status of your git repository</a:t>
            </a:r>
            <a:endParaRPr lang="en-GB" sz="2000" dirty="0"/>
          </a:p>
          <a:p>
            <a:pPr lvl="2"/>
            <a:endParaRPr lang="en-GB" dirty="0"/>
          </a:p>
          <a:p>
            <a:pPr lvl="1"/>
            <a:endParaRPr lang="en-GB" dirty="0"/>
          </a:p>
        </p:txBody>
      </p:sp>
      <p:sp>
        <p:nvSpPr>
          <p:cNvPr id="3" name="Title 2"/>
          <p:cNvSpPr>
            <a:spLocks noGrp="1"/>
          </p:cNvSpPr>
          <p:nvPr>
            <p:ph type="title"/>
          </p:nvPr>
        </p:nvSpPr>
        <p:spPr/>
        <p:txBody>
          <a:bodyPr>
            <a:normAutofit/>
          </a:bodyPr>
          <a:lstStyle/>
          <a:p>
            <a:r>
              <a:rPr lang="en-US" dirty="0"/>
              <a:t>Adding Files</a:t>
            </a:r>
            <a:endParaRPr lang="en-GB" dirty="0"/>
          </a:p>
        </p:txBody>
      </p:sp>
      <p:sp>
        <p:nvSpPr>
          <p:cNvPr id="6" name="TextBox 5">
            <a:extLst>
              <a:ext uri="{FF2B5EF4-FFF2-40B4-BE49-F238E27FC236}">
                <a16:creationId xmlns:a16="http://schemas.microsoft.com/office/drawing/2014/main" id="{33EB8CBD-CCB6-334F-BFCC-6AFDA9C148D1}"/>
              </a:ext>
            </a:extLst>
          </p:cNvPr>
          <p:cNvSpPr txBox="1"/>
          <p:nvPr/>
        </p:nvSpPr>
        <p:spPr>
          <a:xfrm>
            <a:off x="816870" y="2579120"/>
            <a:ext cx="10205720" cy="3477875"/>
          </a:xfrm>
          <a:prstGeom prst="rect">
            <a:avLst/>
          </a:prstGeom>
          <a:solidFill>
            <a:schemeClr val="tx2">
              <a:lumMod val="20000"/>
              <a:lumOff val="80000"/>
            </a:schemeClr>
          </a:solidFill>
        </p:spPr>
        <p:txBody>
          <a:bodyPr wrap="square" rtlCol="0">
            <a:spAutoFit/>
          </a:bodyPr>
          <a:lstStyle/>
          <a:p>
            <a:r>
              <a:rPr lang="en-US" sz="2000" b="1" dirty="0">
                <a:latin typeface="Courier New"/>
                <a:cs typeface="Courier New"/>
              </a:rPr>
              <a:t>$ </a:t>
            </a:r>
            <a:r>
              <a:rPr lang="en-US" sz="2000" b="1" dirty="0" err="1">
                <a:latin typeface="Courier New"/>
                <a:cs typeface="Courier New"/>
              </a:rPr>
              <a:t>git</a:t>
            </a:r>
            <a:r>
              <a:rPr lang="en-US" sz="2000" b="1" dirty="0">
                <a:latin typeface="Courier New"/>
                <a:cs typeface="Courier New"/>
              </a:rPr>
              <a:t> status</a:t>
            </a:r>
          </a:p>
          <a:p>
            <a:r>
              <a:rPr lang="en-US" sz="2000" dirty="0">
                <a:latin typeface="Courier New"/>
                <a:cs typeface="Courier New"/>
              </a:rPr>
              <a:t>On branch master</a:t>
            </a:r>
          </a:p>
          <a:p>
            <a:r>
              <a:rPr lang="en-US" sz="2000" dirty="0">
                <a:latin typeface="Courier New"/>
                <a:cs typeface="Courier New"/>
              </a:rPr>
              <a:t>Changes not staged for commit:</a:t>
            </a:r>
          </a:p>
          <a:p>
            <a:r>
              <a:rPr lang="en-US" sz="2000" dirty="0">
                <a:latin typeface="Courier New"/>
                <a:cs typeface="Courier New"/>
              </a:rPr>
              <a:t>  (use "</a:t>
            </a:r>
            <a:r>
              <a:rPr lang="en-US" sz="2000" dirty="0" err="1">
                <a:latin typeface="Courier New"/>
                <a:cs typeface="Courier New"/>
              </a:rPr>
              <a:t>git</a:t>
            </a:r>
            <a:r>
              <a:rPr lang="en-US" sz="2000" dirty="0">
                <a:latin typeface="Courier New"/>
                <a:cs typeface="Courier New"/>
              </a:rPr>
              <a:t> add &lt;file&gt;..." to update what will be 							    committed)</a:t>
            </a:r>
          </a:p>
          <a:p>
            <a:r>
              <a:rPr lang="en-US" sz="2000" dirty="0">
                <a:latin typeface="Courier New"/>
                <a:cs typeface="Courier New"/>
              </a:rPr>
              <a:t>  (use "</a:t>
            </a:r>
            <a:r>
              <a:rPr lang="en-US" sz="2000" dirty="0" err="1">
                <a:latin typeface="Courier New"/>
                <a:cs typeface="Courier New"/>
              </a:rPr>
              <a:t>git</a:t>
            </a:r>
            <a:r>
              <a:rPr lang="en-US" sz="2000" dirty="0">
                <a:latin typeface="Courier New"/>
                <a:cs typeface="Courier New"/>
              </a:rPr>
              <a:t> checkout -- &lt;file&gt;..." to discard changes in 						   working directory)</a:t>
            </a:r>
          </a:p>
          <a:p>
            <a:endParaRPr lang="en-US" sz="2000" dirty="0">
              <a:latin typeface="Courier New"/>
              <a:cs typeface="Courier New"/>
            </a:endParaRPr>
          </a:p>
          <a:p>
            <a:r>
              <a:rPr lang="en-US" sz="2000" dirty="0">
                <a:latin typeface="Courier New"/>
                <a:cs typeface="Courier New"/>
              </a:rPr>
              <a:t>	modified:   DG_02_Git.pptx</a:t>
            </a:r>
          </a:p>
          <a:p>
            <a:endParaRPr lang="en-US" sz="2000" dirty="0">
              <a:latin typeface="Courier New"/>
              <a:cs typeface="Courier New"/>
            </a:endParaRPr>
          </a:p>
          <a:p>
            <a:r>
              <a:rPr lang="en-US" sz="2000" dirty="0">
                <a:latin typeface="Courier New"/>
                <a:cs typeface="Courier New"/>
              </a:rPr>
              <a:t>no changes added to commit (use "</a:t>
            </a:r>
            <a:r>
              <a:rPr lang="en-US" sz="2000" dirty="0" err="1">
                <a:latin typeface="Courier New"/>
                <a:cs typeface="Courier New"/>
              </a:rPr>
              <a:t>git</a:t>
            </a:r>
            <a:r>
              <a:rPr lang="en-US" sz="2000" dirty="0">
                <a:latin typeface="Courier New"/>
                <a:cs typeface="Courier New"/>
              </a:rPr>
              <a:t> add" and/or "</a:t>
            </a:r>
            <a:r>
              <a:rPr lang="en-US" sz="2000" dirty="0" err="1">
                <a:latin typeface="Courier New"/>
                <a:cs typeface="Courier New"/>
              </a:rPr>
              <a:t>git</a:t>
            </a:r>
            <a:r>
              <a:rPr lang="en-US" sz="2000" dirty="0">
                <a:latin typeface="Courier New"/>
                <a:cs typeface="Courier New"/>
              </a:rPr>
              <a:t> commit -a”)</a:t>
            </a:r>
          </a:p>
        </p:txBody>
      </p:sp>
    </p:spTree>
    <p:extLst>
      <p:ext uri="{BB962C8B-B14F-4D97-AF65-F5344CB8AC3E}">
        <p14:creationId xmlns:p14="http://schemas.microsoft.com/office/powerpoint/2010/main" val="4213868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557275"/>
            <a:ext cx="11161713" cy="4328725"/>
          </a:xfrm>
        </p:spPr>
        <p:txBody>
          <a:bodyPr/>
          <a:lstStyle/>
          <a:p>
            <a:pPr marL="0" indent="0">
              <a:buNone/>
            </a:pPr>
            <a:r>
              <a:rPr lang="en-US" sz="2000" dirty="0"/>
              <a:t>To add a new file, use the ‘add’ argument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Git status will show the newly added file</a:t>
            </a:r>
            <a:endParaRPr lang="en-GB" sz="2000" dirty="0"/>
          </a:p>
          <a:p>
            <a:pPr marL="0" lvl="1" indent="0">
              <a:buNone/>
            </a:pPr>
            <a:endParaRPr lang="en-GB" sz="1400" dirty="0"/>
          </a:p>
        </p:txBody>
      </p:sp>
      <p:sp>
        <p:nvSpPr>
          <p:cNvPr id="3" name="Title 2"/>
          <p:cNvSpPr>
            <a:spLocks noGrp="1"/>
          </p:cNvSpPr>
          <p:nvPr>
            <p:ph type="title"/>
          </p:nvPr>
        </p:nvSpPr>
        <p:spPr/>
        <p:txBody>
          <a:bodyPr>
            <a:normAutofit/>
          </a:bodyPr>
          <a:lstStyle/>
          <a:p>
            <a:r>
              <a:rPr lang="en-US" dirty="0"/>
              <a:t>Adding Files</a:t>
            </a:r>
            <a:endParaRPr lang="en-GB" dirty="0"/>
          </a:p>
        </p:txBody>
      </p:sp>
      <p:sp>
        <p:nvSpPr>
          <p:cNvPr id="5" name="TextBox 4">
            <a:extLst>
              <a:ext uri="{FF2B5EF4-FFF2-40B4-BE49-F238E27FC236}">
                <a16:creationId xmlns:a16="http://schemas.microsoft.com/office/drawing/2014/main" id="{709EF2BA-D049-9648-947E-B858568811BA}"/>
              </a:ext>
            </a:extLst>
          </p:cNvPr>
          <p:cNvSpPr txBox="1"/>
          <p:nvPr/>
        </p:nvSpPr>
        <p:spPr>
          <a:xfrm>
            <a:off x="514350" y="2062629"/>
            <a:ext cx="6356227" cy="2062103"/>
          </a:xfrm>
          <a:prstGeom prst="rect">
            <a:avLst/>
          </a:prstGeom>
          <a:solidFill>
            <a:schemeClr val="tx2">
              <a:lumMod val="20000"/>
              <a:lumOff val="80000"/>
            </a:schemeClr>
          </a:solidFill>
        </p:spPr>
        <p:txBody>
          <a:bodyPr wrap="none" rtlCol="0">
            <a:spAutoFit/>
          </a:bodyPr>
          <a:lstStyle/>
          <a:p>
            <a:r>
              <a:rPr lang="en-US" sz="1600" dirty="0">
                <a:latin typeface="Courier New" pitchFamily="49" charset="0"/>
                <a:cs typeface="Courier New" pitchFamily="49" charset="0"/>
              </a:rPr>
              <a:t># a single file</a:t>
            </a:r>
          </a:p>
          <a:p>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git</a:t>
            </a:r>
            <a:r>
              <a:rPr lang="en-US" sz="1600" b="1" dirty="0">
                <a:latin typeface="Courier New" pitchFamily="49" charset="0"/>
                <a:cs typeface="Courier New" pitchFamily="49" charset="0"/>
              </a:rPr>
              <a:t> add </a:t>
            </a:r>
            <a:r>
              <a:rPr lang="en-US" sz="1600" b="1" dirty="0" err="1">
                <a:latin typeface="Courier New" pitchFamily="49" charset="0"/>
                <a:cs typeface="Courier New" pitchFamily="49" charset="0"/>
              </a:rPr>
              <a:t>specific_file_name.ext</a:t>
            </a:r>
            <a:endParaRPr lang="en-US" sz="1600" b="1" dirty="0">
              <a:latin typeface="Courier New" pitchFamily="49" charset="0"/>
              <a:cs typeface="Courier New" pitchFamily="49" charset="0"/>
            </a:endParaRP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To add all the files</a:t>
            </a:r>
          </a:p>
          <a:p>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git</a:t>
            </a:r>
            <a:r>
              <a:rPr lang="en-US" sz="1600" b="1" dirty="0">
                <a:latin typeface="Courier New" pitchFamily="49" charset="0"/>
                <a:cs typeface="Courier New" pitchFamily="49" charset="0"/>
              </a:rPr>
              <a:t> add .</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add changes from all tracked and untracked files</a:t>
            </a:r>
          </a:p>
          <a:p>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git</a:t>
            </a:r>
            <a:r>
              <a:rPr lang="en-US" sz="1600" b="1" dirty="0">
                <a:latin typeface="Courier New" pitchFamily="49" charset="0"/>
                <a:cs typeface="Courier New" pitchFamily="49" charset="0"/>
              </a:rPr>
              <a:t> add --all</a:t>
            </a:r>
          </a:p>
        </p:txBody>
      </p:sp>
      <p:sp>
        <p:nvSpPr>
          <p:cNvPr id="7" name="TextBox 6">
            <a:extLst>
              <a:ext uri="{FF2B5EF4-FFF2-40B4-BE49-F238E27FC236}">
                <a16:creationId xmlns:a16="http://schemas.microsoft.com/office/drawing/2014/main" id="{61E142AB-9CD6-DB4D-9338-EDE1C7F562EF}"/>
              </a:ext>
            </a:extLst>
          </p:cNvPr>
          <p:cNvSpPr txBox="1"/>
          <p:nvPr/>
        </p:nvSpPr>
        <p:spPr>
          <a:xfrm>
            <a:off x="514350" y="4933190"/>
            <a:ext cx="6356227" cy="1323439"/>
          </a:xfrm>
          <a:prstGeom prst="rect">
            <a:avLst/>
          </a:prstGeom>
          <a:solidFill>
            <a:schemeClr val="tx2">
              <a:lumMod val="20000"/>
              <a:lumOff val="80000"/>
            </a:schemeClr>
          </a:solidFill>
        </p:spPr>
        <p:txBody>
          <a:bodyPr wrap="square" rtlCol="0">
            <a:spAutoFit/>
          </a:bodyPr>
          <a:lstStyle/>
          <a:p>
            <a:r>
              <a:rPr lang="en-US" sz="1600" dirty="0">
                <a:latin typeface="Courier New"/>
                <a:cs typeface="Courier New"/>
              </a:rPr>
              <a:t>On branch master</a:t>
            </a:r>
          </a:p>
          <a:p>
            <a:r>
              <a:rPr lang="en-US" sz="1600" dirty="0">
                <a:latin typeface="Courier New"/>
                <a:cs typeface="Courier New"/>
              </a:rPr>
              <a:t>Changes to be committed:</a:t>
            </a:r>
          </a:p>
          <a:p>
            <a:r>
              <a:rPr lang="en-US" sz="1600" dirty="0">
                <a:latin typeface="Courier New"/>
                <a:cs typeface="Courier New"/>
              </a:rPr>
              <a:t>  (use "</a:t>
            </a:r>
            <a:r>
              <a:rPr lang="en-US" sz="1600" dirty="0" err="1">
                <a:latin typeface="Courier New"/>
                <a:cs typeface="Courier New"/>
              </a:rPr>
              <a:t>git</a:t>
            </a:r>
            <a:r>
              <a:rPr lang="en-US" sz="1600" dirty="0">
                <a:latin typeface="Courier New"/>
                <a:cs typeface="Courier New"/>
              </a:rPr>
              <a:t> reset HEAD &lt;file&gt;..." to </a:t>
            </a:r>
            <a:r>
              <a:rPr lang="en-US" sz="1600" dirty="0" err="1">
                <a:latin typeface="Courier New"/>
                <a:cs typeface="Courier New"/>
              </a:rPr>
              <a:t>unstage</a:t>
            </a:r>
            <a:r>
              <a:rPr lang="en-US" sz="1600" dirty="0">
                <a:latin typeface="Courier New"/>
                <a:cs typeface="Courier New"/>
              </a:rPr>
              <a:t>)</a:t>
            </a:r>
          </a:p>
          <a:p>
            <a:endParaRPr lang="en-US" sz="1600" dirty="0">
              <a:latin typeface="Courier New"/>
              <a:cs typeface="Courier New"/>
            </a:endParaRPr>
          </a:p>
          <a:p>
            <a:r>
              <a:rPr lang="en-US" sz="1600" dirty="0">
                <a:latin typeface="Courier New"/>
                <a:cs typeface="Courier New"/>
              </a:rPr>
              <a:t>	modified:   DG_02_Git.pptx</a:t>
            </a:r>
          </a:p>
        </p:txBody>
      </p:sp>
    </p:spTree>
    <p:extLst>
      <p:ext uri="{BB962C8B-B14F-4D97-AF65-F5344CB8AC3E}">
        <p14:creationId xmlns:p14="http://schemas.microsoft.com/office/powerpoint/2010/main" val="996915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buNone/>
            </a:pPr>
            <a:r>
              <a:rPr lang="en-US" sz="2000" dirty="0"/>
              <a:t>To commit the changes, use the “commit” argument</a:t>
            </a:r>
          </a:p>
          <a:p>
            <a:pPr lvl="1">
              <a:lnSpc>
                <a:spcPct val="100000"/>
              </a:lnSpc>
              <a:buFont typeface="Arial" panose="020B0604020202020204" pitchFamily="34" charset="0"/>
              <a:buChar char="•"/>
            </a:pPr>
            <a:r>
              <a:rPr lang="en-US" sz="1800" dirty="0"/>
              <a:t>You can specify the author with the –a flag</a:t>
            </a:r>
          </a:p>
          <a:p>
            <a:pPr lvl="1">
              <a:lnSpc>
                <a:spcPct val="100000"/>
              </a:lnSpc>
              <a:buFont typeface="Arial" panose="020B0604020202020204" pitchFamily="34" charset="0"/>
              <a:buChar char="•"/>
            </a:pPr>
            <a:r>
              <a:rPr lang="en-US" sz="1800" dirty="0"/>
              <a:t>The –m flag is used to set a message</a:t>
            </a:r>
          </a:p>
          <a:p>
            <a:pPr lvl="1">
              <a:lnSpc>
                <a:spcPct val="100000"/>
              </a:lnSpc>
              <a:buFont typeface="Arial" panose="020B0604020202020204" pitchFamily="34" charset="0"/>
              <a:buChar char="•"/>
            </a:pPr>
            <a:endParaRPr lang="en-US" sz="1800" dirty="0"/>
          </a:p>
          <a:p>
            <a:pPr lvl="1">
              <a:lnSpc>
                <a:spcPct val="100000"/>
              </a:lnSpc>
              <a:buFont typeface="Arial" panose="020B0604020202020204" pitchFamily="34" charset="0"/>
              <a:buChar char="•"/>
            </a:pPr>
            <a:endParaRPr lang="en-US" sz="1800" dirty="0"/>
          </a:p>
          <a:p>
            <a:pPr lvl="1">
              <a:lnSpc>
                <a:spcPct val="100000"/>
              </a:lnSpc>
              <a:buFont typeface="Arial" panose="020B0604020202020204" pitchFamily="34" charset="0"/>
              <a:buChar char="•"/>
            </a:pPr>
            <a:endParaRPr lang="en-US" sz="1800" dirty="0"/>
          </a:p>
          <a:p>
            <a:pPr lvl="1">
              <a:lnSpc>
                <a:spcPct val="100000"/>
              </a:lnSpc>
              <a:buFont typeface="Arial" panose="020B0604020202020204" pitchFamily="34" charset="0"/>
              <a:buChar char="•"/>
            </a:pPr>
            <a:endParaRPr lang="en-US" sz="1800" dirty="0"/>
          </a:p>
          <a:p>
            <a:pPr marL="0" indent="0">
              <a:lnSpc>
                <a:spcPct val="100000"/>
              </a:lnSpc>
              <a:buNone/>
            </a:pPr>
            <a:r>
              <a:rPr lang="en-US" sz="2000" dirty="0"/>
              <a:t>This is now saved to the local version of your repository</a:t>
            </a:r>
          </a:p>
          <a:p>
            <a:pPr lvl="1">
              <a:lnSpc>
                <a:spcPct val="100000"/>
              </a:lnSpc>
              <a:buFont typeface="Arial" panose="020B0604020202020204" pitchFamily="34" charset="0"/>
              <a:buChar char="•"/>
            </a:pPr>
            <a:endParaRPr lang="en-US" sz="1800" dirty="0"/>
          </a:p>
          <a:p>
            <a:pPr lvl="1">
              <a:lnSpc>
                <a:spcPct val="100000"/>
              </a:lnSpc>
              <a:buFont typeface="Arial" panose="020B0604020202020204" pitchFamily="34" charset="0"/>
              <a:buChar char="•"/>
            </a:pPr>
            <a:endParaRPr lang="en-US" sz="1800" dirty="0"/>
          </a:p>
        </p:txBody>
      </p:sp>
      <p:sp>
        <p:nvSpPr>
          <p:cNvPr id="2" name="Title 1"/>
          <p:cNvSpPr>
            <a:spLocks noGrp="1"/>
          </p:cNvSpPr>
          <p:nvPr>
            <p:ph type="title"/>
          </p:nvPr>
        </p:nvSpPr>
        <p:spPr/>
        <p:txBody>
          <a:bodyPr>
            <a:normAutofit/>
          </a:bodyPr>
          <a:lstStyle/>
          <a:p>
            <a:r>
              <a:rPr lang="en-US" dirty="0"/>
              <a:t>Committing files</a:t>
            </a:r>
          </a:p>
        </p:txBody>
      </p:sp>
      <p:sp>
        <p:nvSpPr>
          <p:cNvPr id="5" name="TextBox 4"/>
          <p:cNvSpPr txBox="1"/>
          <p:nvPr/>
        </p:nvSpPr>
        <p:spPr>
          <a:xfrm>
            <a:off x="514350" y="3320145"/>
            <a:ext cx="7572506" cy="1015663"/>
          </a:xfrm>
          <a:prstGeom prst="rect">
            <a:avLst/>
          </a:prstGeom>
          <a:solidFill>
            <a:schemeClr val="tx2">
              <a:lumMod val="20000"/>
              <a:lumOff val="80000"/>
            </a:schemeClr>
          </a:solidFill>
        </p:spPr>
        <p:txBody>
          <a:bodyPr wrap="none" rtlCol="0">
            <a:spAutoFit/>
          </a:bodyPr>
          <a:lstStyle/>
          <a:p>
            <a:r>
              <a:rPr lang="en-US" sz="2000" b="1" dirty="0">
                <a:latin typeface="Courier New"/>
                <a:cs typeface="Courier New"/>
              </a:rPr>
              <a:t>$ </a:t>
            </a:r>
            <a:r>
              <a:rPr lang="en-US" sz="2000" b="1" dirty="0" err="1">
                <a:latin typeface="Courier New"/>
                <a:cs typeface="Courier New"/>
              </a:rPr>
              <a:t>git</a:t>
            </a:r>
            <a:r>
              <a:rPr lang="en-US" sz="2000" b="1" dirty="0">
                <a:latin typeface="Courier New"/>
                <a:cs typeface="Courier New"/>
              </a:rPr>
              <a:t> commit -m "More content for DG02 - </a:t>
            </a:r>
            <a:r>
              <a:rPr lang="en-US" sz="2000" b="1" dirty="0" err="1">
                <a:latin typeface="Courier New"/>
                <a:cs typeface="Courier New"/>
              </a:rPr>
              <a:t>git</a:t>
            </a:r>
            <a:r>
              <a:rPr lang="en-US" sz="2000" b="1" dirty="0">
                <a:latin typeface="Courier New"/>
                <a:cs typeface="Courier New"/>
              </a:rPr>
              <a:t>"</a:t>
            </a:r>
          </a:p>
          <a:p>
            <a:r>
              <a:rPr lang="en-US" sz="2000" dirty="0">
                <a:latin typeface="Courier New"/>
                <a:cs typeface="Courier New"/>
              </a:rPr>
              <a:t>[master 93e8300] More content for DG02 - </a:t>
            </a:r>
            <a:r>
              <a:rPr lang="en-US" sz="2000" dirty="0" err="1">
                <a:latin typeface="Courier New"/>
                <a:cs typeface="Courier New"/>
              </a:rPr>
              <a:t>git</a:t>
            </a:r>
            <a:endParaRPr lang="en-US" sz="2000" dirty="0">
              <a:latin typeface="Courier New"/>
              <a:cs typeface="Courier New"/>
            </a:endParaRPr>
          </a:p>
          <a:p>
            <a:r>
              <a:rPr lang="en-US" sz="2000" dirty="0">
                <a:latin typeface="Courier New"/>
                <a:cs typeface="Courier New"/>
              </a:rPr>
              <a:t> 1 file changed, 0 insertions(+), 0 deletions(-)</a:t>
            </a:r>
          </a:p>
        </p:txBody>
      </p:sp>
    </p:spTree>
    <p:extLst>
      <p:ext uri="{BB962C8B-B14F-4D97-AF65-F5344CB8AC3E}">
        <p14:creationId xmlns:p14="http://schemas.microsoft.com/office/powerpoint/2010/main" val="10330195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5B8400-10F9-12F1-96E9-B925B6C751F9}"/>
              </a:ext>
            </a:extLst>
          </p:cNvPr>
          <p:cNvSpPr>
            <a:spLocks noGrp="1"/>
          </p:cNvSpPr>
          <p:nvPr>
            <p:ph type="title"/>
          </p:nvPr>
        </p:nvSpPr>
        <p:spPr/>
        <p:txBody>
          <a:bodyPr/>
          <a:lstStyle/>
          <a:p>
            <a:r>
              <a:rPr lang="en-GB" cap="none" dirty="0"/>
              <a:t>Creating A Git Repo – Ninja Lab </a:t>
            </a:r>
            <a:br>
              <a:rPr lang="en-GB" cap="none" dirty="0"/>
            </a:br>
            <a:br>
              <a:rPr lang="en-GB" dirty="0"/>
            </a:br>
            <a:endParaRPr lang="en-GB" dirty="0"/>
          </a:p>
        </p:txBody>
      </p:sp>
      <p:sp>
        <p:nvSpPr>
          <p:cNvPr id="5" name="Text Placeholder 4">
            <a:extLst>
              <a:ext uri="{FF2B5EF4-FFF2-40B4-BE49-F238E27FC236}">
                <a16:creationId xmlns:a16="http://schemas.microsoft.com/office/drawing/2014/main" id="{B8ACBC13-E138-4C95-94CC-F42F36BB4826}"/>
              </a:ext>
            </a:extLst>
          </p:cNvPr>
          <p:cNvSpPr>
            <a:spLocks noGrp="1"/>
          </p:cNvSpPr>
          <p:nvPr>
            <p:ph type="body" sz="quarter" idx="4294967295"/>
          </p:nvPr>
        </p:nvSpPr>
        <p:spPr>
          <a:xfrm>
            <a:off x="514799" y="1878185"/>
            <a:ext cx="6770687" cy="5119688"/>
          </a:xfrm>
        </p:spPr>
        <p:txBody>
          <a:bodyPr/>
          <a:lstStyle/>
          <a:p>
            <a:pPr marL="285750" indent="-285750">
              <a:lnSpc>
                <a:spcPct val="100000"/>
              </a:lnSpc>
              <a:buFont typeface="Arial" panose="020B0604020202020204" pitchFamily="34" charset="0"/>
              <a:buChar char="•"/>
            </a:pPr>
            <a:r>
              <a:rPr lang="en-GB" dirty="0"/>
              <a:t>Create a folder at the ~ called </a:t>
            </a:r>
            <a:r>
              <a:rPr lang="en-GB" dirty="0" err="1"/>
              <a:t>firstRepo</a:t>
            </a:r>
            <a:endParaRPr lang="en-GB" dirty="0"/>
          </a:p>
          <a:p>
            <a:pPr marL="285750" indent="-285750">
              <a:lnSpc>
                <a:spcPct val="100000"/>
              </a:lnSpc>
              <a:buFont typeface="Arial" panose="020B0604020202020204" pitchFamily="34" charset="0"/>
              <a:buChar char="•"/>
            </a:pPr>
            <a:r>
              <a:rPr lang="en-GB" dirty="0"/>
              <a:t>Initialise it as a Git repository</a:t>
            </a:r>
          </a:p>
          <a:p>
            <a:pPr marL="285750" indent="-285750">
              <a:lnSpc>
                <a:spcPct val="100000"/>
              </a:lnSpc>
              <a:buFont typeface="Arial" panose="020B0604020202020204" pitchFamily="34" charset="0"/>
              <a:buChar char="•"/>
            </a:pPr>
            <a:r>
              <a:rPr lang="en-GB" dirty="0"/>
              <a:t>Check the status of the repo</a:t>
            </a:r>
          </a:p>
          <a:p>
            <a:pPr marL="285750" indent="-285750">
              <a:lnSpc>
                <a:spcPct val="100000"/>
              </a:lnSpc>
              <a:buFont typeface="Arial" panose="020B0604020202020204" pitchFamily="34" charset="0"/>
              <a:buChar char="•"/>
            </a:pPr>
            <a:r>
              <a:rPr lang="en-GB" dirty="0"/>
              <a:t>Use the touch command to create a file called myfile.bat</a:t>
            </a:r>
          </a:p>
          <a:p>
            <a:pPr marL="285750" indent="-285750">
              <a:lnSpc>
                <a:spcPct val="100000"/>
              </a:lnSpc>
              <a:buFont typeface="Arial" panose="020B0604020202020204" pitchFamily="34" charset="0"/>
              <a:buChar char="•"/>
            </a:pPr>
            <a:r>
              <a:rPr lang="en-GB" dirty="0"/>
              <a:t>Check the status of the repo</a:t>
            </a:r>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7116178" y="995767"/>
            <a:ext cx="2318901" cy="1722612"/>
          </a:xfrm>
          <a:prstGeom prst="rect">
            <a:avLst/>
          </a:prstGeom>
        </p:spPr>
      </p:pic>
    </p:spTree>
    <p:extLst>
      <p:ext uri="{BB962C8B-B14F-4D97-AF65-F5344CB8AC3E}">
        <p14:creationId xmlns:p14="http://schemas.microsoft.com/office/powerpoint/2010/main" val="244523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692000"/>
            <a:ext cx="11161713" cy="4328725"/>
          </a:xfrm>
        </p:spPr>
        <p:txBody>
          <a:bodyPr/>
          <a:lstStyle/>
          <a:p>
            <a:pPr marL="0" indent="0">
              <a:lnSpc>
                <a:spcPct val="100000"/>
              </a:lnSpc>
              <a:spcBef>
                <a:spcPts val="1200"/>
              </a:spcBef>
              <a:buNone/>
            </a:pPr>
            <a:r>
              <a:rPr lang="en-GB" sz="2000" dirty="0"/>
              <a:t>Cloning makes a physical copy of a Git repository </a:t>
            </a:r>
          </a:p>
          <a:p>
            <a:pPr lvl="1">
              <a:lnSpc>
                <a:spcPct val="100000"/>
              </a:lnSpc>
              <a:buFont typeface="Arial" panose="020B0604020202020204" pitchFamily="34" charset="0"/>
              <a:buChar char="•"/>
            </a:pPr>
            <a:r>
              <a:rPr lang="en-GB" sz="1800" dirty="0"/>
              <a:t>It can be done locally or via a remote server, e.g. GitHub</a:t>
            </a:r>
          </a:p>
          <a:p>
            <a:pPr lvl="1">
              <a:lnSpc>
                <a:spcPct val="100000"/>
              </a:lnSpc>
              <a:buFont typeface="Arial" panose="020B0604020202020204" pitchFamily="34" charset="0"/>
              <a:buChar char="•"/>
            </a:pPr>
            <a:r>
              <a:rPr lang="en-GB" sz="1800" dirty="0"/>
              <a:t>You can push and pull updates from the repository</a:t>
            </a:r>
          </a:p>
          <a:p>
            <a:pPr marL="0" indent="0">
              <a:lnSpc>
                <a:spcPct val="100000"/>
              </a:lnSpc>
              <a:spcBef>
                <a:spcPts val="1200"/>
              </a:spcBef>
              <a:buNone/>
            </a:pPr>
            <a:r>
              <a:rPr lang="en-GB" sz="2000" dirty="0"/>
              <a:t>The benefit of cloning repos is that the commit history is maintained </a:t>
            </a:r>
          </a:p>
          <a:p>
            <a:pPr lvl="1">
              <a:lnSpc>
                <a:spcPct val="100000"/>
              </a:lnSpc>
              <a:buFont typeface="Arial" panose="020B0604020202020204" pitchFamily="34" charset="0"/>
              <a:buChar char="•"/>
            </a:pPr>
            <a:r>
              <a:rPr lang="en-GB" sz="1800" dirty="0"/>
              <a:t>Changes can be sent back between the original and the clone</a:t>
            </a:r>
            <a:endParaRPr lang="en-GB" sz="2000" dirty="0"/>
          </a:p>
          <a:p>
            <a:pPr marL="0" indent="0">
              <a:lnSpc>
                <a:spcPct val="100000"/>
              </a:lnSpc>
              <a:spcBef>
                <a:spcPts val="1200"/>
              </a:spcBef>
              <a:buNone/>
            </a:pPr>
            <a:r>
              <a:rPr lang="en-GB" sz="2000" dirty="0"/>
              <a:t>Cloning is achieved with the clone command:</a:t>
            </a:r>
          </a:p>
          <a:p>
            <a:pPr lvl="1">
              <a:lnSpc>
                <a:spcPct val="100000"/>
              </a:lnSpc>
              <a:buFont typeface="Arial" panose="020B0604020202020204" pitchFamily="34" charset="0"/>
              <a:buChar char="•"/>
            </a:pPr>
            <a:r>
              <a:rPr lang="en-GB" sz="1800" dirty="0"/>
              <a:t>Or through the GUI</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2000" dirty="0"/>
          </a:p>
          <a:p>
            <a:pPr marL="0" indent="0">
              <a:lnSpc>
                <a:spcPct val="100000"/>
              </a:lnSpc>
              <a:spcBef>
                <a:spcPts val="1200"/>
              </a:spcBef>
              <a:buNone/>
            </a:pPr>
            <a:r>
              <a:rPr lang="en-GB" sz="2000" dirty="0"/>
              <a:t>The GUI branch visualiser gives us a very useful way to see the origins of branches</a:t>
            </a:r>
          </a:p>
        </p:txBody>
      </p:sp>
      <p:sp>
        <p:nvSpPr>
          <p:cNvPr id="3" name="Title 2"/>
          <p:cNvSpPr>
            <a:spLocks noGrp="1"/>
          </p:cNvSpPr>
          <p:nvPr>
            <p:ph type="title"/>
          </p:nvPr>
        </p:nvSpPr>
        <p:spPr/>
        <p:txBody>
          <a:bodyPr>
            <a:normAutofit/>
          </a:bodyPr>
          <a:lstStyle/>
          <a:p>
            <a:r>
              <a:rPr lang="en-GB" dirty="0"/>
              <a:t>Attack of the Clones!</a:t>
            </a:r>
          </a:p>
        </p:txBody>
      </p:sp>
      <p:sp>
        <p:nvSpPr>
          <p:cNvPr id="4" name="TextBox 3"/>
          <p:cNvSpPr txBox="1"/>
          <p:nvPr/>
        </p:nvSpPr>
        <p:spPr>
          <a:xfrm>
            <a:off x="652969" y="4536615"/>
            <a:ext cx="7162361" cy="400110"/>
          </a:xfrm>
          <a:prstGeom prst="rect">
            <a:avLst/>
          </a:prstGeom>
          <a:solidFill>
            <a:schemeClr val="tx2">
              <a:lumMod val="20000"/>
              <a:lumOff val="80000"/>
            </a:schemeClr>
          </a:solidFill>
        </p:spPr>
        <p:txBody>
          <a:bodyPr wrap="square">
            <a:spAutoFit/>
          </a:bodyPr>
          <a:lstStyle/>
          <a:p>
            <a:pPr algn="ctr" eaLnBrk="0" hangingPunct="0">
              <a:spcBef>
                <a:spcPts val="0"/>
              </a:spcBef>
              <a:defRPr/>
            </a:pPr>
            <a:r>
              <a:rPr lang="en-GB" sz="2000" b="1" dirty="0">
                <a:latin typeface="Courier New" pitchFamily="49" charset="0"/>
                <a:cs typeface="Courier New" pitchFamily="49" charset="0"/>
              </a:rPr>
              <a:t>$git clone source </a:t>
            </a:r>
            <a:r>
              <a:rPr lang="en-GB" sz="2000" b="1" dirty="0" err="1">
                <a:latin typeface="Courier New" pitchFamily="49" charset="0"/>
                <a:cs typeface="Courier New" pitchFamily="49" charset="0"/>
              </a:rPr>
              <a:t>destination_url</a:t>
            </a:r>
            <a:endParaRPr lang="en-GB" sz="2000" b="1" dirty="0">
              <a:latin typeface="Courier New" pitchFamily="49" charset="0"/>
              <a:cs typeface="Courier New" pitchFamily="49" charset="0"/>
            </a:endParaRPr>
          </a:p>
        </p:txBody>
      </p:sp>
    </p:spTree>
    <p:extLst>
      <p:ext uri="{BB962C8B-B14F-4D97-AF65-F5344CB8AC3E}">
        <p14:creationId xmlns:p14="http://schemas.microsoft.com/office/powerpoint/2010/main" val="26539642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lnSpc>
                <a:spcPct val="100000"/>
              </a:lnSpc>
              <a:buNone/>
            </a:pPr>
            <a:r>
              <a:rPr lang="en-US" sz="2000" dirty="0"/>
              <a:t>Cloning copies the entire repository to your hard drive</a:t>
            </a:r>
          </a:p>
          <a:p>
            <a:pPr lvl="1">
              <a:lnSpc>
                <a:spcPct val="100000"/>
              </a:lnSpc>
              <a:buFont typeface="Arial" panose="020B0604020202020204" pitchFamily="34" charset="0"/>
              <a:buChar char="•"/>
            </a:pPr>
            <a:r>
              <a:rPr lang="en-US" sz="1800" dirty="0"/>
              <a:t>The full commit history is maintained</a:t>
            </a:r>
          </a:p>
          <a:p>
            <a:pPr lvl="1">
              <a:lnSpc>
                <a:spcPct val="100000"/>
              </a:lnSpc>
              <a:buFont typeface="Arial" panose="020B0604020202020204" pitchFamily="34" charset="0"/>
              <a:buChar char="•"/>
            </a:pPr>
            <a:endParaRPr lang="en-US" sz="1800" dirty="0"/>
          </a:p>
          <a:p>
            <a:pPr marL="0" indent="0">
              <a:lnSpc>
                <a:spcPct val="100000"/>
              </a:lnSpc>
              <a:buNone/>
            </a:pPr>
            <a:r>
              <a:rPr lang="en-US" sz="2000" dirty="0"/>
              <a:t>To clone a remote repository:</a:t>
            </a:r>
          </a:p>
          <a:p>
            <a:pPr marL="0" indent="0">
              <a:lnSpc>
                <a:spcPct val="100000"/>
              </a:lnSpc>
              <a:buNone/>
            </a:pPr>
            <a:endParaRPr lang="en-US" sz="2000" dirty="0"/>
          </a:p>
          <a:p>
            <a:pPr marL="0" indent="0">
              <a:lnSpc>
                <a:spcPct val="100000"/>
              </a:lnSpc>
              <a:buNone/>
            </a:pPr>
            <a:endParaRPr lang="en-US" sz="2000" dirty="0"/>
          </a:p>
          <a:p>
            <a:pPr marL="0" indent="0">
              <a:lnSpc>
                <a:spcPct val="100000"/>
              </a:lnSpc>
              <a:buNone/>
            </a:pPr>
            <a:endParaRPr lang="en-US" sz="2000" dirty="0"/>
          </a:p>
          <a:p>
            <a:pPr marL="0" indent="0">
              <a:lnSpc>
                <a:spcPct val="100000"/>
              </a:lnSpc>
              <a:buNone/>
            </a:pPr>
            <a:r>
              <a:rPr lang="en-US" sz="2000" dirty="0"/>
              <a:t>To clone a specific branch:</a:t>
            </a:r>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p:txBody>
      </p:sp>
      <p:sp>
        <p:nvSpPr>
          <p:cNvPr id="3" name="Title 2"/>
          <p:cNvSpPr>
            <a:spLocks noGrp="1"/>
          </p:cNvSpPr>
          <p:nvPr>
            <p:ph type="title"/>
          </p:nvPr>
        </p:nvSpPr>
        <p:spPr/>
        <p:txBody>
          <a:bodyPr>
            <a:normAutofit/>
          </a:bodyPr>
          <a:lstStyle/>
          <a:p>
            <a:r>
              <a:rPr lang="en-US" dirty="0"/>
              <a:t>Cloning a repository</a:t>
            </a:r>
            <a:endParaRPr lang="en-GB" dirty="0"/>
          </a:p>
        </p:txBody>
      </p:sp>
      <p:sp>
        <p:nvSpPr>
          <p:cNvPr id="5" name="TextBox 4">
            <a:extLst>
              <a:ext uri="{FF2B5EF4-FFF2-40B4-BE49-F238E27FC236}">
                <a16:creationId xmlns:a16="http://schemas.microsoft.com/office/drawing/2014/main" id="{3813D9ED-5D3C-0E44-AD33-B92A35401946}"/>
              </a:ext>
            </a:extLst>
          </p:cNvPr>
          <p:cNvSpPr txBox="1"/>
          <p:nvPr/>
        </p:nvSpPr>
        <p:spPr>
          <a:xfrm>
            <a:off x="879007" y="3636529"/>
            <a:ext cx="8957726" cy="1015663"/>
          </a:xfrm>
          <a:prstGeom prst="rect">
            <a:avLst/>
          </a:prstGeom>
          <a:solidFill>
            <a:schemeClr val="tx2">
              <a:lumMod val="20000"/>
              <a:lumOff val="80000"/>
            </a:schemeClr>
          </a:solidFill>
        </p:spPr>
        <p:txBody>
          <a:bodyPr wrap="none" rtlCol="0">
            <a:spAutoFit/>
          </a:bodyPr>
          <a:lstStyle/>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git</a:t>
            </a:r>
            <a:r>
              <a:rPr lang="en-US" sz="2000" b="1" dirty="0">
                <a:latin typeface="Courier New" pitchFamily="49" charset="0"/>
                <a:cs typeface="Courier New" pitchFamily="49" charset="0"/>
              </a:rPr>
              <a:t> clone [repository]</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git</a:t>
            </a:r>
            <a:r>
              <a:rPr lang="en-US" sz="2000" b="1" dirty="0">
                <a:latin typeface="Courier New" pitchFamily="49" charset="0"/>
                <a:cs typeface="Courier New" pitchFamily="49" charset="0"/>
              </a:rPr>
              <a:t> clone https://</a:t>
            </a:r>
            <a:r>
              <a:rPr lang="en-US" sz="2000" b="1" dirty="0" err="1">
                <a:latin typeface="Courier New" pitchFamily="49" charset="0"/>
                <a:cs typeface="Courier New" pitchFamily="49" charset="0"/>
              </a:rPr>
              <a:t>bitbucket.org</a:t>
            </a:r>
            <a:r>
              <a:rPr lang="en-US" sz="2000" b="1" dirty="0">
                <a:latin typeface="Courier New" pitchFamily="49" charset="0"/>
                <a:cs typeface="Courier New" pitchFamily="49" charset="0"/>
              </a:rPr>
              <a:t>/username/</a:t>
            </a:r>
            <a:r>
              <a:rPr lang="en-US" sz="2000" b="1" dirty="0" err="1">
                <a:latin typeface="Courier New" pitchFamily="49" charset="0"/>
                <a:cs typeface="Courier New" pitchFamily="49" charset="0"/>
              </a:rPr>
              <a:t>repositoryname</a:t>
            </a:r>
            <a:endParaRPr lang="en-US" sz="2000" b="1" dirty="0">
              <a:latin typeface="Courier New" pitchFamily="49" charset="0"/>
              <a:cs typeface="Courier New" pitchFamily="49" charset="0"/>
            </a:endParaRPr>
          </a:p>
        </p:txBody>
      </p:sp>
      <p:sp>
        <p:nvSpPr>
          <p:cNvPr id="6" name="TextBox 5">
            <a:extLst>
              <a:ext uri="{FF2B5EF4-FFF2-40B4-BE49-F238E27FC236}">
                <a16:creationId xmlns:a16="http://schemas.microsoft.com/office/drawing/2014/main" id="{DFAFD68D-0B60-764D-9AFB-15D18A690410}"/>
              </a:ext>
            </a:extLst>
          </p:cNvPr>
          <p:cNvSpPr txBox="1"/>
          <p:nvPr/>
        </p:nvSpPr>
        <p:spPr>
          <a:xfrm>
            <a:off x="879007" y="5685945"/>
            <a:ext cx="8957726" cy="400110"/>
          </a:xfrm>
          <a:prstGeom prst="rect">
            <a:avLst/>
          </a:prstGeom>
          <a:solidFill>
            <a:schemeClr val="tx2">
              <a:lumMod val="20000"/>
              <a:lumOff val="80000"/>
            </a:schemeClr>
          </a:solidFill>
        </p:spPr>
        <p:txBody>
          <a:bodyPr wrap="square" rtlCol="0">
            <a:spAutoFit/>
          </a:bodyPr>
          <a:lstStyle/>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git</a:t>
            </a:r>
            <a:r>
              <a:rPr lang="en-US" sz="2000" b="1" dirty="0">
                <a:latin typeface="Courier New" pitchFamily="49" charset="0"/>
                <a:cs typeface="Courier New" pitchFamily="49" charset="0"/>
              </a:rPr>
              <a:t> clone –b </a:t>
            </a:r>
            <a:r>
              <a:rPr lang="en-US" sz="2000" b="1" dirty="0" err="1">
                <a:latin typeface="Courier New" pitchFamily="49" charset="0"/>
                <a:cs typeface="Courier New" pitchFamily="49" charset="0"/>
              </a:rPr>
              <a:t>branchName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repositoryAddress</a:t>
            </a:r>
            <a:endParaRPr lang="en-US" sz="2000" b="1" dirty="0">
              <a:latin typeface="Courier New" pitchFamily="49" charset="0"/>
              <a:cs typeface="Courier New" pitchFamily="49" charset="0"/>
            </a:endParaRPr>
          </a:p>
        </p:txBody>
      </p:sp>
    </p:spTree>
    <p:extLst>
      <p:ext uri="{BB962C8B-B14F-4D97-AF65-F5344CB8AC3E}">
        <p14:creationId xmlns:p14="http://schemas.microsoft.com/office/powerpoint/2010/main" val="100729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E8EA8-ED97-EB48-2DA5-B219AB8EEADA}"/>
              </a:ext>
            </a:extLst>
          </p:cNvPr>
          <p:cNvSpPr>
            <a:spLocks noGrp="1"/>
          </p:cNvSpPr>
          <p:nvPr>
            <p:ph type="title"/>
          </p:nvPr>
        </p:nvSpPr>
        <p:spPr/>
        <p:txBody>
          <a:bodyPr/>
          <a:lstStyle/>
          <a:p>
            <a:r>
              <a:rPr lang="en-US" dirty="0"/>
              <a:t>HTTP Server Response</a:t>
            </a:r>
            <a:br>
              <a:rPr lang="en-US" dirty="0"/>
            </a:br>
            <a:endParaRPr lang="en-GB" dirty="0"/>
          </a:p>
        </p:txBody>
      </p:sp>
      <p:sp>
        <p:nvSpPr>
          <p:cNvPr id="2" name="Text Placeholder 1">
            <a:extLst>
              <a:ext uri="{FF2B5EF4-FFF2-40B4-BE49-F238E27FC236}">
                <a16:creationId xmlns:a16="http://schemas.microsoft.com/office/drawing/2014/main" id="{6FB005E6-26E4-4529-82D9-A3CAE4F2BC44}"/>
              </a:ext>
            </a:extLst>
          </p:cNvPr>
          <p:cNvSpPr>
            <a:spLocks noGrp="1"/>
          </p:cNvSpPr>
          <p:nvPr>
            <p:ph type="body" sz="quarter" idx="4294967295"/>
          </p:nvPr>
        </p:nvSpPr>
        <p:spPr>
          <a:xfrm>
            <a:off x="5849938" y="1262063"/>
            <a:ext cx="6342062" cy="5216525"/>
          </a:xfrm>
        </p:spPr>
        <p:txBody>
          <a:bodyPr/>
          <a:lstStyle/>
          <a:p>
            <a:pPr>
              <a:lnSpc>
                <a:spcPct val="100000"/>
              </a:lnSpc>
              <a:spcBef>
                <a:spcPts val="1200"/>
              </a:spcBef>
            </a:pPr>
            <a:r>
              <a:rPr lang="en-US" altLang="en-US" sz="2000" b="1" dirty="0"/>
              <a:t>Simple Response/Full Response</a:t>
            </a:r>
          </a:p>
          <a:p>
            <a:pPr>
              <a:lnSpc>
                <a:spcPct val="100000"/>
              </a:lnSpc>
              <a:spcBef>
                <a:spcPts val="1200"/>
              </a:spcBef>
            </a:pPr>
            <a:r>
              <a:rPr lang="en-US" altLang="en-US" sz="2000" b="1" dirty="0"/>
              <a:t>Status line</a:t>
            </a:r>
          </a:p>
          <a:p>
            <a:pPr lvl="1">
              <a:lnSpc>
                <a:spcPct val="100000"/>
              </a:lnSpc>
              <a:buFont typeface="Arial" panose="020B0604020202020204" pitchFamily="34" charset="0"/>
              <a:buChar char="•"/>
            </a:pPr>
            <a:r>
              <a:rPr lang="en-US" altLang="en-US" sz="1800" dirty="0"/>
              <a:t>HTTP version </a:t>
            </a:r>
          </a:p>
          <a:p>
            <a:pPr lvl="1">
              <a:lnSpc>
                <a:spcPct val="100000"/>
              </a:lnSpc>
              <a:buFont typeface="Arial" panose="020B0604020202020204" pitchFamily="34" charset="0"/>
              <a:buChar char="•"/>
            </a:pPr>
            <a:r>
              <a:rPr lang="en-US" altLang="en-US" sz="1800" dirty="0"/>
              <a:t>Standard status code</a:t>
            </a:r>
          </a:p>
          <a:p>
            <a:pPr lvl="1">
              <a:lnSpc>
                <a:spcPct val="100000"/>
              </a:lnSpc>
              <a:buFont typeface="Arial" panose="020B0604020202020204" pitchFamily="34" charset="0"/>
              <a:buChar char="•"/>
            </a:pPr>
            <a:r>
              <a:rPr lang="en-US" altLang="en-US" sz="1800" dirty="0"/>
              <a:t>Reason phrase</a:t>
            </a:r>
          </a:p>
          <a:p>
            <a:pPr>
              <a:lnSpc>
                <a:spcPct val="100000"/>
              </a:lnSpc>
              <a:spcBef>
                <a:spcPts val="1200"/>
              </a:spcBef>
            </a:pPr>
            <a:r>
              <a:rPr lang="en-US" altLang="en-US" sz="2000" b="1" dirty="0"/>
              <a:t>MIME like message</a:t>
            </a:r>
          </a:p>
          <a:p>
            <a:pPr lvl="1">
              <a:lnSpc>
                <a:spcPct val="100000"/>
              </a:lnSpc>
              <a:buFont typeface="Arial" panose="020B0604020202020204" pitchFamily="34" charset="0"/>
              <a:buChar char="•"/>
            </a:pPr>
            <a:r>
              <a:rPr lang="en-US" altLang="en-US" sz="1800" dirty="0"/>
              <a:t>Generated by Web server or by backend script</a:t>
            </a:r>
          </a:p>
          <a:p>
            <a:pPr lvl="1">
              <a:lnSpc>
                <a:spcPct val="100000"/>
              </a:lnSpc>
              <a:buFont typeface="Arial" panose="020B0604020202020204" pitchFamily="34" charset="0"/>
              <a:buChar char="•"/>
            </a:pPr>
            <a:r>
              <a:rPr lang="en-US" altLang="en-US" sz="1800" dirty="0"/>
              <a:t>Header fields describe the requested resource</a:t>
            </a:r>
          </a:p>
          <a:p>
            <a:pPr lvl="1">
              <a:lnSpc>
                <a:spcPct val="100000"/>
              </a:lnSpc>
              <a:buFont typeface="Arial" panose="020B0604020202020204" pitchFamily="34" charset="0"/>
              <a:buChar char="•"/>
            </a:pPr>
            <a:r>
              <a:rPr lang="en-US" altLang="en-US" sz="1800" dirty="0"/>
              <a:t>Modified using HTML &lt;meta&gt; tag</a:t>
            </a:r>
          </a:p>
          <a:p>
            <a:pPr lvl="1">
              <a:lnSpc>
                <a:spcPct val="100000"/>
              </a:lnSpc>
              <a:buFont typeface="Arial" panose="020B0604020202020204" pitchFamily="34" charset="0"/>
              <a:buChar char="•"/>
            </a:pPr>
            <a:r>
              <a:rPr lang="en-US" altLang="en-US" sz="1800" dirty="0"/>
              <a:t>Requested data</a:t>
            </a:r>
          </a:p>
          <a:p>
            <a:pPr lvl="1">
              <a:lnSpc>
                <a:spcPct val="100000"/>
              </a:lnSpc>
              <a:buFont typeface="Arial" panose="020B0604020202020204" pitchFamily="34" charset="0"/>
              <a:buChar char="•"/>
            </a:pPr>
            <a:r>
              <a:rPr lang="en-US" altLang="en-US" sz="1800" dirty="0"/>
              <a:t>Header and Data are separated by CRLF pair</a:t>
            </a:r>
          </a:p>
          <a:p>
            <a:endParaRPr lang="en-GB" dirty="0"/>
          </a:p>
        </p:txBody>
      </p:sp>
    </p:spTree>
    <p:extLst>
      <p:ext uri="{BB962C8B-B14F-4D97-AF65-F5344CB8AC3E}">
        <p14:creationId xmlns:p14="http://schemas.microsoft.com/office/powerpoint/2010/main" val="41414540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AF7A-A39C-B14E-DECA-66C814C4FC23}"/>
              </a:ext>
            </a:extLst>
          </p:cNvPr>
          <p:cNvSpPr>
            <a:spLocks noGrp="1"/>
          </p:cNvSpPr>
          <p:nvPr>
            <p:ph type="title"/>
          </p:nvPr>
        </p:nvSpPr>
        <p:spPr/>
        <p:txBody>
          <a:bodyPr/>
          <a:lstStyle/>
          <a:p>
            <a:r>
              <a:rPr lang="en-US" cap="none" dirty="0"/>
              <a:t>MIME And HTTP</a:t>
            </a:r>
            <a:br>
              <a:rPr lang="en-US" cap="none" dirty="0"/>
            </a:br>
            <a:endParaRPr lang="en-GB" dirty="0"/>
          </a:p>
        </p:txBody>
      </p:sp>
      <p:sp>
        <p:nvSpPr>
          <p:cNvPr id="3" name="Text Placeholder 2">
            <a:extLst>
              <a:ext uri="{FF2B5EF4-FFF2-40B4-BE49-F238E27FC236}">
                <a16:creationId xmlns:a16="http://schemas.microsoft.com/office/drawing/2014/main" id="{43FD182D-CC85-4D08-92C5-CADD73FF3DFD}"/>
              </a:ext>
            </a:extLst>
          </p:cNvPr>
          <p:cNvSpPr>
            <a:spLocks noGrp="1"/>
          </p:cNvSpPr>
          <p:nvPr>
            <p:ph type="body" sz="quarter" idx="4294967295"/>
          </p:nvPr>
        </p:nvSpPr>
        <p:spPr>
          <a:xfrm>
            <a:off x="4618038" y="249238"/>
            <a:ext cx="7573962" cy="6359525"/>
          </a:xfrm>
        </p:spPr>
        <p:txBody>
          <a:bodyPr anchor="ctr"/>
          <a:lstStyle/>
          <a:p>
            <a:pPr>
              <a:lnSpc>
                <a:spcPct val="100000"/>
              </a:lnSpc>
              <a:spcBef>
                <a:spcPts val="1200"/>
              </a:spcBef>
            </a:pPr>
            <a:r>
              <a:rPr lang="en-US" altLang="en-US" sz="2000" b="1" dirty="0"/>
              <a:t>Multipurpose Internet Mail Extensions</a:t>
            </a:r>
          </a:p>
          <a:p>
            <a:pPr lvl="1">
              <a:lnSpc>
                <a:spcPct val="100000"/>
              </a:lnSpc>
              <a:buFont typeface="Arial" panose="020B0604020202020204" pitchFamily="34" charset="0"/>
              <a:buChar char="•"/>
            </a:pPr>
            <a:r>
              <a:rPr lang="en-US" altLang="en-US" sz="1800" dirty="0"/>
              <a:t>Based on Internet Mail (RFC 822) </a:t>
            </a:r>
          </a:p>
          <a:p>
            <a:pPr lvl="1">
              <a:lnSpc>
                <a:spcPct val="100000"/>
              </a:lnSpc>
              <a:buFont typeface="Arial" panose="020B0604020202020204" pitchFamily="34" charset="0"/>
              <a:buChar char="•"/>
            </a:pPr>
            <a:r>
              <a:rPr lang="en-US" altLang="en-US" sz="1800" dirty="0"/>
              <a:t>MIME is defined in RFC 1521</a:t>
            </a:r>
          </a:p>
          <a:p>
            <a:pPr lvl="1">
              <a:lnSpc>
                <a:spcPct val="100000"/>
              </a:lnSpc>
              <a:buFont typeface="Arial" panose="020B0604020202020204" pitchFamily="34" charset="0"/>
              <a:buChar char="•"/>
            </a:pPr>
            <a:r>
              <a:rPr lang="en-US" altLang="en-US" sz="1800" dirty="0"/>
              <a:t>HTTP usage differs from RFC 1521</a:t>
            </a:r>
          </a:p>
          <a:p>
            <a:pPr>
              <a:lnSpc>
                <a:spcPct val="100000"/>
              </a:lnSpc>
              <a:spcBef>
                <a:spcPts val="1200"/>
              </a:spcBef>
            </a:pPr>
            <a:r>
              <a:rPr lang="en-US" altLang="en-US" sz="2000" b="1" dirty="0"/>
              <a:t>Transmission of Multimedia Objects over Internet</a:t>
            </a:r>
          </a:p>
          <a:p>
            <a:pPr lvl="1">
              <a:lnSpc>
                <a:spcPct val="100000"/>
              </a:lnSpc>
              <a:buFont typeface="Arial" panose="020B0604020202020204" pitchFamily="34" charset="0"/>
              <a:buChar char="•"/>
            </a:pPr>
            <a:r>
              <a:rPr lang="en-US" altLang="en-US" sz="1800" dirty="0"/>
              <a:t>Header consists of colon-separated fields</a:t>
            </a:r>
          </a:p>
          <a:p>
            <a:pPr lvl="1">
              <a:lnSpc>
                <a:spcPct val="100000"/>
              </a:lnSpc>
              <a:buFont typeface="Arial" panose="020B0604020202020204" pitchFamily="34" charset="0"/>
              <a:buChar char="•"/>
            </a:pPr>
            <a:r>
              <a:rPr lang="en-US" altLang="en-US" sz="1800" dirty="0"/>
              <a:t>Data contains requested object</a:t>
            </a:r>
          </a:p>
          <a:p>
            <a:pPr lvl="1">
              <a:lnSpc>
                <a:spcPct val="100000"/>
              </a:lnSpc>
              <a:buFont typeface="Arial" panose="020B0604020202020204" pitchFamily="34" charset="0"/>
              <a:buChar char="•"/>
            </a:pPr>
            <a:r>
              <a:rPr lang="en-US" altLang="en-US" sz="1800" dirty="0"/>
              <a:t>Content-Type field describes object</a:t>
            </a:r>
          </a:p>
          <a:p>
            <a:pPr>
              <a:lnSpc>
                <a:spcPct val="100000"/>
              </a:lnSpc>
              <a:spcBef>
                <a:spcPts val="1200"/>
              </a:spcBef>
            </a:pPr>
            <a:r>
              <a:rPr lang="en-US" altLang="en-US" sz="2000" b="1" dirty="0"/>
              <a:t>Object Types</a:t>
            </a:r>
          </a:p>
          <a:p>
            <a:pPr lvl="1">
              <a:lnSpc>
                <a:spcPct val="100000"/>
              </a:lnSpc>
              <a:buFont typeface="Arial" panose="020B0604020202020204" pitchFamily="34" charset="0"/>
              <a:buChar char="•"/>
            </a:pPr>
            <a:r>
              <a:rPr lang="en-US" altLang="en-US" sz="1800" dirty="0"/>
              <a:t>Defined by IANA (Internet Assigned Numbers Authority)</a:t>
            </a:r>
          </a:p>
          <a:p>
            <a:pPr lvl="1">
              <a:lnSpc>
                <a:spcPct val="100000"/>
              </a:lnSpc>
              <a:buFont typeface="Arial" panose="020B0604020202020204" pitchFamily="34" charset="0"/>
              <a:buChar char="•"/>
            </a:pPr>
            <a:r>
              <a:rPr lang="en-US" altLang="en-US" sz="1800" dirty="0"/>
              <a:t>Consist of type/subtype</a:t>
            </a:r>
          </a:p>
          <a:p>
            <a:pPr lvl="1">
              <a:lnSpc>
                <a:spcPct val="100000"/>
              </a:lnSpc>
              <a:buFont typeface="Arial" panose="020B0604020202020204" pitchFamily="34" charset="0"/>
              <a:buChar char="•"/>
            </a:pPr>
            <a:r>
              <a:rPr lang="en-US" altLang="en-US" sz="1800" dirty="0"/>
              <a:t>Unofficial types preceded by x- (x-world/x-</a:t>
            </a:r>
            <a:r>
              <a:rPr lang="en-US" altLang="en-US" sz="1800" dirty="0" err="1"/>
              <a:t>vrml</a:t>
            </a:r>
            <a:r>
              <a:rPr lang="en-US" altLang="en-US" sz="1800" dirty="0"/>
              <a:t>)</a:t>
            </a:r>
          </a:p>
          <a:p>
            <a:pPr>
              <a:lnSpc>
                <a:spcPct val="100000"/>
              </a:lnSpc>
              <a:spcBef>
                <a:spcPts val="1200"/>
              </a:spcBef>
            </a:pPr>
            <a:r>
              <a:rPr lang="en-US" altLang="en-US" sz="2000" b="1" dirty="0"/>
              <a:t>Multipart Messages</a:t>
            </a:r>
          </a:p>
          <a:p>
            <a:pPr lvl="1">
              <a:lnSpc>
                <a:spcPct val="100000"/>
              </a:lnSpc>
              <a:buFont typeface="Arial" panose="020B0604020202020204" pitchFamily="34" charset="0"/>
              <a:buChar char="•"/>
            </a:pPr>
            <a:r>
              <a:rPr lang="en-US" altLang="en-US" sz="1800" dirty="0"/>
              <a:t>Multiple MIME messages each containing a header specifying the type of body data.</a:t>
            </a:r>
          </a:p>
        </p:txBody>
      </p:sp>
      <p:graphicFrame>
        <p:nvGraphicFramePr>
          <p:cNvPr id="32772" name="Object 4"/>
          <p:cNvGraphicFramePr>
            <a:graphicFrameLocks/>
          </p:cNvGraphicFramePr>
          <p:nvPr>
            <p:extLst>
              <p:ext uri="{D42A27DB-BD31-4B8C-83A1-F6EECF244321}">
                <p14:modId xmlns:p14="http://schemas.microsoft.com/office/powerpoint/2010/main" val="1552628760"/>
              </p:ext>
            </p:extLst>
          </p:nvPr>
        </p:nvGraphicFramePr>
        <p:xfrm>
          <a:off x="428764" y="1557946"/>
          <a:ext cx="4110185" cy="3028063"/>
        </p:xfrm>
        <a:graphic>
          <a:graphicData uri="http://schemas.openxmlformats.org/presentationml/2006/ole">
            <mc:AlternateContent xmlns:mc="http://schemas.openxmlformats.org/markup-compatibility/2006">
              <mc:Choice xmlns:v="urn:schemas-microsoft-com:vml" Requires="v">
                <p:oleObj name="Microsoft ClipArt Gallery" r:id="rId3" imgW="4756150" imgH="3116263" progId="MS_ClipArt_Gallery">
                  <p:embed/>
                </p:oleObj>
              </mc:Choice>
              <mc:Fallback>
                <p:oleObj name="Microsoft ClipArt Gallery" r:id="rId3" imgW="4756150" imgH="3116263" progId="MS_ClipArt_Gallery">
                  <p:embed/>
                  <p:pic>
                    <p:nvPicPr>
                      <p:cNvPr id="3277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64" y="1557946"/>
                        <a:ext cx="4110185" cy="30280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355303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84ABF-15DB-5C27-3FD9-95720BD441F9}"/>
              </a:ext>
            </a:extLst>
          </p:cNvPr>
          <p:cNvSpPr>
            <a:spLocks noGrp="1"/>
          </p:cNvSpPr>
          <p:nvPr>
            <p:ph type="title"/>
          </p:nvPr>
        </p:nvSpPr>
        <p:spPr/>
        <p:txBody>
          <a:bodyPr/>
          <a:lstStyle/>
          <a:p>
            <a:r>
              <a:rPr lang="en-GB" sz="3600" cap="none" dirty="0"/>
              <a:t>Security Issues</a:t>
            </a:r>
            <a:br>
              <a:rPr lang="en-GB" sz="3600" cap="none" dirty="0"/>
            </a:br>
            <a:endParaRPr lang="en-GB" dirty="0"/>
          </a:p>
        </p:txBody>
      </p:sp>
      <p:sp>
        <p:nvSpPr>
          <p:cNvPr id="2" name="Text Placeholder 1">
            <a:extLst>
              <a:ext uri="{FF2B5EF4-FFF2-40B4-BE49-F238E27FC236}">
                <a16:creationId xmlns:a16="http://schemas.microsoft.com/office/drawing/2014/main" id="{1C4EBFDF-1759-417E-B8ED-D6CF036204B3}"/>
              </a:ext>
            </a:extLst>
          </p:cNvPr>
          <p:cNvSpPr>
            <a:spLocks noGrp="1"/>
          </p:cNvSpPr>
          <p:nvPr>
            <p:ph type="body" sz="quarter" idx="4294967295"/>
          </p:nvPr>
        </p:nvSpPr>
        <p:spPr>
          <a:xfrm>
            <a:off x="2710086" y="636587"/>
            <a:ext cx="6770687" cy="6221413"/>
          </a:xfrm>
        </p:spPr>
        <p:txBody>
          <a:bodyPr anchor="ctr"/>
          <a:lstStyle/>
          <a:p>
            <a:pPr>
              <a:lnSpc>
                <a:spcPct val="100000"/>
              </a:lnSpc>
              <a:spcBef>
                <a:spcPts val="1800"/>
              </a:spcBef>
            </a:pPr>
            <a:r>
              <a:rPr lang="en-GB" altLang="en-US" sz="2400" b="1" dirty="0"/>
              <a:t>Preventing Eavesdropping:</a:t>
            </a:r>
          </a:p>
          <a:p>
            <a:pPr lvl="1">
              <a:lnSpc>
                <a:spcPct val="100000"/>
              </a:lnSpc>
              <a:buFont typeface="Arial" panose="020B0604020202020204" pitchFamily="34" charset="0"/>
              <a:buChar char="•"/>
            </a:pPr>
            <a:r>
              <a:rPr lang="en-GB" altLang="en-US" sz="2000" dirty="0"/>
              <a:t>Use of encryption</a:t>
            </a:r>
          </a:p>
          <a:p>
            <a:pPr>
              <a:lnSpc>
                <a:spcPct val="100000"/>
              </a:lnSpc>
              <a:spcBef>
                <a:spcPts val="1800"/>
              </a:spcBef>
            </a:pPr>
            <a:r>
              <a:rPr lang="en-GB" altLang="en-US" sz="2400" b="1" dirty="0"/>
              <a:t>Preventing Modification/Fabrication:</a:t>
            </a:r>
          </a:p>
          <a:p>
            <a:pPr lvl="1">
              <a:lnSpc>
                <a:spcPct val="100000"/>
              </a:lnSpc>
              <a:buFont typeface="Arial" panose="020B0604020202020204" pitchFamily="34" charset="0"/>
              <a:buChar char="•"/>
            </a:pPr>
            <a:r>
              <a:rPr lang="en-GB" altLang="en-US" sz="2000" dirty="0"/>
              <a:t>Authenticating Messages</a:t>
            </a:r>
          </a:p>
          <a:p>
            <a:pPr>
              <a:lnSpc>
                <a:spcPct val="100000"/>
              </a:lnSpc>
              <a:spcBef>
                <a:spcPts val="1800"/>
              </a:spcBef>
            </a:pPr>
            <a:r>
              <a:rPr lang="en-GB" altLang="en-US" sz="2400" b="1" dirty="0"/>
              <a:t>Preventing Impersonation:</a:t>
            </a:r>
          </a:p>
          <a:p>
            <a:pPr lvl="1">
              <a:lnSpc>
                <a:spcPct val="100000"/>
              </a:lnSpc>
              <a:buFont typeface="Arial" panose="020B0604020202020204" pitchFamily="34" charset="0"/>
              <a:buChar char="•"/>
            </a:pPr>
            <a:r>
              <a:rPr lang="en-GB" altLang="en-US" sz="2000" dirty="0"/>
              <a:t>Authenticating clients and servers</a:t>
            </a:r>
          </a:p>
        </p:txBody>
      </p:sp>
    </p:spTree>
    <p:extLst>
      <p:ext uri="{BB962C8B-B14F-4D97-AF65-F5344CB8AC3E}">
        <p14:creationId xmlns:p14="http://schemas.microsoft.com/office/powerpoint/2010/main" val="367461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4B464E-CADA-76E7-0854-B4D4336244C0}"/>
              </a:ext>
            </a:extLst>
          </p:cNvPr>
          <p:cNvSpPr>
            <a:spLocks noGrp="1"/>
          </p:cNvSpPr>
          <p:nvPr>
            <p:ph type="title"/>
          </p:nvPr>
        </p:nvSpPr>
        <p:spPr/>
        <p:txBody>
          <a:bodyPr/>
          <a:lstStyle/>
          <a:p>
            <a:r>
              <a:rPr lang="en-GB" sz="3600" dirty="0"/>
              <a:t>Security - HTTPS</a:t>
            </a:r>
            <a:br>
              <a:rPr lang="en-GB" sz="3600" dirty="0"/>
            </a:br>
            <a:endParaRPr lang="en-GB" dirty="0"/>
          </a:p>
        </p:txBody>
      </p:sp>
      <p:sp>
        <p:nvSpPr>
          <p:cNvPr id="4" name="Text Placeholder 3">
            <a:extLst>
              <a:ext uri="{FF2B5EF4-FFF2-40B4-BE49-F238E27FC236}">
                <a16:creationId xmlns:a16="http://schemas.microsoft.com/office/drawing/2014/main" id="{664BDD24-A02E-4883-946B-A863571D395E}"/>
              </a:ext>
            </a:extLst>
          </p:cNvPr>
          <p:cNvSpPr>
            <a:spLocks noGrp="1"/>
          </p:cNvSpPr>
          <p:nvPr>
            <p:ph type="body" sz="quarter" idx="4294967295"/>
          </p:nvPr>
        </p:nvSpPr>
        <p:spPr>
          <a:xfrm>
            <a:off x="2626184" y="798302"/>
            <a:ext cx="6403975" cy="6253163"/>
          </a:xfrm>
        </p:spPr>
        <p:txBody>
          <a:bodyPr anchor="ctr"/>
          <a:lstStyle/>
          <a:p>
            <a:pPr>
              <a:lnSpc>
                <a:spcPct val="100000"/>
              </a:lnSpc>
              <a:spcBef>
                <a:spcPts val="1800"/>
              </a:spcBef>
            </a:pPr>
            <a:r>
              <a:rPr lang="en-GB" sz="2000" b="1" dirty="0"/>
              <a:t>Essentially works in same way as HTTP</a:t>
            </a:r>
          </a:p>
          <a:p>
            <a:pPr lvl="1">
              <a:lnSpc>
                <a:spcPct val="100000"/>
              </a:lnSpc>
              <a:buFont typeface="Arial" panose="020B0604020202020204" pitchFamily="34" charset="0"/>
              <a:buChar char="•"/>
            </a:pPr>
            <a:r>
              <a:rPr lang="en-GB" sz="1800" dirty="0"/>
              <a:t>Uses Secure Socket Layer (SSL) to encrypt data being passed</a:t>
            </a:r>
          </a:p>
          <a:p>
            <a:pPr>
              <a:lnSpc>
                <a:spcPct val="100000"/>
              </a:lnSpc>
              <a:spcBef>
                <a:spcPts val="1800"/>
              </a:spcBef>
            </a:pPr>
            <a:r>
              <a:rPr lang="en-GB" sz="2000" b="1" dirty="0"/>
              <a:t>Lots of websites and development libraries and frameworks will work with or require HTTPS</a:t>
            </a:r>
          </a:p>
          <a:p>
            <a:pPr>
              <a:lnSpc>
                <a:spcPct val="100000"/>
              </a:lnSpc>
              <a:spcBef>
                <a:spcPts val="1800"/>
              </a:spcBef>
            </a:pPr>
            <a:r>
              <a:rPr lang="en-GB" sz="2000" b="1" dirty="0"/>
              <a:t>Stops ‘eavesdropping’ on data transfers between client and server</a:t>
            </a:r>
          </a:p>
        </p:txBody>
      </p:sp>
    </p:spTree>
    <p:extLst>
      <p:ext uri="{BB962C8B-B14F-4D97-AF65-F5344CB8AC3E}">
        <p14:creationId xmlns:p14="http://schemas.microsoft.com/office/powerpoint/2010/main" val="268564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2C28A-DB3E-A664-BDCD-05F0CDD6361C}"/>
              </a:ext>
            </a:extLst>
          </p:cNvPr>
          <p:cNvSpPr>
            <a:spLocks noGrp="1"/>
          </p:cNvSpPr>
          <p:nvPr>
            <p:ph type="title"/>
          </p:nvPr>
        </p:nvSpPr>
        <p:spPr/>
        <p:txBody>
          <a:bodyPr/>
          <a:lstStyle/>
          <a:p>
            <a:r>
              <a:rPr lang="en-GB" sz="3600" dirty="0"/>
              <a:t>Security - SSL</a:t>
            </a:r>
            <a:br>
              <a:rPr lang="en-GB" sz="3600" dirty="0"/>
            </a:br>
            <a:endParaRPr lang="en-GB" dirty="0"/>
          </a:p>
        </p:txBody>
      </p:sp>
      <p:sp>
        <p:nvSpPr>
          <p:cNvPr id="7" name="Text Placeholder 6">
            <a:extLst>
              <a:ext uri="{FF2B5EF4-FFF2-40B4-BE49-F238E27FC236}">
                <a16:creationId xmlns:a16="http://schemas.microsoft.com/office/drawing/2014/main" id="{A260FA75-82A5-4337-B6E9-49AA51CEF0C0}"/>
              </a:ext>
            </a:extLst>
          </p:cNvPr>
          <p:cNvSpPr>
            <a:spLocks noGrp="1"/>
          </p:cNvSpPr>
          <p:nvPr>
            <p:ph type="body" sz="quarter" idx="4294967295"/>
          </p:nvPr>
        </p:nvSpPr>
        <p:spPr>
          <a:xfrm>
            <a:off x="1850815" y="1692000"/>
            <a:ext cx="6342062" cy="5216525"/>
          </a:xfrm>
        </p:spPr>
        <p:txBody>
          <a:bodyPr/>
          <a:lstStyle/>
          <a:p>
            <a:pPr marL="285750" indent="-285750">
              <a:lnSpc>
                <a:spcPct val="100000"/>
              </a:lnSpc>
              <a:spcBef>
                <a:spcPts val="1800"/>
              </a:spcBef>
              <a:buFont typeface="Arial" panose="020B0604020202020204" pitchFamily="34" charset="0"/>
              <a:buChar char="•"/>
            </a:pPr>
            <a:r>
              <a:rPr lang="en-GB" sz="2400" dirty="0"/>
              <a:t>Secure protocol for sending information securely over the Internet</a:t>
            </a:r>
          </a:p>
          <a:p>
            <a:pPr marL="285750" indent="-285750">
              <a:lnSpc>
                <a:spcPct val="100000"/>
              </a:lnSpc>
              <a:spcBef>
                <a:spcPts val="1800"/>
              </a:spcBef>
              <a:buFont typeface="Arial" panose="020B0604020202020204" pitchFamily="34" charset="0"/>
              <a:buChar char="•"/>
            </a:pPr>
            <a:r>
              <a:rPr lang="en-GB" sz="2400" dirty="0"/>
              <a:t>Encrypts data transmitted between client and server</a:t>
            </a:r>
          </a:p>
          <a:p>
            <a:pPr marL="285750" indent="-285750">
              <a:lnSpc>
                <a:spcPct val="100000"/>
              </a:lnSpc>
              <a:spcBef>
                <a:spcPts val="1800"/>
              </a:spcBef>
              <a:buFont typeface="Arial" panose="020B0604020202020204" pitchFamily="34" charset="0"/>
              <a:buChar char="•"/>
            </a:pPr>
            <a:r>
              <a:rPr lang="en-GB" sz="2400" dirty="0"/>
              <a:t>Mostly uses 256-bit encryption in response to customer fears</a:t>
            </a:r>
          </a:p>
          <a:p>
            <a:pPr marL="285750" indent="-285750">
              <a:lnSpc>
                <a:spcPct val="100000"/>
              </a:lnSpc>
              <a:spcBef>
                <a:spcPts val="1800"/>
              </a:spcBef>
              <a:buFont typeface="Arial" panose="020B0604020202020204" pitchFamily="34" charset="0"/>
              <a:buChar char="•"/>
            </a:pPr>
            <a:r>
              <a:rPr lang="en-GB" sz="2400" dirty="0"/>
              <a:t>Requires web server to hold a valid certificate</a:t>
            </a:r>
          </a:p>
        </p:txBody>
      </p:sp>
    </p:spTree>
    <p:extLst>
      <p:ext uri="{BB962C8B-B14F-4D97-AF65-F5344CB8AC3E}">
        <p14:creationId xmlns:p14="http://schemas.microsoft.com/office/powerpoint/2010/main" val="252228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03A52-7A43-F54D-8013-10F4FFF2CF16}"/>
              </a:ext>
            </a:extLst>
          </p:cNvPr>
          <p:cNvSpPr>
            <a:spLocks noGrp="1"/>
          </p:cNvSpPr>
          <p:nvPr>
            <p:ph type="ctrTitle"/>
          </p:nvPr>
        </p:nvSpPr>
        <p:spPr/>
        <p:txBody>
          <a:bodyPr/>
          <a:lstStyle/>
          <a:p>
            <a:r>
              <a:rPr lang="en-GB" sz="4000" dirty="0"/>
              <a:t>HTML Basics</a:t>
            </a:r>
          </a:p>
        </p:txBody>
      </p:sp>
      <p:sp>
        <p:nvSpPr>
          <p:cNvPr id="5" name="Subtitle 4">
            <a:extLst>
              <a:ext uri="{FF2B5EF4-FFF2-40B4-BE49-F238E27FC236}">
                <a16:creationId xmlns:a16="http://schemas.microsoft.com/office/drawing/2014/main" id="{738D4645-A2A1-E91E-D91C-352DDB5D136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2012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F4A27F8-2983-6E00-41CA-20254750D66D}"/>
              </a:ext>
            </a:extLst>
          </p:cNvPr>
          <p:cNvSpPr>
            <a:spLocks noGrp="1"/>
          </p:cNvSpPr>
          <p:nvPr>
            <p:ph type="title"/>
          </p:nvPr>
        </p:nvSpPr>
        <p:spPr/>
        <p:txBody>
          <a:bodyPr/>
          <a:lstStyle/>
          <a:p>
            <a:r>
              <a:rPr lang="en-GB" dirty="0"/>
              <a:t>Basics</a:t>
            </a:r>
          </a:p>
        </p:txBody>
      </p:sp>
      <p:sp>
        <p:nvSpPr>
          <p:cNvPr id="10" name="Content Placeholder 2">
            <a:extLst>
              <a:ext uri="{FF2B5EF4-FFF2-40B4-BE49-F238E27FC236}">
                <a16:creationId xmlns:a16="http://schemas.microsoft.com/office/drawing/2014/main" id="{522CCEA9-77BD-1B47-A647-06901CC036F5}"/>
              </a:ext>
            </a:extLst>
          </p:cNvPr>
          <p:cNvSpPr txBox="1">
            <a:spLocks/>
          </p:cNvSpPr>
          <p:nvPr/>
        </p:nvSpPr>
        <p:spPr>
          <a:xfrm>
            <a:off x="4625229" y="1860051"/>
            <a:ext cx="7272336" cy="18852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sz="2000" dirty="0"/>
              <a:t>HTML History and Standards</a:t>
            </a:r>
          </a:p>
          <a:p>
            <a:pPr fontAlgn="auto">
              <a:spcAft>
                <a:spcPts val="0"/>
              </a:spcAft>
            </a:pPr>
            <a:r>
              <a:rPr lang="en-GB" sz="2000" dirty="0"/>
              <a:t>Basic HTML syntax, tags and errors</a:t>
            </a:r>
          </a:p>
          <a:p>
            <a:pPr fontAlgn="auto">
              <a:spcAft>
                <a:spcPts val="0"/>
              </a:spcAft>
            </a:pPr>
            <a:r>
              <a:rPr lang="en-GB" sz="2000" dirty="0"/>
              <a:t>Special Characters</a:t>
            </a:r>
          </a:p>
          <a:p>
            <a:pPr fontAlgn="auto">
              <a:spcAft>
                <a:spcPts val="0"/>
              </a:spcAft>
            </a:pPr>
            <a:r>
              <a:rPr lang="en-GB" sz="2000" dirty="0"/>
              <a:t>Hyperlinks</a:t>
            </a:r>
          </a:p>
          <a:p>
            <a:pPr fontAlgn="auto">
              <a:spcAft>
                <a:spcPts val="0"/>
              </a:spcAft>
            </a:pPr>
            <a:r>
              <a:rPr lang="en-GB" sz="2000" dirty="0"/>
              <a:t>Images</a:t>
            </a:r>
          </a:p>
          <a:p>
            <a:pPr fontAlgn="auto">
              <a:spcAft>
                <a:spcPts val="0"/>
              </a:spcAft>
            </a:pPr>
            <a:r>
              <a:rPr lang="en-GB" sz="2000" dirty="0"/>
              <a:t>Lists</a:t>
            </a:r>
          </a:p>
          <a:p>
            <a:pPr fontAlgn="auto">
              <a:spcAft>
                <a:spcPts val="0"/>
              </a:spcAft>
            </a:pPr>
            <a:r>
              <a:rPr lang="en-GB" sz="2000" dirty="0"/>
              <a:t>Tables</a:t>
            </a:r>
          </a:p>
          <a:p>
            <a:pPr fontAlgn="auto">
              <a:spcAft>
                <a:spcPts val="0"/>
              </a:spcAft>
            </a:pPr>
            <a:r>
              <a:rPr lang="en-GB" sz="2000" dirty="0"/>
              <a:t>Forms</a:t>
            </a:r>
          </a:p>
          <a:p>
            <a:pPr fontAlgn="auto">
              <a:spcAft>
                <a:spcPts val="0"/>
              </a:spcAft>
            </a:pPr>
            <a:r>
              <a:rPr lang="en-GB" sz="2000" dirty="0"/>
              <a:t>The Head Element</a:t>
            </a:r>
          </a:p>
          <a:p>
            <a:pPr fontAlgn="auto">
              <a:spcAft>
                <a:spcPts val="0"/>
              </a:spcAft>
            </a:pPr>
            <a:r>
              <a:rPr lang="en-GB" sz="2000" dirty="0"/>
              <a:t>The DOM</a:t>
            </a:r>
          </a:p>
          <a:p>
            <a:pPr fontAlgn="auto">
              <a:spcAft>
                <a:spcPts val="0"/>
              </a:spcAft>
            </a:pPr>
            <a:endParaRPr lang="en-GB" dirty="0"/>
          </a:p>
          <a:p>
            <a:pPr fontAlgn="auto">
              <a:spcAft>
                <a:spcPts val="0"/>
              </a:spcAft>
            </a:pPr>
            <a:endParaRPr lang="en-GB" dirty="0"/>
          </a:p>
        </p:txBody>
      </p:sp>
      <p:pic>
        <p:nvPicPr>
          <p:cNvPr id="11" name="Picture 10">
            <a:extLst>
              <a:ext uri="{FF2B5EF4-FFF2-40B4-BE49-F238E27FC236}">
                <a16:creationId xmlns:a16="http://schemas.microsoft.com/office/drawing/2014/main" id="{16ACF855-457F-3B4E-AFDC-EEBDF5FCE581}"/>
              </a:ext>
            </a:extLst>
          </p:cNvPr>
          <p:cNvPicPr>
            <a:picLocks noChangeAspect="1"/>
          </p:cNvPicPr>
          <p:nvPr/>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969951" y="2078717"/>
            <a:ext cx="2036964" cy="2892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502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2CC6B-CA13-36A6-DD33-1E5D6FECD956}"/>
              </a:ext>
            </a:extLst>
          </p:cNvPr>
          <p:cNvSpPr>
            <a:spLocks noGrp="1"/>
          </p:cNvSpPr>
          <p:nvPr>
            <p:ph type="ctrTitle"/>
          </p:nvPr>
        </p:nvSpPr>
        <p:spPr/>
        <p:txBody>
          <a:bodyPr/>
          <a:lstStyle/>
          <a:p>
            <a:r>
              <a:rPr lang="en-GB" sz="3600" cap="none" dirty="0"/>
              <a:t>Learning Objectives</a:t>
            </a:r>
            <a:br>
              <a:rPr lang="en-GB" sz="3600" cap="none" dirty="0"/>
            </a:br>
            <a:endParaRPr lang="en-GB" dirty="0"/>
          </a:p>
        </p:txBody>
      </p:sp>
      <p:sp>
        <p:nvSpPr>
          <p:cNvPr id="4" name="Text Placeholder 3">
            <a:extLst>
              <a:ext uri="{FF2B5EF4-FFF2-40B4-BE49-F238E27FC236}">
                <a16:creationId xmlns:a16="http://schemas.microsoft.com/office/drawing/2014/main" id="{49EE4A31-BDBE-43F6-9B01-D69A27766D66}"/>
              </a:ext>
            </a:extLst>
          </p:cNvPr>
          <p:cNvSpPr>
            <a:spLocks noGrp="1"/>
          </p:cNvSpPr>
          <p:nvPr>
            <p:ph type="body" sz="quarter" idx="11"/>
          </p:nvPr>
        </p:nvSpPr>
        <p:spPr>
          <a:xfrm>
            <a:off x="6210491" y="1987633"/>
            <a:ext cx="7272338" cy="3428725"/>
          </a:xfrm>
        </p:spPr>
        <p:txBody>
          <a:bodyPr anchor="ctr"/>
          <a:lstStyle/>
          <a:p>
            <a:pPr>
              <a:lnSpc>
                <a:spcPct val="100000"/>
              </a:lnSpc>
              <a:spcAft>
                <a:spcPts val="1800"/>
              </a:spcAft>
            </a:pPr>
            <a:r>
              <a:rPr lang="en-GB" sz="2000" b="1" dirty="0"/>
              <a:t>How The Web Works</a:t>
            </a:r>
          </a:p>
          <a:p>
            <a:pPr>
              <a:lnSpc>
                <a:spcPct val="100000"/>
              </a:lnSpc>
              <a:spcAft>
                <a:spcPts val="1800"/>
              </a:spcAft>
            </a:pPr>
            <a:r>
              <a:rPr lang="en-GB" sz="2000" b="1" dirty="0"/>
              <a:t>Basic HTML</a:t>
            </a:r>
          </a:p>
          <a:p>
            <a:pPr lvl="1">
              <a:lnSpc>
                <a:spcPct val="100000"/>
              </a:lnSpc>
              <a:spcAft>
                <a:spcPts val="1800"/>
              </a:spcAft>
              <a:buFont typeface="Arial" panose="020B0604020202020204" pitchFamily="34" charset="0"/>
              <a:buChar char="•"/>
            </a:pPr>
            <a:r>
              <a:rPr lang="en-GB" sz="1800" dirty="0"/>
              <a:t>HTML History and Syntax</a:t>
            </a:r>
          </a:p>
          <a:p>
            <a:pPr lvl="1">
              <a:lnSpc>
                <a:spcPct val="100000"/>
              </a:lnSpc>
              <a:spcAft>
                <a:spcPts val="1800"/>
              </a:spcAft>
              <a:buFont typeface="Arial" panose="020B0604020202020204" pitchFamily="34" charset="0"/>
              <a:buChar char="•"/>
            </a:pPr>
            <a:r>
              <a:rPr lang="en-GB" sz="1800" dirty="0"/>
              <a:t>Structural HTML</a:t>
            </a:r>
          </a:p>
          <a:p>
            <a:pPr lvl="1">
              <a:lnSpc>
                <a:spcPct val="100000"/>
              </a:lnSpc>
              <a:spcAft>
                <a:spcPts val="1800"/>
              </a:spcAft>
              <a:buFont typeface="Arial" panose="020B0604020202020204" pitchFamily="34" charset="0"/>
              <a:buChar char="•"/>
            </a:pPr>
            <a:r>
              <a:rPr lang="en-GB" sz="1800" dirty="0"/>
              <a:t>Hyperlinks</a:t>
            </a:r>
          </a:p>
          <a:p>
            <a:pPr lvl="1">
              <a:lnSpc>
                <a:spcPct val="100000"/>
              </a:lnSpc>
              <a:spcAft>
                <a:spcPts val="1800"/>
              </a:spcAft>
              <a:buFont typeface="Arial" panose="020B0604020202020204" pitchFamily="34" charset="0"/>
              <a:buChar char="•"/>
            </a:pPr>
            <a:r>
              <a:rPr lang="en-GB" sz="1800" dirty="0"/>
              <a:t>Lists</a:t>
            </a:r>
          </a:p>
          <a:p>
            <a:pPr lvl="1">
              <a:lnSpc>
                <a:spcPct val="100000"/>
              </a:lnSpc>
              <a:spcAft>
                <a:spcPts val="1800"/>
              </a:spcAft>
              <a:buFont typeface="Arial" panose="020B0604020202020204" pitchFamily="34" charset="0"/>
              <a:buChar char="•"/>
            </a:pPr>
            <a:r>
              <a:rPr lang="en-GB" sz="1800" dirty="0"/>
              <a:t>Tables</a:t>
            </a:r>
          </a:p>
          <a:p>
            <a:pPr lvl="1">
              <a:lnSpc>
                <a:spcPct val="100000"/>
              </a:lnSpc>
              <a:spcAft>
                <a:spcPts val="1800"/>
              </a:spcAft>
              <a:buFont typeface="Arial" panose="020B0604020202020204" pitchFamily="34" charset="0"/>
              <a:buChar char="•"/>
            </a:pPr>
            <a:r>
              <a:rPr lang="en-GB" sz="1800" dirty="0"/>
              <a:t>Forms</a:t>
            </a:r>
          </a:p>
          <a:p>
            <a:pPr lvl="1">
              <a:lnSpc>
                <a:spcPct val="100000"/>
              </a:lnSpc>
              <a:spcAft>
                <a:spcPts val="1800"/>
              </a:spcAft>
              <a:buFont typeface="Arial" panose="020B0604020202020204" pitchFamily="34" charset="0"/>
              <a:buChar char="•"/>
            </a:pPr>
            <a:r>
              <a:rPr lang="en-GB" sz="1800" dirty="0"/>
              <a:t>The &lt;head&gt; tag</a:t>
            </a:r>
          </a:p>
          <a:p>
            <a:pPr lvl="1">
              <a:lnSpc>
                <a:spcPct val="100000"/>
              </a:lnSpc>
              <a:spcAft>
                <a:spcPts val="1800"/>
              </a:spcAft>
              <a:buFont typeface="Arial" panose="020B0604020202020204" pitchFamily="34" charset="0"/>
              <a:buChar char="•"/>
            </a:pPr>
            <a:r>
              <a:rPr lang="en-GB" sz="1800" dirty="0"/>
              <a:t>The DOM</a:t>
            </a:r>
          </a:p>
        </p:txBody>
      </p:sp>
    </p:spTree>
    <p:extLst>
      <p:ext uri="{BB962C8B-B14F-4D97-AF65-F5344CB8AC3E}">
        <p14:creationId xmlns:p14="http://schemas.microsoft.com/office/powerpoint/2010/main" val="2062496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74EC68-13FD-D9F1-BEDF-FADF1A02EF86}"/>
              </a:ext>
            </a:extLst>
          </p:cNvPr>
          <p:cNvSpPr>
            <a:spLocks noGrp="1"/>
          </p:cNvSpPr>
          <p:nvPr>
            <p:ph type="title"/>
          </p:nvPr>
        </p:nvSpPr>
        <p:spPr/>
        <p:txBody>
          <a:bodyPr/>
          <a:lstStyle/>
          <a:p>
            <a:r>
              <a:rPr lang="en-US" altLang="en-US" sz="3600" dirty="0"/>
              <a:t>HTML Standards</a:t>
            </a:r>
            <a:br>
              <a:rPr lang="en-US" altLang="en-US" sz="3600" dirty="0"/>
            </a:br>
            <a:endParaRPr lang="en-GB" dirty="0"/>
          </a:p>
        </p:txBody>
      </p:sp>
      <p:sp>
        <p:nvSpPr>
          <p:cNvPr id="2" name="Text Placeholder 1">
            <a:extLst>
              <a:ext uri="{FF2B5EF4-FFF2-40B4-BE49-F238E27FC236}">
                <a16:creationId xmlns:a16="http://schemas.microsoft.com/office/drawing/2014/main" id="{1BEEFD1B-1E6E-403C-AB2B-8FCF1A8705DD}"/>
              </a:ext>
            </a:extLst>
          </p:cNvPr>
          <p:cNvSpPr>
            <a:spLocks noGrp="1"/>
          </p:cNvSpPr>
          <p:nvPr>
            <p:ph type="body" sz="quarter" idx="4294967295"/>
          </p:nvPr>
        </p:nvSpPr>
        <p:spPr>
          <a:xfrm>
            <a:off x="1093080" y="1692000"/>
            <a:ext cx="6791325" cy="6091238"/>
          </a:xfrm>
        </p:spPr>
        <p:txBody>
          <a:bodyPr/>
          <a:lstStyle/>
          <a:p>
            <a:pPr>
              <a:lnSpc>
                <a:spcPct val="100000"/>
              </a:lnSpc>
              <a:spcBef>
                <a:spcPts val="1200"/>
              </a:spcBef>
            </a:pPr>
            <a:r>
              <a:rPr lang="en-US" altLang="en-US" sz="2000" b="1" dirty="0"/>
              <a:t>HTML 2.0</a:t>
            </a:r>
          </a:p>
          <a:p>
            <a:pPr lvl="1">
              <a:lnSpc>
                <a:spcPct val="100000"/>
              </a:lnSpc>
              <a:spcBef>
                <a:spcPts val="300"/>
              </a:spcBef>
              <a:buFont typeface="Arial" panose="020B0604020202020204" pitchFamily="34" charset="0"/>
              <a:buChar char="•"/>
            </a:pPr>
            <a:r>
              <a:rPr lang="en-US" altLang="en-US" sz="1800" dirty="0"/>
              <a:t>Application of Standard Generalized Markup Language (SGML)</a:t>
            </a:r>
          </a:p>
          <a:p>
            <a:pPr lvl="1">
              <a:lnSpc>
                <a:spcPct val="100000"/>
              </a:lnSpc>
              <a:spcBef>
                <a:spcPts val="300"/>
              </a:spcBef>
              <a:buFont typeface="Arial" panose="020B0604020202020204" pitchFamily="34" charset="0"/>
              <a:buChar char="•"/>
            </a:pPr>
            <a:r>
              <a:rPr lang="en-US" altLang="en-US" sz="1800" dirty="0"/>
              <a:t>Attempted to update the standard</a:t>
            </a:r>
          </a:p>
          <a:p>
            <a:pPr marL="0" lvl="1" indent="0">
              <a:lnSpc>
                <a:spcPct val="100000"/>
              </a:lnSpc>
              <a:spcBef>
                <a:spcPts val="1200"/>
              </a:spcBef>
              <a:buNone/>
            </a:pPr>
            <a:r>
              <a:rPr lang="en-US" altLang="en-US" sz="2000" b="1" dirty="0"/>
              <a:t>HTML 3.0 (Obsolete)</a:t>
            </a:r>
          </a:p>
          <a:p>
            <a:pPr lvl="1">
              <a:lnSpc>
                <a:spcPct val="100000"/>
              </a:lnSpc>
              <a:spcBef>
                <a:spcPts val="300"/>
              </a:spcBef>
              <a:buFont typeface="Arial" panose="020B0604020202020204" pitchFamily="34" charset="0"/>
              <a:buChar char="•"/>
            </a:pPr>
            <a:r>
              <a:rPr lang="en-US" altLang="en-US" sz="1800" dirty="0"/>
              <a:t>Netscape and Microsoft ad-hoc extensions</a:t>
            </a:r>
          </a:p>
          <a:p>
            <a:pPr>
              <a:lnSpc>
                <a:spcPct val="100000"/>
              </a:lnSpc>
              <a:spcBef>
                <a:spcPts val="1200"/>
              </a:spcBef>
            </a:pPr>
            <a:r>
              <a:rPr lang="en-US" altLang="en-US" sz="2000" b="1" dirty="0"/>
              <a:t>HTML 3.2 </a:t>
            </a:r>
          </a:p>
          <a:p>
            <a:pPr>
              <a:lnSpc>
                <a:spcPct val="100000"/>
              </a:lnSpc>
              <a:spcBef>
                <a:spcPts val="1200"/>
              </a:spcBef>
            </a:pPr>
            <a:r>
              <a:rPr lang="en-US" altLang="en-US" sz="2000" b="1" dirty="0"/>
              <a:t>HTML 4.01</a:t>
            </a:r>
          </a:p>
          <a:p>
            <a:pPr lvl="1">
              <a:lnSpc>
                <a:spcPct val="100000"/>
              </a:lnSpc>
              <a:spcBef>
                <a:spcPts val="300"/>
              </a:spcBef>
              <a:buFont typeface="Arial" panose="020B0604020202020204" pitchFamily="34" charset="0"/>
              <a:buChar char="•"/>
            </a:pPr>
            <a:r>
              <a:rPr lang="en-US" altLang="en-US" sz="1800" dirty="0"/>
              <a:t>Includes Cascading Style Sheets(CSS), </a:t>
            </a:r>
            <a:br>
              <a:rPr lang="en-US" altLang="en-US" sz="1800" dirty="0"/>
            </a:br>
            <a:r>
              <a:rPr lang="en-US" altLang="en-US" sz="1800" dirty="0"/>
              <a:t>DOM, scripting, XML and many other features</a:t>
            </a:r>
          </a:p>
          <a:p>
            <a:pPr>
              <a:lnSpc>
                <a:spcPct val="100000"/>
              </a:lnSpc>
              <a:spcBef>
                <a:spcPts val="1200"/>
              </a:spcBef>
            </a:pPr>
            <a:r>
              <a:rPr lang="en-US" altLang="en-US" sz="2000" b="1" dirty="0"/>
              <a:t>HTML 5</a:t>
            </a:r>
          </a:p>
          <a:p>
            <a:pPr lvl="1">
              <a:lnSpc>
                <a:spcPct val="100000"/>
              </a:lnSpc>
              <a:spcBef>
                <a:spcPts val="300"/>
              </a:spcBef>
              <a:buFont typeface="Arial" panose="020B0604020202020204" pitchFamily="34" charset="0"/>
              <a:buChar char="•"/>
            </a:pPr>
            <a:r>
              <a:rPr lang="en-GB" altLang="en-US" sz="1800" dirty="0"/>
              <a:t>The current W3C standard</a:t>
            </a:r>
          </a:p>
          <a:p>
            <a:pPr lvl="1">
              <a:lnSpc>
                <a:spcPct val="100000"/>
              </a:lnSpc>
              <a:spcBef>
                <a:spcPts val="300"/>
              </a:spcBef>
              <a:buFont typeface="Arial" panose="020B0604020202020204" pitchFamily="34" charset="0"/>
              <a:buChar char="•"/>
            </a:pPr>
            <a:r>
              <a:rPr lang="en-US" altLang="en-US" sz="1800" dirty="0"/>
              <a:t>5.3 now a recommendation available at </a:t>
            </a:r>
            <a:r>
              <a:rPr lang="en-US" altLang="en-US" sz="1800" dirty="0">
                <a:hlinkClick r:id="rId3"/>
              </a:rPr>
              <a:t>http://www.w3.org/TR/html5/</a:t>
            </a:r>
            <a:r>
              <a:rPr lang="en-US" altLang="en-US" sz="1800" dirty="0"/>
              <a:t> </a:t>
            </a:r>
          </a:p>
          <a:p>
            <a:pPr marL="285750" indent="-285750">
              <a:lnSpc>
                <a:spcPct val="100000"/>
              </a:lnSpc>
              <a:buFont typeface="Arial" panose="020B0604020202020204" pitchFamily="34" charset="0"/>
              <a:buChar char="•"/>
            </a:pPr>
            <a:endParaRPr lang="en-GB" dirty="0"/>
          </a:p>
        </p:txBody>
      </p:sp>
      <p:graphicFrame>
        <p:nvGraphicFramePr>
          <p:cNvPr id="11268" name="Object 4"/>
          <p:cNvGraphicFramePr>
            <a:graphicFrameLocks/>
          </p:cNvGraphicFramePr>
          <p:nvPr>
            <p:extLst>
              <p:ext uri="{D42A27DB-BD31-4B8C-83A1-F6EECF244321}">
                <p14:modId xmlns:p14="http://schemas.microsoft.com/office/powerpoint/2010/main" val="1751506103"/>
              </p:ext>
            </p:extLst>
          </p:nvPr>
        </p:nvGraphicFramePr>
        <p:xfrm>
          <a:off x="8353392" y="972000"/>
          <a:ext cx="2030787" cy="1691435"/>
        </p:xfrm>
        <a:graphic>
          <a:graphicData uri="http://schemas.openxmlformats.org/presentationml/2006/ole">
            <mc:AlternateContent xmlns:mc="http://schemas.openxmlformats.org/markup-compatibility/2006">
              <mc:Choice xmlns:v="urn:schemas-microsoft-com:vml" Requires="v">
                <p:oleObj name="Clip" r:id="rId4" imgW="3656294" imgH="2100507" progId="MS_ClipArt_Gallery.2">
                  <p:embed/>
                </p:oleObj>
              </mc:Choice>
              <mc:Fallback>
                <p:oleObj name="Clip" r:id="rId4" imgW="3656294" imgH="2100507" progId="MS_ClipArt_Gallery.2">
                  <p:embed/>
                  <p:pic>
                    <p:nvPicPr>
                      <p:cNvPr id="11268"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3392" y="972000"/>
                        <a:ext cx="2030787" cy="16914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5015115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sz="quarter" idx="10"/>
          </p:nvPr>
        </p:nvSpPr>
        <p:spPr>
          <a:xfrm>
            <a:off x="130696" y="1935932"/>
            <a:ext cx="11161713" cy="4328725"/>
          </a:xfrm>
        </p:spPr>
        <p:txBody>
          <a:bodyPr/>
          <a:lstStyle/>
          <a:p>
            <a:pPr marL="0" indent="0">
              <a:lnSpc>
                <a:spcPct val="100000"/>
              </a:lnSpc>
              <a:spcBef>
                <a:spcPts val="1200"/>
              </a:spcBef>
              <a:buNone/>
            </a:pPr>
            <a:r>
              <a:rPr lang="en-US" altLang="en-US" sz="2000" dirty="0"/>
              <a:t>Three sections to an HTML document</a:t>
            </a:r>
          </a:p>
          <a:p>
            <a:pPr lvl="1">
              <a:lnSpc>
                <a:spcPct val="100000"/>
              </a:lnSpc>
              <a:buFont typeface="Arial" panose="020B0604020202020204" pitchFamily="34" charset="0"/>
              <a:buChar char="•"/>
            </a:pPr>
            <a:r>
              <a:rPr lang="en-US" altLang="en-US" sz="1800" dirty="0"/>
              <a:t>Prolog(document type declaration), head and body</a:t>
            </a:r>
          </a:p>
          <a:p>
            <a:pPr marL="0" indent="0">
              <a:lnSpc>
                <a:spcPct val="100000"/>
              </a:lnSpc>
              <a:spcBef>
                <a:spcPts val="1200"/>
              </a:spcBef>
              <a:buNone/>
            </a:pPr>
            <a:r>
              <a:rPr lang="en-US" altLang="en-US" sz="2000" dirty="0"/>
              <a:t>HTML Tags appear in angle brackets (&lt; and &gt;)</a:t>
            </a:r>
          </a:p>
          <a:p>
            <a:pPr lvl="1">
              <a:lnSpc>
                <a:spcPct val="100000"/>
              </a:lnSpc>
              <a:buFont typeface="Arial" panose="020B0604020202020204" pitchFamily="34" charset="0"/>
              <a:buChar char="•"/>
            </a:pPr>
            <a:r>
              <a:rPr lang="en-US" altLang="en-US" sz="1800" dirty="0"/>
              <a:t>Many tags appear in pairs, acting as containers</a:t>
            </a:r>
          </a:p>
          <a:p>
            <a:pPr lvl="1">
              <a:lnSpc>
                <a:spcPct val="100000"/>
              </a:lnSpc>
              <a:buFont typeface="Arial" panose="020B0604020202020204" pitchFamily="34" charset="0"/>
              <a:buChar char="•"/>
            </a:pPr>
            <a:r>
              <a:rPr lang="en-US" altLang="en-US" sz="1800" dirty="0"/>
              <a:t>Names are not case sensitive (convention is lower-case)</a:t>
            </a:r>
          </a:p>
          <a:p>
            <a:pPr lvl="1">
              <a:lnSpc>
                <a:spcPct val="100000"/>
              </a:lnSpc>
              <a:buFont typeface="Arial" panose="020B0604020202020204" pitchFamily="34" charset="0"/>
              <a:buChar char="•"/>
            </a:pPr>
            <a:r>
              <a:rPr lang="en-US" altLang="en-US" sz="1800" dirty="0"/>
              <a:t>Carriage returns are not significant</a:t>
            </a:r>
          </a:p>
        </p:txBody>
      </p:sp>
      <p:sp>
        <p:nvSpPr>
          <p:cNvPr id="14338" name="Rectangle 2"/>
          <p:cNvSpPr>
            <a:spLocks noGrp="1" noChangeArrowheads="1"/>
          </p:cNvSpPr>
          <p:nvPr>
            <p:ph type="title"/>
          </p:nvPr>
        </p:nvSpPr>
        <p:spPr/>
        <p:txBody>
          <a:bodyPr>
            <a:normAutofit/>
          </a:bodyPr>
          <a:lstStyle/>
          <a:p>
            <a:r>
              <a:rPr lang="en-US" altLang="en-US" dirty="0"/>
              <a:t>A Simple HTML Page</a:t>
            </a:r>
          </a:p>
        </p:txBody>
      </p:sp>
      <p:sp>
        <p:nvSpPr>
          <p:cNvPr id="13316" name="Rectangle 4"/>
          <p:cNvSpPr>
            <a:spLocks noChangeArrowheads="1"/>
          </p:cNvSpPr>
          <p:nvPr/>
        </p:nvSpPr>
        <p:spPr bwMode="auto">
          <a:xfrm>
            <a:off x="6216899" y="1332000"/>
            <a:ext cx="5580000" cy="4401205"/>
          </a:xfrm>
          <a:prstGeom prst="rect">
            <a:avLst/>
          </a:prstGeom>
          <a:solidFill>
            <a:schemeClr val="tx2">
              <a:lumMod val="20000"/>
              <a:lumOff val="80000"/>
            </a:schemeClr>
          </a:solidFill>
          <a:ln w="12700" algn="ctr">
            <a:noFill/>
            <a:miter lim="800000"/>
            <a:headEnd/>
            <a:tailEnd/>
          </a:ln>
        </p:spPr>
        <p:txBody>
          <a:bodyPr wrap="square">
            <a:spAutoFit/>
          </a:bodyPr>
          <a:lstStyle/>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&lt;!DOCTYPE html&gt;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&lt;html&gt;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&lt;head&gt;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	&lt;title&gt;Success!&lt;/title&gt;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&lt;/head&gt;</a:t>
            </a:r>
          </a:p>
          <a:p>
            <a:pPr defTabSz="739775">
              <a:spcBef>
                <a:spcPct val="30000"/>
              </a:spcBef>
            </a:pPr>
            <a:endParaRPr lang="en-US" altLang="en-US" sz="2000" b="1" dirty="0">
              <a:latin typeface="Source Code Pro" panose="020B0309030403020204" pitchFamily="49" charset="0"/>
              <a:ea typeface="Source Code Pro" panose="020B0309030403020204" pitchFamily="49" charset="0"/>
              <a:cs typeface="Courier New" panose="02070309020205020404" pitchFamily="49" charset="0"/>
            </a:endParaRP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&lt;body&gt;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Congratulations on completing</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your QA Training course.</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&lt;/body&gt;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&lt;/html&gt;</a:t>
            </a:r>
          </a:p>
        </p:txBody>
      </p:sp>
    </p:spTree>
    <p:extLst>
      <p:ext uri="{BB962C8B-B14F-4D97-AF65-F5344CB8AC3E}">
        <p14:creationId xmlns:p14="http://schemas.microsoft.com/office/powerpoint/2010/main" val="93277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sz="quarter" idx="10"/>
          </p:nvPr>
        </p:nvSpPr>
        <p:spPr/>
        <p:txBody>
          <a:bodyPr/>
          <a:lstStyle/>
          <a:p>
            <a:pPr marL="0" indent="0">
              <a:lnSpc>
                <a:spcPct val="100000"/>
              </a:lnSpc>
              <a:buNone/>
            </a:pPr>
            <a:r>
              <a:rPr lang="en-US" altLang="en-US" sz="2000" dirty="0"/>
              <a:t>The different versions of HTML have their own DTD</a:t>
            </a:r>
          </a:p>
          <a:p>
            <a:pPr lvl="1">
              <a:lnSpc>
                <a:spcPct val="100000"/>
              </a:lnSpc>
              <a:buFont typeface="Arial" panose="020B0604020202020204" pitchFamily="34" charset="0"/>
              <a:buChar char="•"/>
            </a:pPr>
            <a:r>
              <a:rPr lang="en-US" altLang="en-US" sz="1800" dirty="0"/>
              <a:t>The appropriate DTD should be included in the HTML prologue</a:t>
            </a:r>
          </a:p>
          <a:p>
            <a:pPr marL="0" indent="0">
              <a:lnSpc>
                <a:spcPct val="100000"/>
              </a:lnSpc>
              <a:buNone/>
            </a:pPr>
            <a:r>
              <a:rPr lang="en-US" altLang="en-US" sz="2000" dirty="0"/>
              <a:t>HTML 4 Strict</a:t>
            </a:r>
          </a:p>
          <a:p>
            <a:pPr marL="0" indent="0">
              <a:lnSpc>
                <a:spcPct val="100000"/>
              </a:lnSpc>
              <a:buNone/>
            </a:pPr>
            <a:endParaRPr lang="en-US" altLang="en-US" sz="2000" dirty="0"/>
          </a:p>
          <a:p>
            <a:pPr marL="0" indent="0">
              <a:lnSpc>
                <a:spcPct val="100000"/>
              </a:lnSpc>
              <a:buNone/>
            </a:pPr>
            <a:endParaRPr lang="en-US" altLang="en-US" sz="2000" dirty="0"/>
          </a:p>
          <a:p>
            <a:pPr marL="0" indent="0">
              <a:lnSpc>
                <a:spcPct val="100000"/>
              </a:lnSpc>
              <a:buNone/>
            </a:pPr>
            <a:r>
              <a:rPr lang="en-US" altLang="en-US" sz="2000" dirty="0"/>
              <a:t>HTML 4 Transitional</a:t>
            </a:r>
          </a:p>
          <a:p>
            <a:pPr marL="0" indent="0">
              <a:lnSpc>
                <a:spcPct val="100000"/>
              </a:lnSpc>
              <a:buNone/>
            </a:pPr>
            <a:endParaRPr lang="en-US" altLang="en-US" sz="2000" dirty="0"/>
          </a:p>
          <a:p>
            <a:pPr marL="0" indent="0">
              <a:lnSpc>
                <a:spcPct val="100000"/>
              </a:lnSpc>
              <a:buNone/>
            </a:pPr>
            <a:endParaRPr lang="en-US" altLang="en-US" sz="2000" dirty="0"/>
          </a:p>
          <a:p>
            <a:pPr marL="0" indent="0">
              <a:lnSpc>
                <a:spcPct val="100000"/>
              </a:lnSpc>
              <a:buNone/>
            </a:pPr>
            <a:r>
              <a:rPr lang="en-US" altLang="en-US" sz="2000" dirty="0"/>
              <a:t>HTML 5</a:t>
            </a:r>
          </a:p>
          <a:p>
            <a:pPr marL="0" indent="0">
              <a:lnSpc>
                <a:spcPct val="100000"/>
              </a:lnSpc>
              <a:buNone/>
            </a:pPr>
            <a:endParaRPr lang="en-US" altLang="en-US" sz="2000" dirty="0"/>
          </a:p>
        </p:txBody>
      </p:sp>
      <p:sp>
        <p:nvSpPr>
          <p:cNvPr id="13314" name="Rectangle 2"/>
          <p:cNvSpPr>
            <a:spLocks noGrp="1" noChangeArrowheads="1"/>
          </p:cNvSpPr>
          <p:nvPr>
            <p:ph type="title"/>
          </p:nvPr>
        </p:nvSpPr>
        <p:spPr/>
        <p:txBody>
          <a:bodyPr>
            <a:normAutofit/>
          </a:bodyPr>
          <a:lstStyle/>
          <a:p>
            <a:r>
              <a:rPr lang="en-GB" dirty="0"/>
              <a:t>HTML versions &amp; DTDs</a:t>
            </a:r>
          </a:p>
        </p:txBody>
      </p:sp>
      <p:sp>
        <p:nvSpPr>
          <p:cNvPr id="15364" name="Text Box 4"/>
          <p:cNvSpPr txBox="1">
            <a:spLocks noChangeArrowheads="1"/>
          </p:cNvSpPr>
          <p:nvPr/>
        </p:nvSpPr>
        <p:spPr bwMode="auto">
          <a:xfrm>
            <a:off x="329055" y="2697599"/>
            <a:ext cx="11404800" cy="338554"/>
          </a:xfrm>
          <a:prstGeom prst="rect">
            <a:avLst/>
          </a:prstGeom>
          <a:solidFill>
            <a:schemeClr val="tx2">
              <a:lumMod val="20000"/>
              <a:lumOff val="80000"/>
            </a:schemeClr>
          </a:solidFill>
          <a:ln w="12700" algn="ctr">
            <a:noFill/>
            <a:miter lim="800000"/>
            <a:headEnd/>
            <a:tailEnd/>
          </a:ln>
        </p:spPr>
        <p:txBody>
          <a:bodyPr wrap="square">
            <a:spAutoFit/>
          </a:bodyPr>
          <a:lstStyle>
            <a:lvl1pPr defTabSz="739775">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GB" altLang="en-US" sz="1600" dirty="0">
                <a:latin typeface="Source Code Pro" panose="020B0309030403020204" pitchFamily="49" charset="0"/>
                <a:ea typeface="Source Code Pro" panose="020B0309030403020204" pitchFamily="49" charset="0"/>
                <a:cs typeface="Courier New" panose="02070309020205020404" pitchFamily="49" charset="0"/>
              </a:rPr>
              <a:t>&lt;!DOCTYPE HTML PUBLIC "-//W3C//DTD HTML 4.0//EN" "http://www.w3.org/TR/html4/strict.dtd"&gt;</a:t>
            </a:r>
          </a:p>
        </p:txBody>
      </p:sp>
      <p:sp>
        <p:nvSpPr>
          <p:cNvPr id="15365" name="Text Box 5"/>
          <p:cNvSpPr txBox="1">
            <a:spLocks noChangeArrowheads="1"/>
          </p:cNvSpPr>
          <p:nvPr/>
        </p:nvSpPr>
        <p:spPr bwMode="auto">
          <a:xfrm>
            <a:off x="329055" y="3857078"/>
            <a:ext cx="11404800" cy="584775"/>
          </a:xfrm>
          <a:prstGeom prst="rect">
            <a:avLst/>
          </a:prstGeom>
          <a:solidFill>
            <a:schemeClr val="tx2">
              <a:lumMod val="20000"/>
              <a:lumOff val="80000"/>
            </a:schemeClr>
          </a:solidFill>
          <a:ln w="12700" algn="ctr">
            <a:noFill/>
            <a:miter lim="800000"/>
            <a:headEnd/>
            <a:tailEnd/>
          </a:ln>
        </p:spPr>
        <p:txBody>
          <a:bodyPr wrap="square">
            <a:spAutoFit/>
          </a:bodyPr>
          <a:lstStyle>
            <a:defPPr>
              <a:defRPr lang="en-GB"/>
            </a:defPPr>
            <a:lvl1pPr defTabSz="739775">
              <a:spcBef>
                <a:spcPct val="30000"/>
              </a:spcBef>
              <a:buClrTx/>
              <a:buFontTx/>
              <a:buNone/>
              <a:defRPr sz="1600" b="0">
                <a:latin typeface="Courier New" panose="02070309020205020404" pitchFamily="49" charset="0"/>
                <a:cs typeface="Courier New" panose="02070309020205020404" pitchFamily="49" charset="0"/>
              </a:defRPr>
            </a:lvl1pPr>
            <a:lvl2pPr marL="742950" indent="-285750" defTabSz="739775">
              <a:spcBef>
                <a:spcPct val="20000"/>
              </a:spcBef>
              <a:buClr>
                <a:schemeClr val="accent1"/>
              </a:buClr>
              <a:buFont typeface="Wingdings" panose="05000000000000000000" pitchFamily="2" charset="2"/>
              <a:buChar char="§"/>
              <a:defRPr sz="2000">
                <a:cs typeface="Arial" panose="020B0604020202020204" pitchFamily="34" charset="0"/>
              </a:defRPr>
            </a:lvl2pPr>
            <a:lvl3pPr marL="11430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3pPr>
            <a:lvl4pPr marL="16002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4pPr>
            <a:lvl5pPr marL="20574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5pPr>
            <a:lvl6pPr marL="25146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6pPr>
            <a:lvl7pPr marL="29718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7pPr>
            <a:lvl8pPr marL="34290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8pPr>
            <a:lvl9pPr marL="38862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9pPr>
          </a:lstStyle>
          <a:p>
            <a:r>
              <a:rPr lang="en-GB" altLang="en-US" b="1" dirty="0">
                <a:latin typeface="Source Code Pro" panose="020B0309030403020204" pitchFamily="49" charset="0"/>
                <a:ea typeface="Source Code Pro" panose="020B0309030403020204" pitchFamily="49" charset="0"/>
              </a:rPr>
              <a:t>&lt;!DOCTYPE HTML PUBLIC "-//W3C//DTD HTML 4.0 Transitional//EN"</a:t>
            </a:r>
            <a:br>
              <a:rPr lang="en-GB" altLang="en-US" b="1" dirty="0">
                <a:latin typeface="Source Code Pro" panose="020B0309030403020204" pitchFamily="49" charset="0"/>
                <a:ea typeface="Source Code Pro" panose="020B0309030403020204" pitchFamily="49" charset="0"/>
              </a:rPr>
            </a:br>
            <a:r>
              <a:rPr lang="en-GB" altLang="en-US" b="1" dirty="0">
                <a:latin typeface="Source Code Pro" panose="020B0309030403020204" pitchFamily="49" charset="0"/>
                <a:ea typeface="Source Code Pro" panose="020B0309030403020204" pitchFamily="49" charset="0"/>
              </a:rPr>
              <a:t>"http://www.w3.org/TR/REC-html4/loose.dtd"&gt;</a:t>
            </a:r>
          </a:p>
        </p:txBody>
      </p:sp>
      <p:sp>
        <p:nvSpPr>
          <p:cNvPr id="15366" name="Text Box 5"/>
          <p:cNvSpPr txBox="1">
            <a:spLocks noChangeArrowheads="1"/>
          </p:cNvSpPr>
          <p:nvPr/>
        </p:nvSpPr>
        <p:spPr bwMode="auto">
          <a:xfrm>
            <a:off x="393600" y="5093709"/>
            <a:ext cx="11404800" cy="338137"/>
          </a:xfrm>
          <a:prstGeom prst="rect">
            <a:avLst/>
          </a:prstGeom>
          <a:solidFill>
            <a:schemeClr val="tx2">
              <a:lumMod val="20000"/>
              <a:lumOff val="80000"/>
            </a:schemeClr>
          </a:solidFill>
          <a:ln w="12700" algn="ctr">
            <a:noFill/>
            <a:miter lim="800000"/>
            <a:headEnd/>
            <a:tailEnd/>
          </a:ln>
        </p:spPr>
        <p:txBody>
          <a:bodyPr wrap="square">
            <a:spAutoFit/>
          </a:bodyPr>
          <a:lstStyle>
            <a:defPPr>
              <a:defRPr lang="en-GB"/>
            </a:defPPr>
            <a:lvl1pPr defTabSz="739775">
              <a:spcBef>
                <a:spcPct val="30000"/>
              </a:spcBef>
              <a:buClrTx/>
              <a:buFontTx/>
              <a:buNone/>
              <a:defRPr sz="1600" b="0">
                <a:latin typeface="Courier New" panose="02070309020205020404" pitchFamily="49" charset="0"/>
                <a:cs typeface="Courier New" panose="02070309020205020404" pitchFamily="49" charset="0"/>
              </a:defRPr>
            </a:lvl1pPr>
            <a:lvl2pPr marL="742950" indent="-285750" defTabSz="739775">
              <a:spcBef>
                <a:spcPct val="20000"/>
              </a:spcBef>
              <a:buClr>
                <a:schemeClr val="accent1"/>
              </a:buClr>
              <a:buFont typeface="Wingdings" panose="05000000000000000000" pitchFamily="2" charset="2"/>
              <a:buChar char="§"/>
              <a:defRPr sz="2000">
                <a:cs typeface="Arial" panose="020B0604020202020204" pitchFamily="34" charset="0"/>
              </a:defRPr>
            </a:lvl2pPr>
            <a:lvl3pPr marL="11430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3pPr>
            <a:lvl4pPr marL="16002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4pPr>
            <a:lvl5pPr marL="2057400" indent="-228600" defTabSz="739775">
              <a:spcBef>
                <a:spcPct val="20000"/>
              </a:spcBef>
              <a:buClr>
                <a:schemeClr val="accent1"/>
              </a:buClr>
              <a:buFont typeface="Wingdings" panose="05000000000000000000" pitchFamily="2" charset="2"/>
              <a:buChar char="§"/>
              <a:defRPr sz="2000">
                <a:cs typeface="Arial" panose="020B0604020202020204" pitchFamily="34" charset="0"/>
              </a:defRPr>
            </a:lvl5pPr>
            <a:lvl6pPr marL="25146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6pPr>
            <a:lvl7pPr marL="29718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7pPr>
            <a:lvl8pPr marL="34290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8pPr>
            <a:lvl9pPr marL="3886200" indent="-228600" defTabSz="739775" fontAlgn="base">
              <a:spcBef>
                <a:spcPct val="20000"/>
              </a:spcBef>
              <a:spcAft>
                <a:spcPct val="0"/>
              </a:spcAft>
              <a:buClr>
                <a:schemeClr val="accent1"/>
              </a:buClr>
              <a:buFont typeface="Wingdings" panose="05000000000000000000" pitchFamily="2" charset="2"/>
              <a:buChar char="§"/>
              <a:defRPr sz="2000">
                <a:cs typeface="Arial" panose="020B0604020202020204" pitchFamily="34" charset="0"/>
              </a:defRPr>
            </a:lvl9pPr>
          </a:lstStyle>
          <a:p>
            <a:r>
              <a:rPr lang="en-GB" altLang="en-US" b="1" dirty="0">
                <a:latin typeface="Source Code Pro" panose="020B0309030403020204" pitchFamily="49" charset="0"/>
                <a:ea typeface="Source Code Pro" panose="020B0309030403020204" pitchFamily="49" charset="0"/>
              </a:rPr>
              <a:t>&lt;!DOCTYPE html&gt;</a:t>
            </a:r>
          </a:p>
        </p:txBody>
      </p:sp>
    </p:spTree>
    <p:extLst>
      <p:ext uri="{BB962C8B-B14F-4D97-AF65-F5344CB8AC3E}">
        <p14:creationId xmlns:p14="http://schemas.microsoft.com/office/powerpoint/2010/main" val="406578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sz="quarter" idx="10"/>
          </p:nvPr>
        </p:nvSpPr>
        <p:spPr/>
        <p:txBody>
          <a:bodyPr/>
          <a:lstStyle/>
          <a:p>
            <a:pPr marL="0" indent="0">
              <a:lnSpc>
                <a:spcPct val="100000"/>
              </a:lnSpc>
              <a:buNone/>
            </a:pPr>
            <a:r>
              <a:rPr lang="en-US" altLang="en-US" sz="2400" dirty="0"/>
              <a:t>Many tags have additional attributes</a:t>
            </a:r>
          </a:p>
          <a:p>
            <a:pPr lvl="1">
              <a:lnSpc>
                <a:spcPct val="100000"/>
              </a:lnSpc>
              <a:buFont typeface="Arial" panose="020B0604020202020204" pitchFamily="34" charset="0"/>
              <a:buChar char="•"/>
            </a:pPr>
            <a:endParaRPr lang="en-US" altLang="en-US" sz="2000" dirty="0"/>
          </a:p>
          <a:p>
            <a:pPr lvl="1">
              <a:lnSpc>
                <a:spcPct val="100000"/>
              </a:lnSpc>
              <a:buFont typeface="Arial" panose="020B0604020202020204" pitchFamily="34" charset="0"/>
              <a:buChar char="•"/>
            </a:pPr>
            <a:r>
              <a:rPr lang="en-US" altLang="en-US" sz="2000" dirty="0"/>
              <a:t>Some are required</a:t>
            </a:r>
          </a:p>
          <a:p>
            <a:pPr marL="800100" lvl="1" indent="-342900">
              <a:lnSpc>
                <a:spcPct val="100000"/>
              </a:lnSpc>
              <a:buFont typeface="Arial" panose="020B0604020202020204" pitchFamily="34" charset="0"/>
              <a:buChar char="•"/>
            </a:pPr>
            <a:endParaRPr lang="en-US" altLang="en-US" sz="2000" dirty="0"/>
          </a:p>
          <a:p>
            <a:pPr lvl="1">
              <a:lnSpc>
                <a:spcPct val="100000"/>
              </a:lnSpc>
              <a:buFont typeface="Arial" panose="020B0604020202020204" pitchFamily="34" charset="0"/>
              <a:buChar char="•"/>
            </a:pPr>
            <a:r>
              <a:rPr lang="en-US" altLang="en-US" sz="2000" dirty="0"/>
              <a:t>Some are optional</a:t>
            </a:r>
          </a:p>
          <a:p>
            <a:pPr marL="800100" lvl="1" indent="-342900">
              <a:lnSpc>
                <a:spcPct val="100000"/>
              </a:lnSpc>
              <a:buFont typeface="Arial" panose="020B0604020202020204" pitchFamily="34" charset="0"/>
              <a:buChar char="•"/>
            </a:pPr>
            <a:endParaRPr lang="en-US" altLang="en-US" sz="2000" dirty="0"/>
          </a:p>
          <a:p>
            <a:pPr marL="0" indent="0">
              <a:lnSpc>
                <a:spcPct val="100000"/>
              </a:lnSpc>
              <a:spcAft>
                <a:spcPts val="1200"/>
              </a:spcAft>
              <a:buNone/>
            </a:pPr>
            <a:r>
              <a:rPr lang="en-US" altLang="en-US" sz="2400" dirty="0"/>
              <a:t>Attribute values should be enclosed in quotes</a:t>
            </a:r>
          </a:p>
          <a:p>
            <a:pPr lvl="1">
              <a:lnSpc>
                <a:spcPct val="100000"/>
              </a:lnSpc>
              <a:spcAft>
                <a:spcPts val="1200"/>
              </a:spcAft>
              <a:buFont typeface="Arial" panose="020B0604020202020204" pitchFamily="34" charset="0"/>
              <a:buChar char="•"/>
            </a:pPr>
            <a:r>
              <a:rPr lang="en-US" altLang="en-US" sz="2000" dirty="0"/>
              <a:t>Not necessary if one word attribute value</a:t>
            </a:r>
          </a:p>
          <a:p>
            <a:pPr lvl="1">
              <a:lnSpc>
                <a:spcPct val="100000"/>
              </a:lnSpc>
              <a:spcAft>
                <a:spcPts val="1200"/>
              </a:spcAft>
              <a:buFont typeface="Arial" panose="020B0604020202020204" pitchFamily="34" charset="0"/>
              <a:buChar char="•"/>
            </a:pPr>
            <a:r>
              <a:rPr lang="en-US" altLang="en-US" sz="2000" dirty="0"/>
              <a:t>Good practice</a:t>
            </a:r>
          </a:p>
        </p:txBody>
      </p:sp>
      <p:sp>
        <p:nvSpPr>
          <p:cNvPr id="15362" name="Rectangle 2"/>
          <p:cNvSpPr>
            <a:spLocks noGrp="1" noChangeArrowheads="1"/>
          </p:cNvSpPr>
          <p:nvPr>
            <p:ph type="title"/>
          </p:nvPr>
        </p:nvSpPr>
        <p:spPr/>
        <p:txBody>
          <a:bodyPr>
            <a:normAutofit/>
          </a:bodyPr>
          <a:lstStyle/>
          <a:p>
            <a:r>
              <a:rPr lang="en-US" dirty="0"/>
              <a:t>Attributes of Tags</a:t>
            </a:r>
          </a:p>
        </p:txBody>
      </p:sp>
      <p:sp>
        <p:nvSpPr>
          <p:cNvPr id="17412" name="Rectangle 4"/>
          <p:cNvSpPr>
            <a:spLocks noChangeArrowheads="1"/>
          </p:cNvSpPr>
          <p:nvPr/>
        </p:nvSpPr>
        <p:spPr bwMode="auto">
          <a:xfrm>
            <a:off x="4483635" y="2577864"/>
            <a:ext cx="3465512" cy="369332"/>
          </a:xfrm>
          <a:prstGeom prst="rect">
            <a:avLst/>
          </a:prstGeom>
          <a:solidFill>
            <a:schemeClr val="tx2">
              <a:lumMod val="20000"/>
              <a:lumOff val="80000"/>
            </a:schemeClr>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img</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src</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/&gt;</a:t>
            </a:r>
          </a:p>
        </p:txBody>
      </p:sp>
      <p:sp>
        <p:nvSpPr>
          <p:cNvPr id="17413" name="Rectangle 5"/>
          <p:cNvSpPr>
            <a:spLocks noChangeArrowheads="1"/>
          </p:cNvSpPr>
          <p:nvPr/>
        </p:nvSpPr>
        <p:spPr bwMode="auto">
          <a:xfrm>
            <a:off x="4483635" y="3429000"/>
            <a:ext cx="3465512" cy="369332"/>
          </a:xfrm>
          <a:prstGeom prst="rect">
            <a:avLst/>
          </a:prstGeom>
          <a:solidFill>
            <a:schemeClr val="tx2">
              <a:lumMod val="20000"/>
              <a:lumOff val="80000"/>
            </a:schemeClr>
          </a:solidFill>
          <a:ln w="12700" algn="ctr">
            <a:noFill/>
            <a:miter lim="800000"/>
            <a:headEnd/>
            <a:tailEnd/>
          </a:ln>
        </p:spPr>
        <p:txBody>
          <a:bodyPr>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&lt;h1 title="……"&gt;……&lt;/h1&gt;</a:t>
            </a:r>
          </a:p>
        </p:txBody>
      </p:sp>
    </p:spTree>
    <p:extLst>
      <p:ext uri="{BB962C8B-B14F-4D97-AF65-F5344CB8AC3E}">
        <p14:creationId xmlns:p14="http://schemas.microsoft.com/office/powerpoint/2010/main" val="231221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quarter" idx="10"/>
          </p:nvPr>
        </p:nvSpPr>
        <p:spPr>
          <a:xfrm>
            <a:off x="274073" y="1692000"/>
            <a:ext cx="11161713" cy="4328725"/>
          </a:xfrm>
        </p:spPr>
        <p:txBody>
          <a:bodyPr/>
          <a:lstStyle/>
          <a:p>
            <a:pPr>
              <a:lnSpc>
                <a:spcPct val="100000"/>
              </a:lnSpc>
              <a:spcBef>
                <a:spcPts val="1800"/>
              </a:spcBef>
              <a:buFont typeface="Arial" panose="020B0604020202020204" pitchFamily="34" charset="0"/>
              <a:buChar char="•"/>
            </a:pPr>
            <a:r>
              <a:rPr lang="en-US" altLang="en-US" sz="2000" dirty="0"/>
              <a:t>Use </a:t>
            </a:r>
            <a:r>
              <a:rPr lang="en-US" altLang="en-US" sz="2000" b="1" dirty="0">
                <a:latin typeface="Courier New" panose="02070309020205020404" pitchFamily="49" charset="0"/>
                <a:cs typeface="Courier New" panose="02070309020205020404" pitchFamily="49" charset="0"/>
              </a:rPr>
              <a:t>&lt;!--</a:t>
            </a:r>
            <a:r>
              <a:rPr lang="en-US" altLang="en-US" sz="2000" dirty="0"/>
              <a:t> and </a:t>
            </a:r>
            <a:r>
              <a:rPr lang="en-US" altLang="en-US" sz="2000" b="1" dirty="0">
                <a:latin typeface="Courier New" panose="02070309020205020404" pitchFamily="49" charset="0"/>
                <a:cs typeface="Courier New" panose="02070309020205020404" pitchFamily="49" charset="0"/>
              </a:rPr>
              <a:t>--&gt;</a:t>
            </a:r>
            <a:r>
              <a:rPr lang="en-US" altLang="en-US" sz="2000" dirty="0"/>
              <a:t> to enclose comments</a:t>
            </a:r>
          </a:p>
          <a:p>
            <a:pPr>
              <a:lnSpc>
                <a:spcPct val="100000"/>
              </a:lnSpc>
              <a:spcBef>
                <a:spcPts val="1800"/>
              </a:spcBef>
              <a:buFont typeface="Arial" panose="020B0604020202020204" pitchFamily="34" charset="0"/>
              <a:buChar char="•"/>
            </a:pPr>
            <a:r>
              <a:rPr lang="en-US" altLang="en-US" sz="2000" dirty="0"/>
              <a:t>Not displayed by browser</a:t>
            </a:r>
          </a:p>
          <a:p>
            <a:pPr>
              <a:lnSpc>
                <a:spcPct val="100000"/>
              </a:lnSpc>
              <a:spcBef>
                <a:spcPts val="1800"/>
              </a:spcBef>
              <a:buFont typeface="Arial" panose="020B0604020202020204" pitchFamily="34" charset="0"/>
              <a:buChar char="•"/>
            </a:pPr>
            <a:r>
              <a:rPr lang="en-US" altLang="en-US" sz="2000" dirty="0"/>
              <a:t>Can be used to hide scripts/styles from older browsers</a:t>
            </a:r>
          </a:p>
        </p:txBody>
      </p:sp>
      <p:sp>
        <p:nvSpPr>
          <p:cNvPr id="20482" name="Rectangle 2"/>
          <p:cNvSpPr>
            <a:spLocks noGrp="1" noChangeArrowheads="1"/>
          </p:cNvSpPr>
          <p:nvPr>
            <p:ph type="title"/>
          </p:nvPr>
        </p:nvSpPr>
        <p:spPr/>
        <p:txBody>
          <a:bodyPr>
            <a:normAutofit/>
          </a:bodyPr>
          <a:lstStyle/>
          <a:p>
            <a:r>
              <a:rPr lang="en-US" altLang="en-US" sz="4000" dirty="0"/>
              <a:t>Comments</a:t>
            </a:r>
          </a:p>
        </p:txBody>
      </p:sp>
      <p:sp>
        <p:nvSpPr>
          <p:cNvPr id="19460" name="Rectangle 4"/>
          <p:cNvSpPr>
            <a:spLocks noChangeArrowheads="1"/>
          </p:cNvSpPr>
          <p:nvPr/>
        </p:nvSpPr>
        <p:spPr bwMode="auto">
          <a:xfrm>
            <a:off x="6417152" y="2698508"/>
            <a:ext cx="5500775" cy="3444020"/>
          </a:xfrm>
          <a:prstGeom prst="rect">
            <a:avLst/>
          </a:prstGeom>
          <a:solidFill>
            <a:schemeClr val="tx2">
              <a:lumMod val="20000"/>
              <a:lumOff val="80000"/>
            </a:schemeClr>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&lt;html&gt;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&lt;head&gt;&lt;title&gt;Success!&lt;/title&gt;&lt;/head&gt;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&lt;body&gt;</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&lt;!--A demo that comments can be used to clarify HTML --&gt;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Congratulations on completing</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your &lt;strong&gt;QA Training&lt;/strong&gt; course.&lt;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&lt;/body&gt;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&lt;/html&gt;</a:t>
            </a:r>
          </a:p>
        </p:txBody>
      </p:sp>
    </p:spTree>
    <p:extLst>
      <p:ext uri="{BB962C8B-B14F-4D97-AF65-F5344CB8AC3E}">
        <p14:creationId xmlns:p14="http://schemas.microsoft.com/office/powerpoint/2010/main" val="3087526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quarter" idx="10"/>
          </p:nvPr>
        </p:nvSpPr>
        <p:spPr/>
        <p:txBody>
          <a:bodyPr/>
          <a:lstStyle/>
          <a:p>
            <a:pPr marL="0" indent="0">
              <a:lnSpc>
                <a:spcPct val="100000"/>
              </a:lnSpc>
              <a:buNone/>
            </a:pPr>
            <a:r>
              <a:rPr lang="en-US" altLang="en-US" sz="2400" dirty="0"/>
              <a:t>Containers may be nested but may not overlap</a:t>
            </a:r>
          </a:p>
        </p:txBody>
      </p:sp>
      <p:sp>
        <p:nvSpPr>
          <p:cNvPr id="19458" name="Rectangle 2"/>
          <p:cNvSpPr>
            <a:spLocks noGrp="1" noChangeArrowheads="1"/>
          </p:cNvSpPr>
          <p:nvPr>
            <p:ph type="title"/>
          </p:nvPr>
        </p:nvSpPr>
        <p:spPr/>
        <p:txBody>
          <a:bodyPr>
            <a:normAutofit/>
          </a:bodyPr>
          <a:lstStyle/>
          <a:p>
            <a:r>
              <a:rPr lang="en-US" dirty="0"/>
              <a:t>Container Tags</a:t>
            </a:r>
          </a:p>
        </p:txBody>
      </p:sp>
      <p:sp>
        <p:nvSpPr>
          <p:cNvPr id="21508" name="Rectangle 4"/>
          <p:cNvSpPr>
            <a:spLocks noChangeArrowheads="1"/>
          </p:cNvSpPr>
          <p:nvPr/>
        </p:nvSpPr>
        <p:spPr bwMode="auto">
          <a:xfrm>
            <a:off x="2332037" y="2562114"/>
            <a:ext cx="7527925" cy="2037481"/>
          </a:xfrm>
          <a:prstGeom prst="rect">
            <a:avLst/>
          </a:prstGeom>
          <a:solidFill>
            <a:schemeClr val="tx2">
              <a:lumMod val="20000"/>
              <a:lumOff val="80000"/>
            </a:schemeClr>
          </a:solidFill>
          <a:ln w="12700" algn="ctr">
            <a:noFill/>
            <a:miter lim="800000"/>
            <a:headEnd/>
            <a:tailEnd/>
          </a:ln>
        </p:spPr>
        <p:txBody>
          <a:bodyPr wrap="square">
            <a:spAutoFit/>
          </a:bodyPr>
          <a:lstStyle/>
          <a:p>
            <a:pPr defTabSz="739775">
              <a:spcBef>
                <a:spcPct val="30000"/>
              </a:spcBef>
            </a:pPr>
            <a:r>
              <a:rPr lang="en-US" altLang="en-US" sz="16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This is correct --&gt;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&lt;p&gt;This text is a paragraph containing &lt;b&gt;bold&lt;/b&gt; and &lt;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&gt;italic&lt;/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 text. Some words are both &lt;b&gt;&lt;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&gt;bold and italic&lt;/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&gt;&lt;/b&gt;.&lt;/p&gt;</a:t>
            </a:r>
          </a:p>
          <a:p>
            <a:pPr defTabSz="739775">
              <a:spcBef>
                <a:spcPct val="30000"/>
              </a:spcBef>
            </a:pPr>
            <a:r>
              <a:rPr lang="en-US" altLang="en-US" sz="16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This is incorrect --&gt;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&lt;p&gt;The &lt;b&gt;quick brown &lt;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&gt;fox&lt;/b&gt; jumps over the&lt;/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i</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 lazy dog.&lt;/p&gt;</a:t>
            </a:r>
          </a:p>
        </p:txBody>
      </p:sp>
      <p:sp>
        <p:nvSpPr>
          <p:cNvPr id="21509" name="Freeform 5"/>
          <p:cNvSpPr>
            <a:spLocks/>
          </p:cNvSpPr>
          <p:nvPr/>
        </p:nvSpPr>
        <p:spPr bwMode="auto">
          <a:xfrm>
            <a:off x="3481387" y="4352813"/>
            <a:ext cx="2704569" cy="876300"/>
          </a:xfrm>
          <a:custGeom>
            <a:avLst/>
            <a:gdLst>
              <a:gd name="T0" fmla="*/ 0 w 2112"/>
              <a:gd name="T1" fmla="*/ 0 h 576"/>
              <a:gd name="T2" fmla="*/ 2147483646 w 2112"/>
              <a:gd name="T3" fmla="*/ 2147483646 h 576"/>
              <a:gd name="T4" fmla="*/ 2147483646 w 2112"/>
              <a:gd name="T5" fmla="*/ 0 h 576"/>
              <a:gd name="T6" fmla="*/ 0 60000 65536"/>
              <a:gd name="T7" fmla="*/ 0 60000 65536"/>
              <a:gd name="T8" fmla="*/ 0 60000 65536"/>
              <a:gd name="T9" fmla="*/ 0 w 2112"/>
              <a:gd name="T10" fmla="*/ 0 h 576"/>
              <a:gd name="T11" fmla="*/ 2112 w 2112"/>
              <a:gd name="T12" fmla="*/ 576 h 576"/>
            </a:gdLst>
            <a:ahLst/>
            <a:cxnLst>
              <a:cxn ang="T6">
                <a:pos x="T0" y="T1"/>
              </a:cxn>
              <a:cxn ang="T7">
                <a:pos x="T2" y="T3"/>
              </a:cxn>
              <a:cxn ang="T8">
                <a:pos x="T4" y="T5"/>
              </a:cxn>
            </a:cxnLst>
            <a:rect l="T9" t="T10" r="T11" b="T12"/>
            <a:pathLst>
              <a:path w="2112" h="576">
                <a:moveTo>
                  <a:pt x="0" y="0"/>
                </a:moveTo>
                <a:cubicBezTo>
                  <a:pt x="328" y="288"/>
                  <a:pt x="656" y="576"/>
                  <a:pt x="1008" y="576"/>
                </a:cubicBezTo>
                <a:cubicBezTo>
                  <a:pt x="1360" y="576"/>
                  <a:pt x="1736" y="288"/>
                  <a:pt x="2112" y="0"/>
                </a:cubicBezTo>
              </a:path>
            </a:pathLst>
          </a:custGeom>
          <a:noFill/>
          <a:ln w="25400" cap="flat"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510" name="Freeform 6"/>
          <p:cNvSpPr>
            <a:spLocks/>
          </p:cNvSpPr>
          <p:nvPr/>
        </p:nvSpPr>
        <p:spPr bwMode="auto">
          <a:xfrm>
            <a:off x="5294842" y="4333763"/>
            <a:ext cx="3160182" cy="914400"/>
          </a:xfrm>
          <a:custGeom>
            <a:avLst/>
            <a:gdLst>
              <a:gd name="T0" fmla="*/ 0 w 2112"/>
              <a:gd name="T1" fmla="*/ 0 h 576"/>
              <a:gd name="T2" fmla="*/ 2147483646 w 2112"/>
              <a:gd name="T3" fmla="*/ 2147483646 h 576"/>
              <a:gd name="T4" fmla="*/ 2147483646 w 2112"/>
              <a:gd name="T5" fmla="*/ 0 h 576"/>
              <a:gd name="T6" fmla="*/ 0 60000 65536"/>
              <a:gd name="T7" fmla="*/ 0 60000 65536"/>
              <a:gd name="T8" fmla="*/ 0 60000 65536"/>
              <a:gd name="T9" fmla="*/ 0 w 2112"/>
              <a:gd name="T10" fmla="*/ 0 h 576"/>
              <a:gd name="T11" fmla="*/ 2112 w 2112"/>
              <a:gd name="T12" fmla="*/ 576 h 576"/>
            </a:gdLst>
            <a:ahLst/>
            <a:cxnLst>
              <a:cxn ang="T6">
                <a:pos x="T0" y="T1"/>
              </a:cxn>
              <a:cxn ang="T7">
                <a:pos x="T2" y="T3"/>
              </a:cxn>
              <a:cxn ang="T8">
                <a:pos x="T4" y="T5"/>
              </a:cxn>
            </a:cxnLst>
            <a:rect l="T9" t="T10" r="T11" b="T12"/>
            <a:pathLst>
              <a:path w="2112" h="576">
                <a:moveTo>
                  <a:pt x="0" y="0"/>
                </a:moveTo>
                <a:cubicBezTo>
                  <a:pt x="328" y="288"/>
                  <a:pt x="656" y="576"/>
                  <a:pt x="1008" y="576"/>
                </a:cubicBezTo>
                <a:cubicBezTo>
                  <a:pt x="1360" y="576"/>
                  <a:pt x="1736" y="288"/>
                  <a:pt x="2112" y="0"/>
                </a:cubicBezTo>
              </a:path>
            </a:pathLst>
          </a:custGeom>
          <a:noFill/>
          <a:ln w="25400" cap="flat"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p>
        </p:txBody>
      </p:sp>
    </p:spTree>
    <p:extLst>
      <p:ext uri="{BB962C8B-B14F-4D97-AF65-F5344CB8AC3E}">
        <p14:creationId xmlns:p14="http://schemas.microsoft.com/office/powerpoint/2010/main" val="3770867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sz="quarter" idx="10"/>
          </p:nvPr>
        </p:nvSpPr>
        <p:spPr/>
        <p:txBody>
          <a:bodyPr/>
          <a:lstStyle/>
          <a:p>
            <a:pPr>
              <a:lnSpc>
                <a:spcPct val="100000"/>
              </a:lnSpc>
              <a:buFont typeface="Arial" panose="020B0604020202020204" pitchFamily="34" charset="0"/>
              <a:buChar char="•"/>
            </a:pPr>
            <a:r>
              <a:rPr lang="en-US" altLang="en-US" sz="2400" dirty="0"/>
              <a:t>How can we express characters like “&lt;” and “&gt;”?</a:t>
            </a:r>
          </a:p>
          <a:p>
            <a:pPr>
              <a:lnSpc>
                <a:spcPct val="100000"/>
              </a:lnSpc>
              <a:buFont typeface="Arial" panose="020B0604020202020204" pitchFamily="34" charset="0"/>
              <a:buChar char="•"/>
            </a:pPr>
            <a:r>
              <a:rPr lang="en-US" altLang="en-US" sz="2400" dirty="0"/>
              <a:t>Use character entities</a:t>
            </a:r>
          </a:p>
        </p:txBody>
      </p:sp>
      <p:sp>
        <p:nvSpPr>
          <p:cNvPr id="24578" name="Rectangle 2"/>
          <p:cNvSpPr>
            <a:spLocks noGrp="1" noChangeArrowheads="1"/>
          </p:cNvSpPr>
          <p:nvPr>
            <p:ph type="title"/>
          </p:nvPr>
        </p:nvSpPr>
        <p:spPr/>
        <p:txBody>
          <a:bodyPr>
            <a:normAutofit/>
          </a:bodyPr>
          <a:lstStyle/>
          <a:p>
            <a:r>
              <a:rPr lang="en-US" altLang="en-US" dirty="0"/>
              <a:t>Special Characters</a:t>
            </a:r>
          </a:p>
        </p:txBody>
      </p:sp>
      <p:sp>
        <p:nvSpPr>
          <p:cNvPr id="23556" name="Rectangle 4"/>
          <p:cNvSpPr>
            <a:spLocks noChangeArrowheads="1"/>
          </p:cNvSpPr>
          <p:nvPr/>
        </p:nvSpPr>
        <p:spPr bwMode="auto">
          <a:xfrm>
            <a:off x="260962" y="5181601"/>
            <a:ext cx="6388100" cy="646331"/>
          </a:xfrm>
          <a:prstGeom prst="rect">
            <a:avLst/>
          </a:prstGeom>
          <a:solidFill>
            <a:schemeClr val="tx2">
              <a:lumMod val="20000"/>
              <a:lumOff val="80000"/>
            </a:schemeClr>
          </a:solidFill>
          <a:ln w="12700" algn="ctr">
            <a:noFill/>
            <a:miter lim="800000"/>
            <a:headEnd/>
            <a:tailEnd/>
          </a:ln>
        </p:spPr>
        <p:txBody>
          <a:bodyPr>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If the relative density &amp;</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gt</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1.0 then &amp;</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quot;you</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have a problem!&amp;</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quot</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a:t>
            </a:r>
          </a:p>
        </p:txBody>
      </p:sp>
      <p:sp>
        <p:nvSpPr>
          <p:cNvPr id="23557" name="Rectangle 5"/>
          <p:cNvSpPr>
            <a:spLocks noChangeArrowheads="1"/>
          </p:cNvSpPr>
          <p:nvPr/>
        </p:nvSpPr>
        <p:spPr bwMode="auto">
          <a:xfrm>
            <a:off x="260962" y="5926581"/>
            <a:ext cx="6388100" cy="646331"/>
          </a:xfrm>
          <a:prstGeom prst="rect">
            <a:avLst/>
          </a:prstGeom>
          <a:solidFill>
            <a:schemeClr val="tx2">
              <a:lumMod val="20000"/>
              <a:lumOff val="80000"/>
            </a:schemeClr>
          </a:solidFill>
          <a:ln w="12700" algn="ctr">
            <a:noFill/>
            <a:miter lim="800000"/>
            <a:headEnd/>
            <a:tailEnd/>
          </a:ln>
        </p:spPr>
        <p:txBody>
          <a:bodyPr>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If the relative density &gt; 1.0 then "you have a problem!" </a:t>
            </a:r>
          </a:p>
        </p:txBody>
      </p:sp>
      <p:graphicFrame>
        <p:nvGraphicFramePr>
          <p:cNvPr id="4" name="Table 3"/>
          <p:cNvGraphicFramePr>
            <a:graphicFrameLocks noGrp="1"/>
          </p:cNvGraphicFramePr>
          <p:nvPr>
            <p:extLst>
              <p:ext uri="{D42A27DB-BD31-4B8C-83A1-F6EECF244321}">
                <p14:modId xmlns:p14="http://schemas.microsoft.com/office/powerpoint/2010/main" val="2109046307"/>
              </p:ext>
            </p:extLst>
          </p:nvPr>
        </p:nvGraphicFramePr>
        <p:xfrm>
          <a:off x="4902604" y="2669516"/>
          <a:ext cx="6096000" cy="222408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681">
                <a:tc>
                  <a:txBody>
                    <a:bodyPr/>
                    <a:lstStyle/>
                    <a:p>
                      <a:r>
                        <a:rPr lang="en-GB" sz="1800" dirty="0"/>
                        <a:t>Character</a:t>
                      </a:r>
                    </a:p>
                  </a:txBody>
                  <a:tcPr marT="45700" marB="45700"/>
                </a:tc>
                <a:tc>
                  <a:txBody>
                    <a:bodyPr/>
                    <a:lstStyle/>
                    <a:p>
                      <a:r>
                        <a:rPr lang="en-GB" sz="1800" dirty="0"/>
                        <a:t>HTML Name</a:t>
                      </a:r>
                    </a:p>
                  </a:txBody>
                  <a:tcPr marT="45700" marB="45700"/>
                </a:tc>
                <a:extLst>
                  <a:ext uri="{0D108BD9-81ED-4DB2-BD59-A6C34878D82A}">
                    <a16:rowId xmlns:a16="http://schemas.microsoft.com/office/drawing/2014/main" val="10000"/>
                  </a:ext>
                </a:extLst>
              </a:tr>
              <a:tr h="370681">
                <a:tc>
                  <a:txBody>
                    <a:bodyPr/>
                    <a:lstStyle/>
                    <a:p>
                      <a:r>
                        <a:rPr lang="en-GB" sz="1800" dirty="0"/>
                        <a:t>&lt;</a:t>
                      </a:r>
                    </a:p>
                  </a:txBody>
                  <a:tcPr marT="45700" marB="45700"/>
                </a:tc>
                <a:tc>
                  <a:txBody>
                    <a:bodyPr/>
                    <a:lstStyle/>
                    <a:p>
                      <a:r>
                        <a:rPr lang="en-GB" sz="1800" b="1" i="0" dirty="0">
                          <a:latin typeface="Courier New" panose="02070309020205020404" pitchFamily="49" charset="0"/>
                          <a:cs typeface="Courier New" panose="02070309020205020404" pitchFamily="49" charset="0"/>
                        </a:rPr>
                        <a:t>&amp;</a:t>
                      </a:r>
                      <a:r>
                        <a:rPr lang="en-GB" sz="1800" b="1" i="0" dirty="0" err="1">
                          <a:latin typeface="Courier New" panose="02070309020205020404" pitchFamily="49" charset="0"/>
                          <a:cs typeface="Courier New" panose="02070309020205020404" pitchFamily="49" charset="0"/>
                        </a:rPr>
                        <a:t>lt</a:t>
                      </a:r>
                      <a:r>
                        <a:rPr lang="en-GB" sz="1800" b="1" i="0" dirty="0">
                          <a:latin typeface="Courier New" panose="02070309020205020404" pitchFamily="49" charset="0"/>
                          <a:cs typeface="Courier New" panose="02070309020205020404" pitchFamily="49" charset="0"/>
                        </a:rPr>
                        <a:t>;</a:t>
                      </a:r>
                    </a:p>
                  </a:txBody>
                  <a:tcPr marT="45700" marB="45700"/>
                </a:tc>
                <a:extLst>
                  <a:ext uri="{0D108BD9-81ED-4DB2-BD59-A6C34878D82A}">
                    <a16:rowId xmlns:a16="http://schemas.microsoft.com/office/drawing/2014/main" val="10001"/>
                  </a:ext>
                </a:extLst>
              </a:tr>
              <a:tr h="370681">
                <a:tc>
                  <a:txBody>
                    <a:bodyPr/>
                    <a:lstStyle/>
                    <a:p>
                      <a:r>
                        <a:rPr lang="en-GB" sz="1800" dirty="0"/>
                        <a:t>&gt;</a:t>
                      </a:r>
                    </a:p>
                  </a:txBody>
                  <a:tcPr marT="45700" marB="45700"/>
                </a:tc>
                <a:tc>
                  <a:txBody>
                    <a:bodyPr/>
                    <a:lstStyle/>
                    <a:p>
                      <a:r>
                        <a:rPr lang="en-GB" sz="1800" b="1" i="0" dirty="0">
                          <a:latin typeface="Courier New" panose="02070309020205020404" pitchFamily="49" charset="0"/>
                          <a:cs typeface="Courier New" panose="02070309020205020404" pitchFamily="49" charset="0"/>
                        </a:rPr>
                        <a:t>&amp;</a:t>
                      </a:r>
                      <a:r>
                        <a:rPr lang="en-GB" sz="1800" b="1" i="0" dirty="0" err="1">
                          <a:latin typeface="Courier New" panose="02070309020205020404" pitchFamily="49" charset="0"/>
                          <a:cs typeface="Courier New" panose="02070309020205020404" pitchFamily="49" charset="0"/>
                        </a:rPr>
                        <a:t>gt</a:t>
                      </a:r>
                      <a:r>
                        <a:rPr lang="en-GB" sz="1800" b="1" i="0" dirty="0">
                          <a:latin typeface="Courier New" panose="02070309020205020404" pitchFamily="49" charset="0"/>
                          <a:cs typeface="Courier New" panose="02070309020205020404" pitchFamily="49" charset="0"/>
                        </a:rPr>
                        <a:t>;</a:t>
                      </a:r>
                    </a:p>
                  </a:txBody>
                  <a:tcPr marT="45700" marB="45700"/>
                </a:tc>
                <a:extLst>
                  <a:ext uri="{0D108BD9-81ED-4DB2-BD59-A6C34878D82A}">
                    <a16:rowId xmlns:a16="http://schemas.microsoft.com/office/drawing/2014/main" val="10002"/>
                  </a:ext>
                </a:extLst>
              </a:tr>
              <a:tr h="370681">
                <a:tc>
                  <a:txBody>
                    <a:bodyPr/>
                    <a:lstStyle/>
                    <a:p>
                      <a:r>
                        <a:rPr lang="en-GB" sz="1800" dirty="0"/>
                        <a:t>&amp;</a:t>
                      </a:r>
                    </a:p>
                  </a:txBody>
                  <a:tcPr marT="45700" marB="45700"/>
                </a:tc>
                <a:tc>
                  <a:txBody>
                    <a:bodyPr/>
                    <a:lstStyle/>
                    <a:p>
                      <a:r>
                        <a:rPr lang="en-GB" sz="1800" b="1" i="0" dirty="0">
                          <a:latin typeface="Courier New" panose="02070309020205020404" pitchFamily="49" charset="0"/>
                          <a:cs typeface="Courier New" panose="02070309020205020404" pitchFamily="49" charset="0"/>
                        </a:rPr>
                        <a:t>&amp;amp;</a:t>
                      </a:r>
                    </a:p>
                  </a:txBody>
                  <a:tcPr marT="45700" marB="45700"/>
                </a:tc>
                <a:extLst>
                  <a:ext uri="{0D108BD9-81ED-4DB2-BD59-A6C34878D82A}">
                    <a16:rowId xmlns:a16="http://schemas.microsoft.com/office/drawing/2014/main" val="10003"/>
                  </a:ext>
                </a:extLst>
              </a:tr>
              <a:tr h="370681">
                <a:tc>
                  <a:txBody>
                    <a:bodyPr/>
                    <a:lstStyle/>
                    <a:p>
                      <a:r>
                        <a:rPr lang="en-GB" sz="1800" dirty="0"/>
                        <a:t>“</a:t>
                      </a:r>
                    </a:p>
                  </a:txBody>
                  <a:tcPr marT="45700" marB="45700"/>
                </a:tc>
                <a:tc>
                  <a:txBody>
                    <a:bodyPr/>
                    <a:lstStyle/>
                    <a:p>
                      <a:r>
                        <a:rPr lang="en-GB" sz="1800" b="1" i="0" dirty="0">
                          <a:latin typeface="Courier New" panose="02070309020205020404" pitchFamily="49" charset="0"/>
                          <a:cs typeface="Courier New" panose="02070309020205020404" pitchFamily="49" charset="0"/>
                        </a:rPr>
                        <a:t>&amp;</a:t>
                      </a:r>
                      <a:r>
                        <a:rPr lang="en-GB" sz="1800" b="1" i="0" dirty="0" err="1">
                          <a:latin typeface="Courier New" panose="02070309020205020404" pitchFamily="49" charset="0"/>
                          <a:cs typeface="Courier New" panose="02070309020205020404" pitchFamily="49" charset="0"/>
                        </a:rPr>
                        <a:t>quot</a:t>
                      </a:r>
                      <a:r>
                        <a:rPr lang="en-GB" sz="1800" b="1" i="0" dirty="0">
                          <a:latin typeface="Courier New" panose="02070309020205020404" pitchFamily="49" charset="0"/>
                          <a:cs typeface="Courier New" panose="02070309020205020404" pitchFamily="49" charset="0"/>
                        </a:rPr>
                        <a:t>;</a:t>
                      </a:r>
                    </a:p>
                  </a:txBody>
                  <a:tcPr marT="45700" marB="45700"/>
                </a:tc>
                <a:extLst>
                  <a:ext uri="{0D108BD9-81ED-4DB2-BD59-A6C34878D82A}">
                    <a16:rowId xmlns:a16="http://schemas.microsoft.com/office/drawing/2014/main" val="10004"/>
                  </a:ext>
                </a:extLst>
              </a:tr>
              <a:tr h="370681">
                <a:tc>
                  <a:txBody>
                    <a:bodyPr/>
                    <a:lstStyle/>
                    <a:p>
                      <a:r>
                        <a:rPr lang="en-GB" sz="1800" dirty="0"/>
                        <a:t>(non-breaking</a:t>
                      </a:r>
                      <a:r>
                        <a:rPr lang="en-GB" sz="1800" baseline="0" dirty="0"/>
                        <a:t> space)</a:t>
                      </a:r>
                      <a:endParaRPr lang="en-GB" sz="1800" dirty="0"/>
                    </a:p>
                  </a:txBody>
                  <a:tcPr marT="45700" marB="45700"/>
                </a:tc>
                <a:tc>
                  <a:txBody>
                    <a:bodyPr/>
                    <a:lstStyle/>
                    <a:p>
                      <a:r>
                        <a:rPr lang="en-GB" sz="1800" b="1" i="0" dirty="0">
                          <a:latin typeface="Courier New" panose="02070309020205020404" pitchFamily="49" charset="0"/>
                          <a:cs typeface="Courier New" panose="02070309020205020404" pitchFamily="49" charset="0"/>
                        </a:rPr>
                        <a:t>&amp;</a:t>
                      </a:r>
                      <a:r>
                        <a:rPr lang="en-GB" sz="1800" b="1" i="0" dirty="0" err="1">
                          <a:latin typeface="Courier New" panose="02070309020205020404" pitchFamily="49" charset="0"/>
                          <a:cs typeface="Courier New" panose="02070309020205020404" pitchFamily="49" charset="0"/>
                        </a:rPr>
                        <a:t>nbsp</a:t>
                      </a:r>
                      <a:r>
                        <a:rPr lang="en-GB" sz="1800" b="1" i="0" dirty="0">
                          <a:latin typeface="Courier New" panose="02070309020205020404" pitchFamily="49" charset="0"/>
                          <a:cs typeface="Courier New" panose="02070309020205020404" pitchFamily="49" charset="0"/>
                        </a:rPr>
                        <a:t>;</a:t>
                      </a:r>
                    </a:p>
                  </a:txBody>
                  <a:tcPr marT="45700" marB="457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42046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sz="quarter" idx="10"/>
          </p:nvPr>
        </p:nvSpPr>
        <p:spPr/>
        <p:txBody>
          <a:bodyPr/>
          <a:lstStyle/>
          <a:p>
            <a:pPr marL="0" indent="0">
              <a:lnSpc>
                <a:spcPct val="100000"/>
              </a:lnSpc>
              <a:spcBef>
                <a:spcPts val="1200"/>
              </a:spcBef>
              <a:buNone/>
            </a:pPr>
            <a:r>
              <a:rPr lang="en-GB" altLang="en-US" sz="2000" dirty="0"/>
              <a:t>Browsers never say “syntax error”</a:t>
            </a:r>
          </a:p>
          <a:p>
            <a:pPr lvl="1">
              <a:lnSpc>
                <a:spcPct val="100000"/>
              </a:lnSpc>
              <a:buFont typeface="Arial" panose="020B0604020202020204" pitchFamily="34" charset="0"/>
              <a:buChar char="•"/>
            </a:pPr>
            <a:r>
              <a:rPr lang="en-GB" altLang="en-US" sz="1800" dirty="0"/>
              <a:t>May respond in different ways to incorrect HTML</a:t>
            </a:r>
          </a:p>
          <a:p>
            <a:pPr marL="0" indent="0">
              <a:lnSpc>
                <a:spcPct val="100000"/>
              </a:lnSpc>
              <a:spcBef>
                <a:spcPts val="1200"/>
              </a:spcBef>
              <a:buNone/>
            </a:pPr>
            <a:r>
              <a:rPr lang="en-GB" altLang="en-US" sz="2000" dirty="0"/>
              <a:t>Browsers ignore unrecognised tags and attributes</a:t>
            </a:r>
          </a:p>
          <a:p>
            <a:pPr marL="0" indent="0">
              <a:lnSpc>
                <a:spcPct val="100000"/>
              </a:lnSpc>
              <a:spcBef>
                <a:spcPts val="1200"/>
              </a:spcBef>
              <a:buNone/>
            </a:pPr>
            <a:r>
              <a:rPr lang="en-GB" altLang="en-US" sz="2000" dirty="0"/>
              <a:t>Allows updating of HTML standards</a:t>
            </a:r>
          </a:p>
          <a:p>
            <a:pPr marL="0" indent="0">
              <a:lnSpc>
                <a:spcPct val="100000"/>
              </a:lnSpc>
              <a:spcBef>
                <a:spcPts val="1200"/>
              </a:spcBef>
              <a:buNone/>
            </a:pPr>
            <a:r>
              <a:rPr lang="en-GB" altLang="en-US" sz="2000" dirty="0"/>
              <a:t>Non Standard HTML:</a:t>
            </a:r>
          </a:p>
          <a:p>
            <a:pPr lvl="1">
              <a:lnSpc>
                <a:spcPct val="100000"/>
              </a:lnSpc>
              <a:spcAft>
                <a:spcPts val="1200"/>
              </a:spcAft>
              <a:buFont typeface="Arial" panose="020B0604020202020204" pitchFamily="34" charset="0"/>
              <a:buChar char="•"/>
            </a:pPr>
            <a:r>
              <a:rPr lang="en-GB" altLang="en-US" sz="1800" dirty="0"/>
              <a:t>Blink</a:t>
            </a:r>
          </a:p>
          <a:p>
            <a:pPr lvl="2">
              <a:lnSpc>
                <a:spcPct val="100000"/>
              </a:lnSpc>
              <a:spcAft>
                <a:spcPts val="1200"/>
              </a:spcAft>
              <a:buFont typeface="Arial" panose="020B0604020202020204" pitchFamily="34" charset="0"/>
              <a:buChar char="•"/>
            </a:pPr>
            <a:endParaRPr lang="en-GB" altLang="en-US" sz="1800" dirty="0"/>
          </a:p>
          <a:p>
            <a:pPr lvl="1">
              <a:lnSpc>
                <a:spcPct val="100000"/>
              </a:lnSpc>
              <a:spcAft>
                <a:spcPts val="1200"/>
              </a:spcAft>
              <a:buFont typeface="Arial" panose="020B0604020202020204" pitchFamily="34" charset="0"/>
              <a:buChar char="•"/>
            </a:pPr>
            <a:r>
              <a:rPr lang="en-GB" altLang="en-US" sz="1800" dirty="0"/>
              <a:t>Marquee (Still works in many browsers)</a:t>
            </a:r>
          </a:p>
          <a:p>
            <a:pPr lvl="1">
              <a:lnSpc>
                <a:spcPct val="100000"/>
              </a:lnSpc>
              <a:spcAft>
                <a:spcPts val="1200"/>
              </a:spcAft>
              <a:buFont typeface="Arial" panose="020B0604020202020204" pitchFamily="34" charset="0"/>
              <a:buChar char="•"/>
            </a:pPr>
            <a:endParaRPr lang="en-GB" altLang="en-US" sz="1800" dirty="0"/>
          </a:p>
          <a:p>
            <a:pPr lvl="1">
              <a:lnSpc>
                <a:spcPct val="100000"/>
              </a:lnSpc>
              <a:spcAft>
                <a:spcPts val="1200"/>
              </a:spcAft>
              <a:buFont typeface="Arial" panose="020B0604020202020204" pitchFamily="34" charset="0"/>
              <a:buChar char="•"/>
            </a:pPr>
            <a:r>
              <a:rPr lang="en-GB" altLang="en-US" sz="1800" dirty="0"/>
              <a:t>Not recommended as they could be removed at any time</a:t>
            </a:r>
          </a:p>
        </p:txBody>
      </p:sp>
      <p:sp>
        <p:nvSpPr>
          <p:cNvPr id="23554" name="Rectangle 2"/>
          <p:cNvSpPr>
            <a:spLocks noGrp="1" noChangeArrowheads="1"/>
          </p:cNvSpPr>
          <p:nvPr>
            <p:ph type="title"/>
          </p:nvPr>
        </p:nvSpPr>
        <p:spPr/>
        <p:txBody>
          <a:bodyPr>
            <a:normAutofit/>
          </a:bodyPr>
          <a:lstStyle/>
          <a:p>
            <a:r>
              <a:rPr lang="en-US" sz="4000" dirty="0"/>
              <a:t>Syntax Errors and Non-Standard HTML</a:t>
            </a:r>
          </a:p>
        </p:txBody>
      </p:sp>
      <p:sp>
        <p:nvSpPr>
          <p:cNvPr id="25604" name="Rectangle 4"/>
          <p:cNvSpPr>
            <a:spLocks noChangeArrowheads="1"/>
          </p:cNvSpPr>
          <p:nvPr/>
        </p:nvSpPr>
        <p:spPr bwMode="auto">
          <a:xfrm>
            <a:off x="1781054" y="4487041"/>
            <a:ext cx="6411913" cy="369332"/>
          </a:xfrm>
          <a:prstGeom prst="rect">
            <a:avLst/>
          </a:prstGeom>
          <a:solidFill>
            <a:schemeClr val="tx2">
              <a:lumMod val="20000"/>
              <a:lumOff val="80000"/>
            </a:schemeClr>
          </a:solidFill>
          <a:ln w="12700" algn="ctr">
            <a:noFill/>
            <a:miter lim="800000"/>
            <a:headEnd/>
            <a:tailEnd/>
          </a:ln>
        </p:spPr>
        <p:txBody>
          <a:bodyPr>
            <a:spAutoFit/>
          </a:bodyPr>
          <a:lstStyle/>
          <a:p>
            <a:pPr defTabSz="739775">
              <a:spcBef>
                <a:spcPct val="30000"/>
              </a:spcBef>
            </a:pPr>
            <a:r>
              <a:rPr lang="en-GB" altLang="en-US" sz="1800" b="1" dirty="0">
                <a:latin typeface="Source Code Pro" panose="020B0309030403020204" pitchFamily="49" charset="0"/>
                <a:ea typeface="Source Code Pro" panose="020B0309030403020204" pitchFamily="49" charset="0"/>
                <a:cs typeface="Courier New" panose="02070309020205020404" pitchFamily="49" charset="0"/>
              </a:rPr>
              <a:t>&lt;blink&gt;Blinking text&lt;/blink&gt; can be annoying, </a:t>
            </a:r>
          </a:p>
        </p:txBody>
      </p:sp>
      <p:sp>
        <p:nvSpPr>
          <p:cNvPr id="25605" name="Rectangle 5"/>
          <p:cNvSpPr>
            <a:spLocks noChangeArrowheads="1"/>
          </p:cNvSpPr>
          <p:nvPr/>
        </p:nvSpPr>
        <p:spPr bwMode="auto">
          <a:xfrm>
            <a:off x="1792167" y="5482332"/>
            <a:ext cx="6400800" cy="369332"/>
          </a:xfrm>
          <a:prstGeom prst="rect">
            <a:avLst/>
          </a:prstGeom>
          <a:solidFill>
            <a:schemeClr val="tx2">
              <a:lumMod val="20000"/>
              <a:lumOff val="80000"/>
            </a:schemeClr>
          </a:solidFill>
          <a:ln w="12700" algn="ctr">
            <a:noFill/>
            <a:miter lim="800000"/>
            <a:headEnd/>
            <a:tailEnd/>
          </a:ln>
        </p:spPr>
        <p:txBody>
          <a:bodyPr>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&lt;marquee&gt;This message will scroll&lt;/marquee&gt;.</a:t>
            </a:r>
          </a:p>
        </p:txBody>
      </p:sp>
    </p:spTree>
    <p:extLst>
      <p:ext uri="{BB962C8B-B14F-4D97-AF65-F5344CB8AC3E}">
        <p14:creationId xmlns:p14="http://schemas.microsoft.com/office/powerpoint/2010/main" val="2329226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4B09D-2BDD-4144-BC2E-F5E77DA48D15}"/>
              </a:ext>
            </a:extLst>
          </p:cNvPr>
          <p:cNvSpPr>
            <a:spLocks noGrp="1"/>
          </p:cNvSpPr>
          <p:nvPr>
            <p:ph type="ctrTitle"/>
          </p:nvPr>
        </p:nvSpPr>
        <p:spPr/>
        <p:txBody>
          <a:bodyPr anchor="b">
            <a:normAutofit/>
          </a:bodyPr>
          <a:lstStyle/>
          <a:p>
            <a:r>
              <a:rPr lang="en-GB" dirty="0"/>
              <a:t>Structural HTML</a:t>
            </a:r>
          </a:p>
        </p:txBody>
      </p:sp>
      <p:sp>
        <p:nvSpPr>
          <p:cNvPr id="5" name="Subtitle 4">
            <a:extLst>
              <a:ext uri="{FF2B5EF4-FFF2-40B4-BE49-F238E27FC236}">
                <a16:creationId xmlns:a16="http://schemas.microsoft.com/office/drawing/2014/main" id="{A7193DD9-F59F-E945-A2A5-996C28F40752}"/>
              </a:ext>
            </a:extLst>
          </p:cNvPr>
          <p:cNvSpPr>
            <a:spLocks noGrp="1"/>
          </p:cNvSpPr>
          <p:nvPr>
            <p:ph type="subTitle" idx="1"/>
          </p:nvPr>
        </p:nvSpPr>
        <p:spPr/>
        <p:txBody>
          <a:bodyPr anchor="t">
            <a:normAutofit/>
          </a:bodyPr>
          <a:lstStyle/>
          <a:p>
            <a:pPr marL="0" indent="0">
              <a:buNone/>
            </a:pPr>
            <a:r>
              <a:rPr lang="en-GB"/>
              <a:t>Basic HTML</a:t>
            </a:r>
          </a:p>
        </p:txBody>
      </p:sp>
    </p:spTree>
    <p:extLst>
      <p:ext uri="{BB962C8B-B14F-4D97-AF65-F5344CB8AC3E}">
        <p14:creationId xmlns:p14="http://schemas.microsoft.com/office/powerpoint/2010/main" val="1922906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a:bodyPr>
          <a:lstStyle/>
          <a:p>
            <a:pPr marL="0" indent="0">
              <a:lnSpc>
                <a:spcPct val="100000"/>
              </a:lnSpc>
              <a:buNone/>
            </a:pPr>
            <a:r>
              <a:rPr lang="en-GB" sz="2000" dirty="0"/>
              <a:t>HTML5 has a series of structural elements</a:t>
            </a:r>
          </a:p>
          <a:p>
            <a:pPr lvl="1">
              <a:lnSpc>
                <a:spcPct val="100000"/>
              </a:lnSpc>
              <a:buFont typeface="Arial" panose="020B0604020202020204" pitchFamily="34" charset="0"/>
              <a:buChar char="•"/>
            </a:pPr>
            <a:r>
              <a:rPr lang="en-GB" sz="1800" dirty="0"/>
              <a:t>To create a more semantically structured page</a:t>
            </a:r>
          </a:p>
          <a:p>
            <a:pPr lvl="1">
              <a:lnSpc>
                <a:spcPct val="100000"/>
              </a:lnSpc>
              <a:buFont typeface="Arial" panose="020B0604020202020204" pitchFamily="34" charset="0"/>
              <a:buChar char="•"/>
            </a:pPr>
            <a:endParaRPr lang="en-GB" sz="1800" dirty="0"/>
          </a:p>
          <a:p>
            <a:pPr marL="0" indent="0">
              <a:lnSpc>
                <a:spcPct val="100000"/>
              </a:lnSpc>
              <a:buNone/>
            </a:pPr>
            <a:r>
              <a:rPr lang="en-GB" sz="2000" dirty="0"/>
              <a:t>The main building blocks of HTML5 are:</a:t>
            </a:r>
          </a:p>
          <a:p>
            <a:pPr lvl="1">
              <a:lnSpc>
                <a:spcPct val="100000"/>
              </a:lnSpc>
              <a:buFont typeface="Arial" panose="020B0604020202020204" pitchFamily="34" charset="0"/>
              <a:buChar char="•"/>
            </a:pPr>
            <a:r>
              <a:rPr lang="en-GB" sz="1800" dirty="0"/>
              <a:t>&lt;header&gt; </a:t>
            </a:r>
          </a:p>
          <a:p>
            <a:pPr lvl="1">
              <a:lnSpc>
                <a:spcPct val="100000"/>
              </a:lnSpc>
              <a:buFont typeface="Arial" panose="020B0604020202020204" pitchFamily="34" charset="0"/>
              <a:buChar char="•"/>
            </a:pPr>
            <a:r>
              <a:rPr lang="en-GB" sz="1800" dirty="0"/>
              <a:t>&lt;nav&gt;</a:t>
            </a:r>
          </a:p>
          <a:p>
            <a:pPr lvl="1">
              <a:lnSpc>
                <a:spcPct val="100000"/>
              </a:lnSpc>
              <a:buFont typeface="Arial" panose="020B0604020202020204" pitchFamily="34" charset="0"/>
              <a:buChar char="•"/>
            </a:pPr>
            <a:r>
              <a:rPr lang="en-GB" sz="1800" dirty="0"/>
              <a:t>&lt;section&gt;</a:t>
            </a:r>
          </a:p>
          <a:p>
            <a:pPr lvl="1">
              <a:lnSpc>
                <a:spcPct val="100000"/>
              </a:lnSpc>
              <a:buFont typeface="Arial" panose="020B0604020202020204" pitchFamily="34" charset="0"/>
              <a:buChar char="•"/>
            </a:pPr>
            <a:r>
              <a:rPr lang="en-GB" sz="1800" dirty="0"/>
              <a:t>&lt;main&gt;</a:t>
            </a:r>
          </a:p>
          <a:p>
            <a:pPr lvl="1">
              <a:lnSpc>
                <a:spcPct val="100000"/>
              </a:lnSpc>
              <a:buFont typeface="Arial" panose="020B0604020202020204" pitchFamily="34" charset="0"/>
              <a:buChar char="•"/>
            </a:pPr>
            <a:r>
              <a:rPr lang="en-GB" sz="1800" dirty="0"/>
              <a:t>&lt;article&gt;</a:t>
            </a:r>
          </a:p>
          <a:p>
            <a:pPr lvl="1">
              <a:lnSpc>
                <a:spcPct val="100000"/>
              </a:lnSpc>
              <a:buFont typeface="Arial" panose="020B0604020202020204" pitchFamily="34" charset="0"/>
              <a:buChar char="•"/>
            </a:pPr>
            <a:r>
              <a:rPr lang="en-GB" sz="1800" dirty="0"/>
              <a:t>&lt;aside&gt;</a:t>
            </a:r>
          </a:p>
          <a:p>
            <a:pPr lvl="1">
              <a:lnSpc>
                <a:spcPct val="100000"/>
              </a:lnSpc>
              <a:buFont typeface="Arial" panose="020B0604020202020204" pitchFamily="34" charset="0"/>
              <a:buChar char="•"/>
            </a:pPr>
            <a:r>
              <a:rPr lang="en-GB" sz="1800" dirty="0"/>
              <a:t>&lt;footer&gt;</a:t>
            </a:r>
          </a:p>
          <a:p>
            <a:pPr lvl="1"/>
            <a:endParaRPr lang="en-GB" dirty="0"/>
          </a:p>
          <a:p>
            <a:pPr lvl="1"/>
            <a:endParaRPr lang="en-GB" dirty="0"/>
          </a:p>
        </p:txBody>
      </p:sp>
      <p:sp>
        <p:nvSpPr>
          <p:cNvPr id="2" name="Title 1"/>
          <p:cNvSpPr>
            <a:spLocks noGrp="1"/>
          </p:cNvSpPr>
          <p:nvPr>
            <p:ph type="title"/>
          </p:nvPr>
        </p:nvSpPr>
        <p:spPr/>
        <p:txBody>
          <a:bodyPr>
            <a:normAutofit/>
          </a:bodyPr>
          <a:lstStyle/>
          <a:p>
            <a:r>
              <a:rPr lang="en-GB" sz="4000" dirty="0"/>
              <a:t>HTML5 Structural Elements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33510" y="1987657"/>
            <a:ext cx="5513056" cy="4064926"/>
          </a:xfrm>
          <a:prstGeom prst="rect">
            <a:avLst/>
          </a:prstGeom>
        </p:spPr>
      </p:pic>
    </p:spTree>
    <p:extLst>
      <p:ext uri="{BB962C8B-B14F-4D97-AF65-F5344CB8AC3E}">
        <p14:creationId xmlns:p14="http://schemas.microsoft.com/office/powerpoint/2010/main" val="426145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17AD0A-A24A-4A48-A19E-0F0FBE306633}"/>
              </a:ext>
            </a:extLst>
          </p:cNvPr>
          <p:cNvSpPr>
            <a:spLocks noGrp="1"/>
          </p:cNvSpPr>
          <p:nvPr>
            <p:ph type="ctrTitle"/>
          </p:nvPr>
        </p:nvSpPr>
        <p:spPr/>
        <p:txBody>
          <a:bodyPr/>
          <a:lstStyle/>
          <a:p>
            <a:r>
              <a:rPr lang="en-GB" dirty="0"/>
              <a:t>How the Web Works</a:t>
            </a:r>
          </a:p>
        </p:txBody>
      </p:sp>
      <p:sp>
        <p:nvSpPr>
          <p:cNvPr id="3" name="Content Placeholder 2">
            <a:extLst>
              <a:ext uri="{FF2B5EF4-FFF2-40B4-BE49-F238E27FC236}">
                <a16:creationId xmlns:a16="http://schemas.microsoft.com/office/drawing/2014/main" id="{76B9348B-B934-D743-B9DE-6A8392AB5B69}"/>
              </a:ext>
            </a:extLst>
          </p:cNvPr>
          <p:cNvSpPr>
            <a:spLocks noGrp="1"/>
          </p:cNvSpPr>
          <p:nvPr>
            <p:ph type="subTitle" idx="1"/>
          </p:nvPr>
        </p:nvSpPr>
        <p:spPr/>
        <p:txBody>
          <a:bodyPr/>
          <a:lstStyle/>
          <a:p>
            <a:pPr>
              <a:buFont typeface="Arial" panose="020B0604020202020204" pitchFamily="34" charset="0"/>
              <a:buChar char="•"/>
            </a:pPr>
            <a:r>
              <a:rPr lang="en-GB" sz="2400" dirty="0"/>
              <a:t>Clients and Servers</a:t>
            </a:r>
          </a:p>
          <a:p>
            <a:pPr>
              <a:buFont typeface="Arial" panose="020B0604020202020204" pitchFamily="34" charset="0"/>
              <a:buChar char="•"/>
            </a:pPr>
            <a:r>
              <a:rPr lang="en-GB" sz="2400" dirty="0"/>
              <a:t>URLs</a:t>
            </a:r>
          </a:p>
          <a:p>
            <a:pPr>
              <a:buFont typeface="Arial" panose="020B0604020202020204" pitchFamily="34" charset="0"/>
              <a:buChar char="•"/>
            </a:pPr>
            <a:r>
              <a:rPr lang="en-GB" sz="2400" dirty="0"/>
              <a:t>HTTP, HTTPS and SSL</a:t>
            </a:r>
          </a:p>
          <a:p>
            <a:endParaRPr lang="en-GB" dirty="0"/>
          </a:p>
          <a:p>
            <a:endParaRPr lang="en-GB" dirty="0"/>
          </a:p>
        </p:txBody>
      </p:sp>
    </p:spTree>
    <p:extLst>
      <p:ext uri="{BB962C8B-B14F-4D97-AF65-F5344CB8AC3E}">
        <p14:creationId xmlns:p14="http://schemas.microsoft.com/office/powerpoint/2010/main" val="98088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95959" y="1569731"/>
            <a:ext cx="11161713" cy="4328725"/>
          </a:xfrm>
        </p:spPr>
        <p:txBody>
          <a:bodyPr/>
          <a:lstStyle/>
          <a:p>
            <a:pPr marL="0" indent="0">
              <a:lnSpc>
                <a:spcPct val="100000"/>
              </a:lnSpc>
              <a:spcBef>
                <a:spcPts val="1800"/>
              </a:spcBef>
              <a:spcAft>
                <a:spcPts val="1200"/>
              </a:spcAft>
              <a:buNone/>
            </a:pPr>
            <a:r>
              <a:rPr lang="en-GB" sz="2000" dirty="0"/>
              <a:t>HTML5 documents have an outlining algorithm</a:t>
            </a:r>
          </a:p>
          <a:p>
            <a:pPr lvl="1">
              <a:lnSpc>
                <a:spcPct val="100000"/>
              </a:lnSpc>
              <a:spcAft>
                <a:spcPts val="1200"/>
              </a:spcAft>
              <a:buFont typeface="Arial" panose="020B0604020202020204" pitchFamily="34" charset="0"/>
              <a:buChar char="•"/>
            </a:pPr>
            <a:r>
              <a:rPr lang="en-GB" sz="1800" dirty="0"/>
              <a:t>Generates a table of content based on the section and heading you’ve used		</a:t>
            </a:r>
          </a:p>
          <a:p>
            <a:pPr lvl="1">
              <a:lnSpc>
                <a:spcPct val="100000"/>
              </a:lnSpc>
              <a:spcAft>
                <a:spcPts val="1200"/>
              </a:spcAft>
              <a:buFont typeface="Arial" panose="020B0604020202020204" pitchFamily="34" charset="0"/>
              <a:buChar char="•"/>
            </a:pPr>
            <a:r>
              <a:rPr lang="en-GB" sz="1800" dirty="0"/>
              <a:t>Important for assistive technology and search engine optimisation</a:t>
            </a:r>
          </a:p>
          <a:p>
            <a:pPr marL="0" indent="0">
              <a:lnSpc>
                <a:spcPct val="100000"/>
              </a:lnSpc>
              <a:spcBef>
                <a:spcPts val="1800"/>
              </a:spcBef>
              <a:spcAft>
                <a:spcPts val="1200"/>
              </a:spcAft>
              <a:buNone/>
            </a:pPr>
            <a:r>
              <a:rPr lang="en-GB" sz="2000" dirty="0"/>
              <a:t>Sectioning elements create a logical structure in the document outline </a:t>
            </a:r>
          </a:p>
          <a:p>
            <a:pPr lvl="1"/>
            <a:endParaRPr lang="en-GB" dirty="0"/>
          </a:p>
          <a:p>
            <a:endParaRPr lang="en-GB" dirty="0"/>
          </a:p>
          <a:p>
            <a:pPr lvl="1"/>
            <a:endParaRPr lang="en-GB" dirty="0"/>
          </a:p>
        </p:txBody>
      </p:sp>
      <p:sp>
        <p:nvSpPr>
          <p:cNvPr id="2" name="Title 1"/>
          <p:cNvSpPr>
            <a:spLocks noGrp="1"/>
          </p:cNvSpPr>
          <p:nvPr>
            <p:ph type="title"/>
          </p:nvPr>
        </p:nvSpPr>
        <p:spPr/>
        <p:txBody>
          <a:bodyPr>
            <a:normAutofit/>
          </a:bodyPr>
          <a:lstStyle/>
          <a:p>
            <a:r>
              <a:rPr lang="en-GB" sz="4000" dirty="0"/>
              <a:t>Headings and sectioning elements</a:t>
            </a:r>
          </a:p>
        </p:txBody>
      </p:sp>
      <p:sp>
        <p:nvSpPr>
          <p:cNvPr id="5" name="Text Box 2"/>
          <p:cNvSpPr txBox="1">
            <a:spLocks noChangeArrowheads="1"/>
          </p:cNvSpPr>
          <p:nvPr/>
        </p:nvSpPr>
        <p:spPr bwMode="auto">
          <a:xfrm>
            <a:off x="2149112" y="3734093"/>
            <a:ext cx="5353374" cy="2852865"/>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&lt;body&gt;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&lt;h1&gt;Main heading&lt;/h1&gt;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&lt;p&gt;Some text&lt;/p&gt;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&lt;h2&gt;Level 2 heading&lt;/h2&gt;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&lt;p&gt;Some more text&lt;/p&gt;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&lt;h3&gt;Level 3 heading&lt;/h3&gt;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&lt;p&gt;A bit more text&lt;/p&gt;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&lt;h2&gt;Another level 2 heading&lt;/h2&gt;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&lt;p&gt;The last bit of text&lt;/p&gt;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&lt;/body&gt;</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5865" y="1145334"/>
            <a:ext cx="2246514" cy="1781834"/>
          </a:xfrm>
          <a:prstGeom prst="rect">
            <a:avLst/>
          </a:prstGeom>
        </p:spPr>
      </p:pic>
    </p:spTree>
    <p:extLst>
      <p:ext uri="{BB962C8B-B14F-4D97-AF65-F5344CB8AC3E}">
        <p14:creationId xmlns:p14="http://schemas.microsoft.com/office/powerpoint/2010/main" val="30367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5CAD-1BFA-66D2-AC19-587B04EFBAD9}"/>
              </a:ext>
            </a:extLst>
          </p:cNvPr>
          <p:cNvSpPr>
            <a:spLocks noGrp="1"/>
          </p:cNvSpPr>
          <p:nvPr>
            <p:ph type="title"/>
          </p:nvPr>
        </p:nvSpPr>
        <p:spPr/>
        <p:txBody>
          <a:bodyPr/>
          <a:lstStyle/>
          <a:p>
            <a:r>
              <a:rPr lang="en-GB" dirty="0"/>
              <a:t>The &lt;header&gt; element</a:t>
            </a:r>
            <a:br>
              <a:rPr lang="en-GB" dirty="0"/>
            </a:br>
            <a:endParaRPr lang="en-GB" dirty="0"/>
          </a:p>
        </p:txBody>
      </p:sp>
      <p:sp>
        <p:nvSpPr>
          <p:cNvPr id="6" name="Text Placeholder 5">
            <a:extLst>
              <a:ext uri="{FF2B5EF4-FFF2-40B4-BE49-F238E27FC236}">
                <a16:creationId xmlns:a16="http://schemas.microsoft.com/office/drawing/2014/main" id="{C7B334E8-D90E-4038-9159-6C4B84FFADF1}"/>
              </a:ext>
            </a:extLst>
          </p:cNvPr>
          <p:cNvSpPr>
            <a:spLocks noGrp="1"/>
          </p:cNvSpPr>
          <p:nvPr>
            <p:ph type="body" sz="quarter" idx="4294967295"/>
          </p:nvPr>
        </p:nvSpPr>
        <p:spPr>
          <a:xfrm>
            <a:off x="396588" y="1912058"/>
            <a:ext cx="6342062" cy="5216525"/>
          </a:xfrm>
        </p:spPr>
        <p:txBody>
          <a:bodyPr/>
          <a:lstStyle/>
          <a:p>
            <a:pPr>
              <a:lnSpc>
                <a:spcPct val="100000"/>
              </a:lnSpc>
              <a:spcBef>
                <a:spcPts val="1800"/>
              </a:spcBef>
              <a:spcAft>
                <a:spcPts val="1200"/>
              </a:spcAft>
            </a:pPr>
            <a:r>
              <a:rPr lang="en-GB" sz="2000" b="1" dirty="0"/>
              <a:t>Normally the first element of the document</a:t>
            </a:r>
          </a:p>
          <a:p>
            <a:pPr lvl="1">
              <a:lnSpc>
                <a:spcPct val="100000"/>
              </a:lnSpc>
              <a:buFont typeface="Arial" panose="020B0604020202020204" pitchFamily="34" charset="0"/>
              <a:buChar char="•"/>
            </a:pPr>
            <a:r>
              <a:rPr lang="en-GB" sz="1800" dirty="0"/>
              <a:t>Should act as container logos, links back to home etc.</a:t>
            </a:r>
          </a:p>
          <a:p>
            <a:pPr lvl="1">
              <a:lnSpc>
                <a:spcPct val="100000"/>
              </a:lnSpc>
              <a:buFont typeface="Arial" panose="020B0604020202020204" pitchFamily="34" charset="0"/>
              <a:buChar char="•"/>
            </a:pPr>
            <a:r>
              <a:rPr lang="en-GB" sz="1800" dirty="0"/>
              <a:t>Will usually contain a </a:t>
            </a:r>
            <a:r>
              <a:rPr lang="en-GB" sz="1800" b="1" dirty="0">
                <a:latin typeface="Courier New" panose="02070309020205020404" pitchFamily="49" charset="0"/>
                <a:cs typeface="Courier New" panose="02070309020205020404" pitchFamily="49" charset="0"/>
              </a:rPr>
              <a:t>&lt;h1&gt; </a:t>
            </a:r>
            <a:r>
              <a:rPr lang="en-GB" sz="1800" dirty="0"/>
              <a:t>to </a:t>
            </a:r>
            <a:r>
              <a:rPr lang="en-GB" sz="1800" b="1" dirty="0">
                <a:latin typeface="Courier New" panose="02070309020205020404" pitchFamily="49" charset="0"/>
                <a:cs typeface="Courier New" panose="02070309020205020404" pitchFamily="49" charset="0"/>
              </a:rPr>
              <a:t>&lt;h6&gt; </a:t>
            </a:r>
            <a:r>
              <a:rPr lang="en-GB" sz="1800" dirty="0"/>
              <a:t>to denote level of header</a:t>
            </a:r>
          </a:p>
          <a:p>
            <a:pPr>
              <a:lnSpc>
                <a:spcPct val="100000"/>
              </a:lnSpc>
              <a:spcBef>
                <a:spcPts val="1800"/>
              </a:spcBef>
              <a:spcAft>
                <a:spcPts val="1200"/>
              </a:spcAft>
            </a:pPr>
            <a:r>
              <a:rPr lang="en-GB" sz="2000" b="1" dirty="0"/>
              <a:t>There can be one </a:t>
            </a:r>
            <a:r>
              <a:rPr lang="en-GB" sz="2000" b="1" dirty="0">
                <a:latin typeface="Courier New" panose="02070309020205020404" pitchFamily="49" charset="0"/>
                <a:cs typeface="Courier New" panose="02070309020205020404" pitchFamily="49" charset="0"/>
              </a:rPr>
              <a:t>&lt;header&gt; </a:t>
            </a:r>
            <a:r>
              <a:rPr lang="en-GB" sz="2000" b="1" dirty="0"/>
              <a:t>per sectioning block</a:t>
            </a:r>
          </a:p>
        </p:txBody>
      </p:sp>
      <p:sp>
        <p:nvSpPr>
          <p:cNvPr id="4" name="Text Box 2"/>
          <p:cNvSpPr txBox="1">
            <a:spLocks noChangeArrowheads="1"/>
          </p:cNvSpPr>
          <p:nvPr/>
        </p:nvSpPr>
        <p:spPr bwMode="auto">
          <a:xfrm>
            <a:off x="6234312" y="3429000"/>
            <a:ext cx="5561100" cy="2031968"/>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&lt;header&gt;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&lt;a href="/"&gt; </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&lt;img src="logo.png" alt="QA Home"&gt;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&lt;/a&gt;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&lt;h1&gt;My Main Title&lt;/h1&gt;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&lt;h2&gt;My Sub title&gt;&lt;/h2&gt;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&lt;/header&gt;</a:t>
            </a:r>
          </a:p>
        </p:txBody>
      </p:sp>
    </p:spTree>
    <p:extLst>
      <p:ext uri="{BB962C8B-B14F-4D97-AF65-F5344CB8AC3E}">
        <p14:creationId xmlns:p14="http://schemas.microsoft.com/office/powerpoint/2010/main" val="325549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6AFE-C081-C751-AFA2-63CDAFD6F6E5}"/>
              </a:ext>
            </a:extLst>
          </p:cNvPr>
          <p:cNvSpPr>
            <a:spLocks noGrp="1"/>
          </p:cNvSpPr>
          <p:nvPr>
            <p:ph type="title"/>
          </p:nvPr>
        </p:nvSpPr>
        <p:spPr/>
        <p:txBody>
          <a:bodyPr/>
          <a:lstStyle/>
          <a:p>
            <a:r>
              <a:rPr lang="en-GB" dirty="0"/>
              <a:t>The &lt;nav&gt; element</a:t>
            </a:r>
            <a:br>
              <a:rPr lang="en-GB" dirty="0"/>
            </a:br>
            <a:endParaRPr lang="en-GB" dirty="0"/>
          </a:p>
        </p:txBody>
      </p:sp>
      <p:sp>
        <p:nvSpPr>
          <p:cNvPr id="6" name="Text Placeholder 5">
            <a:extLst>
              <a:ext uri="{FF2B5EF4-FFF2-40B4-BE49-F238E27FC236}">
                <a16:creationId xmlns:a16="http://schemas.microsoft.com/office/drawing/2014/main" id="{2F73198A-CE29-424B-BBC6-773BAB0343BA}"/>
              </a:ext>
            </a:extLst>
          </p:cNvPr>
          <p:cNvSpPr>
            <a:spLocks noGrp="1"/>
          </p:cNvSpPr>
          <p:nvPr>
            <p:ph type="body" sz="quarter" idx="4294967295"/>
          </p:nvPr>
        </p:nvSpPr>
        <p:spPr>
          <a:xfrm>
            <a:off x="4953594" y="972000"/>
            <a:ext cx="7535862" cy="6229350"/>
          </a:xfrm>
        </p:spPr>
        <p:txBody>
          <a:bodyPr/>
          <a:lstStyle/>
          <a:p>
            <a:pPr>
              <a:lnSpc>
                <a:spcPct val="100000"/>
              </a:lnSpc>
              <a:spcBef>
                <a:spcPts val="1200"/>
              </a:spcBef>
            </a:pPr>
            <a:r>
              <a:rPr lang="en-GB" sz="2000" dirty="0">
                <a:latin typeface="Courier New" panose="02070309020205020404" pitchFamily="49" charset="0"/>
                <a:cs typeface="Courier New" panose="02070309020205020404" pitchFamily="49" charset="0"/>
              </a:rPr>
              <a:t>&lt;nav&gt; </a:t>
            </a:r>
            <a:r>
              <a:rPr lang="en-GB" sz="2000" dirty="0"/>
              <a:t>is used to mark up navigation</a:t>
            </a:r>
          </a:p>
          <a:p>
            <a:pPr>
              <a:lnSpc>
                <a:spcPct val="100000"/>
              </a:lnSpc>
              <a:spcBef>
                <a:spcPts val="1200"/>
              </a:spcBef>
            </a:pPr>
            <a:r>
              <a:rPr lang="en-GB" sz="2000" dirty="0"/>
              <a:t>Should be limited to links within the page and site</a:t>
            </a:r>
          </a:p>
          <a:p>
            <a:pPr lvl="1">
              <a:lnSpc>
                <a:spcPct val="100000"/>
              </a:lnSpc>
              <a:buFont typeface="Arial" panose="020B0604020202020204" pitchFamily="34" charset="0"/>
              <a:buChar char="•"/>
            </a:pPr>
            <a:r>
              <a:rPr lang="en-GB" sz="1800" dirty="0"/>
              <a:t>Not sponsored links for instance</a:t>
            </a:r>
          </a:p>
          <a:p>
            <a:pPr>
              <a:lnSpc>
                <a:spcPct val="100000"/>
              </a:lnSpc>
              <a:spcBef>
                <a:spcPts val="1200"/>
              </a:spcBef>
            </a:pPr>
            <a:r>
              <a:rPr lang="en-GB" sz="2000" dirty="0"/>
              <a:t>Links normally surrounded by </a:t>
            </a:r>
            <a:r>
              <a:rPr lang="en-GB" sz="2000" dirty="0">
                <a:latin typeface="Courier New" panose="02070309020205020404" pitchFamily="49" charset="0"/>
                <a:cs typeface="Courier New" panose="02070309020205020404" pitchFamily="49" charset="0"/>
              </a:rPr>
              <a:t>&lt;li&gt; </a:t>
            </a:r>
            <a:r>
              <a:rPr lang="en-GB" sz="2000" dirty="0"/>
              <a:t>within a </a:t>
            </a:r>
            <a:r>
              <a:rPr lang="en-GB" sz="2000" dirty="0">
                <a:latin typeface="Courier New" panose="02070309020205020404" pitchFamily="49" charset="0"/>
                <a:cs typeface="Courier New" panose="02070309020205020404" pitchFamily="49" charset="0"/>
              </a:rPr>
              <a:t>&lt;ul&gt;</a:t>
            </a:r>
          </a:p>
          <a:p>
            <a:pPr>
              <a:lnSpc>
                <a:spcPct val="100000"/>
              </a:lnSpc>
              <a:spcBef>
                <a:spcPts val="1200"/>
              </a:spcBef>
            </a:pPr>
            <a:r>
              <a:rPr lang="en-GB" sz="2000" dirty="0"/>
              <a:t>Multiple </a:t>
            </a:r>
            <a:r>
              <a:rPr lang="en-GB" sz="2000" dirty="0">
                <a:latin typeface="Courier New" panose="02070309020205020404" pitchFamily="49" charset="0"/>
                <a:cs typeface="Courier New" panose="02070309020205020404" pitchFamily="49" charset="0"/>
              </a:rPr>
              <a:t>&lt;nav&gt; </a:t>
            </a:r>
            <a:r>
              <a:rPr lang="en-GB" sz="2000" dirty="0"/>
              <a:t>allowed, each should contain a related category</a:t>
            </a:r>
          </a:p>
          <a:p>
            <a:endParaRPr lang="en-GB" dirty="0"/>
          </a:p>
        </p:txBody>
      </p:sp>
      <p:sp>
        <p:nvSpPr>
          <p:cNvPr id="4" name="Text Box 2"/>
          <p:cNvSpPr txBox="1">
            <a:spLocks noChangeArrowheads="1"/>
          </p:cNvSpPr>
          <p:nvPr/>
        </p:nvSpPr>
        <p:spPr bwMode="auto">
          <a:xfrm>
            <a:off x="335584" y="3051355"/>
            <a:ext cx="5580000" cy="3693961"/>
          </a:xfrm>
          <a:prstGeom prst="rect">
            <a:avLst/>
          </a:prstGeom>
          <a:solidFill>
            <a:schemeClr val="accent6">
              <a:lumMod val="20000"/>
              <a:lumOff val="80000"/>
            </a:schemeClr>
          </a:solidFill>
          <a:ln w="12700">
            <a:noFill/>
            <a:miter lim="800000"/>
            <a:headEnd/>
            <a:tailEnd/>
          </a:ln>
          <a:effectLst>
            <a:softEdge rad="3175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&lt;nav&gt;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&lt;h2&gt;Main site navigation&lt;/h2&gt;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&lt;ul&gt;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&lt;li&gt;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&lt;a href="/"&gt;Home&lt;/a&gt;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&lt;/li&gt;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&lt;li&gt;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&lt;a href="/</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aboutsus.html</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About Us</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&lt;/a&gt;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&lt;/li&gt;    		</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&lt;/ul&gt;    </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&lt;/nav&gt;</a:t>
            </a:r>
          </a:p>
        </p:txBody>
      </p:sp>
    </p:spTree>
    <p:extLst>
      <p:ext uri="{BB962C8B-B14F-4D97-AF65-F5344CB8AC3E}">
        <p14:creationId xmlns:p14="http://schemas.microsoft.com/office/powerpoint/2010/main" val="326511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F63E-5343-750B-5A5B-0586953D581D}"/>
              </a:ext>
            </a:extLst>
          </p:cNvPr>
          <p:cNvSpPr>
            <a:spLocks noGrp="1"/>
          </p:cNvSpPr>
          <p:nvPr>
            <p:ph type="title"/>
          </p:nvPr>
        </p:nvSpPr>
        <p:spPr/>
        <p:txBody>
          <a:bodyPr/>
          <a:lstStyle/>
          <a:p>
            <a:r>
              <a:rPr lang="en-GB" dirty="0"/>
              <a:t>The &lt;footer&gt; element</a:t>
            </a:r>
            <a:br>
              <a:rPr lang="en-GB" dirty="0"/>
            </a:br>
            <a:endParaRPr lang="en-GB" dirty="0"/>
          </a:p>
        </p:txBody>
      </p:sp>
      <p:sp>
        <p:nvSpPr>
          <p:cNvPr id="6" name="Text Placeholder 5">
            <a:extLst>
              <a:ext uri="{FF2B5EF4-FFF2-40B4-BE49-F238E27FC236}">
                <a16:creationId xmlns:a16="http://schemas.microsoft.com/office/drawing/2014/main" id="{D3F741F0-440A-499B-A651-8F29F80B395C}"/>
              </a:ext>
            </a:extLst>
          </p:cNvPr>
          <p:cNvSpPr>
            <a:spLocks noGrp="1"/>
          </p:cNvSpPr>
          <p:nvPr>
            <p:ph type="body" sz="quarter" idx="4294967295"/>
          </p:nvPr>
        </p:nvSpPr>
        <p:spPr>
          <a:xfrm>
            <a:off x="354204" y="1579391"/>
            <a:ext cx="7243762" cy="6199188"/>
          </a:xfrm>
        </p:spPr>
        <p:txBody>
          <a:bodyPr/>
          <a:lstStyle/>
          <a:p>
            <a:pPr>
              <a:lnSpc>
                <a:spcPct val="100000"/>
              </a:lnSpc>
              <a:spcBef>
                <a:spcPts val="1200"/>
              </a:spcBef>
            </a:pPr>
            <a:r>
              <a:rPr lang="en-GB" sz="2000" b="1" dirty="0"/>
              <a:t>Many </a:t>
            </a:r>
            <a:r>
              <a:rPr lang="en-GB" sz="2000" b="1" dirty="0">
                <a:latin typeface="Courier New" panose="02070309020205020404" pitchFamily="49" charset="0"/>
                <a:cs typeface="Courier New" panose="02070309020205020404" pitchFamily="49" charset="0"/>
              </a:rPr>
              <a:t>&lt;footer&gt; </a:t>
            </a:r>
            <a:r>
              <a:rPr lang="en-GB" sz="2000" b="1" dirty="0"/>
              <a:t>elements may occur on a page</a:t>
            </a:r>
          </a:p>
          <a:p>
            <a:pPr>
              <a:lnSpc>
                <a:spcPct val="100000"/>
              </a:lnSpc>
              <a:spcBef>
                <a:spcPts val="1200"/>
              </a:spcBef>
            </a:pPr>
            <a:r>
              <a:rPr lang="en-GB" sz="2000" b="1" dirty="0"/>
              <a:t>Appear at the end of a sectioning element</a:t>
            </a:r>
          </a:p>
          <a:p>
            <a:pPr lvl="1">
              <a:lnSpc>
                <a:spcPct val="100000"/>
              </a:lnSpc>
              <a:buFont typeface="Arial" panose="020B0604020202020204" pitchFamily="34" charset="0"/>
              <a:buChar char="•"/>
            </a:pPr>
            <a:r>
              <a:rPr lang="en-GB" sz="1800" dirty="0"/>
              <a:t>blockquote, body, div etc.</a:t>
            </a:r>
          </a:p>
          <a:p>
            <a:pPr>
              <a:lnSpc>
                <a:spcPct val="100000"/>
              </a:lnSpc>
              <a:spcBef>
                <a:spcPts val="1200"/>
              </a:spcBef>
            </a:pPr>
            <a:r>
              <a:rPr lang="en-GB" sz="2000" b="1" dirty="0"/>
              <a:t>Contains information about the section or document, e.g. the author</a:t>
            </a:r>
          </a:p>
          <a:p>
            <a:pPr>
              <a:lnSpc>
                <a:spcPct val="100000"/>
              </a:lnSpc>
              <a:spcBef>
                <a:spcPts val="1200"/>
              </a:spcBef>
            </a:pPr>
            <a:r>
              <a:rPr lang="en-GB" sz="2000" b="1" dirty="0"/>
              <a:t>The </a:t>
            </a:r>
            <a:r>
              <a:rPr lang="en-GB" sz="2000" b="1" dirty="0">
                <a:latin typeface="Courier New" panose="02070309020205020404" pitchFamily="49" charset="0"/>
                <a:cs typeface="Courier New" panose="02070309020205020404" pitchFamily="49" charset="0"/>
              </a:rPr>
              <a:t>&lt;footer&gt; </a:t>
            </a:r>
            <a:r>
              <a:rPr lang="en-GB" sz="2000" b="1" dirty="0"/>
              <a:t>element requires no heading element </a:t>
            </a:r>
          </a:p>
          <a:p>
            <a:pPr lvl="1">
              <a:lnSpc>
                <a:spcPct val="100000"/>
              </a:lnSpc>
              <a:buFont typeface="Arial" panose="020B0604020202020204" pitchFamily="34" charset="0"/>
              <a:buChar char="•"/>
            </a:pPr>
            <a:r>
              <a:rPr lang="en-GB" sz="1800" dirty="0"/>
              <a:t>Unique in the sectioning element</a:t>
            </a:r>
          </a:p>
          <a:p>
            <a:pPr lvl="1">
              <a:lnSpc>
                <a:spcPct val="100000"/>
              </a:lnSpc>
              <a:buFont typeface="Arial" panose="020B0604020202020204" pitchFamily="34" charset="0"/>
              <a:buChar char="•"/>
            </a:pPr>
            <a:r>
              <a:rPr lang="en-GB" sz="1800" dirty="0"/>
              <a:t>It is optional and can be added</a:t>
            </a:r>
          </a:p>
          <a:p>
            <a:pPr>
              <a:lnSpc>
                <a:spcPct val="100000"/>
              </a:lnSpc>
              <a:spcBef>
                <a:spcPts val="1200"/>
              </a:spcBef>
            </a:pPr>
            <a:r>
              <a:rPr lang="en-GB" sz="2000" b="1" dirty="0"/>
              <a:t>The above code is a ‘fat footer’</a:t>
            </a:r>
          </a:p>
          <a:p>
            <a:pPr lvl="1">
              <a:lnSpc>
                <a:spcPct val="100000"/>
              </a:lnSpc>
              <a:buFont typeface="Arial" panose="020B0604020202020204" pitchFamily="34" charset="0"/>
              <a:buChar char="•"/>
            </a:pPr>
            <a:r>
              <a:rPr lang="en-GB" sz="1800" dirty="0"/>
              <a:t>The </a:t>
            </a:r>
            <a:r>
              <a:rPr lang="en-GB" sz="1800" b="1" dirty="0">
                <a:latin typeface="Courier New" panose="02070309020205020404" pitchFamily="49" charset="0"/>
                <a:cs typeface="Courier New" panose="02070309020205020404" pitchFamily="49" charset="0"/>
              </a:rPr>
              <a:t>&lt;small&gt; </a:t>
            </a:r>
            <a:r>
              <a:rPr lang="en-GB" sz="1800" dirty="0"/>
              <a:t>tag represents small print in HTML5</a:t>
            </a:r>
          </a:p>
          <a:p>
            <a:pPr lvl="1">
              <a:lnSpc>
                <a:spcPct val="100000"/>
              </a:lnSpc>
              <a:buFont typeface="Arial" panose="020B0604020202020204" pitchFamily="34" charset="0"/>
              <a:buChar char="•"/>
            </a:pPr>
            <a:r>
              <a:rPr lang="en-GB" sz="1800" dirty="0"/>
              <a:t>Add a </a:t>
            </a:r>
            <a:r>
              <a:rPr lang="en-GB" sz="1800" b="1" dirty="0">
                <a:latin typeface="Courier New" panose="02070309020205020404" pitchFamily="49" charset="0"/>
                <a:cs typeface="Courier New" panose="02070309020205020404" pitchFamily="49" charset="0"/>
              </a:rPr>
              <a:t>&lt;nav&gt; </a:t>
            </a:r>
            <a:r>
              <a:rPr lang="en-GB" sz="1800" dirty="0"/>
              <a:t>element within if links required</a:t>
            </a:r>
          </a:p>
          <a:p>
            <a:pPr>
              <a:lnSpc>
                <a:spcPct val="100000"/>
              </a:lnSpc>
            </a:pPr>
            <a:endParaRPr lang="en-GB" dirty="0"/>
          </a:p>
        </p:txBody>
      </p:sp>
      <p:sp>
        <p:nvSpPr>
          <p:cNvPr id="4" name="Text Box 2"/>
          <p:cNvSpPr txBox="1">
            <a:spLocks noChangeArrowheads="1"/>
          </p:cNvSpPr>
          <p:nvPr/>
        </p:nvSpPr>
        <p:spPr bwMode="auto">
          <a:xfrm>
            <a:off x="6484544" y="3940000"/>
            <a:ext cx="5580000" cy="1477970"/>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&lt;footer&gt;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&lt;small&gt;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This tag has been redefined</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  &lt;/small&gt;</a:t>
            </a:r>
          </a:p>
          <a:p>
            <a:r>
              <a:rPr lang="en-GB" sz="1800" b="1" dirty="0">
                <a:latin typeface="Source Code Pro" panose="020B0309030403020204" pitchFamily="49" charset="0"/>
                <a:ea typeface="Source Code Pro" panose="020B0309030403020204" pitchFamily="49" charset="0"/>
                <a:cs typeface="Courier New" panose="02070309020205020404" pitchFamily="49" charset="0"/>
              </a:rPr>
              <a:t>&lt;/footer&gt;</a:t>
            </a:r>
          </a:p>
        </p:txBody>
      </p:sp>
    </p:spTree>
    <p:extLst>
      <p:ext uri="{BB962C8B-B14F-4D97-AF65-F5344CB8AC3E}">
        <p14:creationId xmlns:p14="http://schemas.microsoft.com/office/powerpoint/2010/main" val="226887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3B9F-3CD7-F23B-B4E3-A03D21BE878C}"/>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The &lt;article&gt; element</a:t>
            </a:r>
            <a:br>
              <a:rPr lang="en-GB" sz="3600" dirty="0">
                <a:latin typeface="Montserrat Black" panose="00000A00000000000000" pitchFamily="2" charset="0"/>
              </a:rPr>
            </a:br>
            <a:br>
              <a:rPr lang="en-GB" dirty="0"/>
            </a:br>
            <a:endParaRPr lang="en-GB" dirty="0"/>
          </a:p>
        </p:txBody>
      </p:sp>
      <p:sp>
        <p:nvSpPr>
          <p:cNvPr id="6" name="Text Placeholder 5">
            <a:extLst>
              <a:ext uri="{FF2B5EF4-FFF2-40B4-BE49-F238E27FC236}">
                <a16:creationId xmlns:a16="http://schemas.microsoft.com/office/drawing/2014/main" id="{3D63900C-E3C3-4B03-8AFB-2DA20E256CF0}"/>
              </a:ext>
            </a:extLst>
          </p:cNvPr>
          <p:cNvSpPr>
            <a:spLocks noGrp="1"/>
          </p:cNvSpPr>
          <p:nvPr>
            <p:ph type="body" sz="quarter" idx="4294967295"/>
          </p:nvPr>
        </p:nvSpPr>
        <p:spPr>
          <a:xfrm>
            <a:off x="514799" y="1800340"/>
            <a:ext cx="6950075" cy="5216525"/>
          </a:xfrm>
        </p:spPr>
        <p:txBody>
          <a:bodyPr/>
          <a:lstStyle/>
          <a:p>
            <a:pPr>
              <a:lnSpc>
                <a:spcPct val="100000"/>
              </a:lnSpc>
            </a:pPr>
            <a:r>
              <a:rPr lang="en-GB" sz="2000" b="1" dirty="0"/>
              <a:t>Represents a self-contained composition on the page</a:t>
            </a:r>
          </a:p>
          <a:p>
            <a:pPr lvl="1">
              <a:lnSpc>
                <a:spcPct val="100000"/>
              </a:lnSpc>
              <a:buFont typeface="Arial" panose="020B0604020202020204" pitchFamily="34" charset="0"/>
              <a:buChar char="•"/>
            </a:pPr>
            <a:r>
              <a:rPr lang="en-GB" sz="1800" dirty="0"/>
              <a:t>A blog entry</a:t>
            </a:r>
          </a:p>
          <a:p>
            <a:pPr lvl="1">
              <a:lnSpc>
                <a:spcPct val="100000"/>
              </a:lnSpc>
              <a:buFont typeface="Arial" panose="020B0604020202020204" pitchFamily="34" charset="0"/>
              <a:buChar char="•"/>
            </a:pPr>
            <a:r>
              <a:rPr lang="en-GB" sz="1800" dirty="0"/>
              <a:t>Comic strip</a:t>
            </a:r>
          </a:p>
          <a:p>
            <a:pPr lvl="1">
              <a:lnSpc>
                <a:spcPct val="100000"/>
              </a:lnSpc>
              <a:buFont typeface="Arial" panose="020B0604020202020204" pitchFamily="34" charset="0"/>
              <a:buChar char="•"/>
            </a:pPr>
            <a:r>
              <a:rPr lang="en-GB" sz="1800" dirty="0"/>
              <a:t>Video</a:t>
            </a:r>
          </a:p>
          <a:p>
            <a:pPr>
              <a:lnSpc>
                <a:spcPct val="100000"/>
              </a:lnSpc>
              <a:spcBef>
                <a:spcPts val="1200"/>
              </a:spcBef>
            </a:pPr>
            <a:r>
              <a:rPr lang="en-GB" sz="2000" b="1" dirty="0"/>
              <a:t>Articles represent indivisible units of work</a:t>
            </a:r>
          </a:p>
          <a:p>
            <a:pPr>
              <a:lnSpc>
                <a:spcPct val="100000"/>
              </a:lnSpc>
            </a:pPr>
            <a:endParaRPr lang="en-GB" dirty="0"/>
          </a:p>
          <a:p>
            <a:pPr lvl="1">
              <a:lnSpc>
                <a:spcPct val="100000"/>
              </a:lnSpc>
            </a:pPr>
            <a:endParaRPr lang="en-GB" sz="1800" dirty="0"/>
          </a:p>
          <a:p>
            <a:pPr>
              <a:lnSpc>
                <a:spcPct val="100000"/>
              </a:lnSpc>
            </a:pPr>
            <a:endParaRPr lang="en-GB" dirty="0"/>
          </a:p>
        </p:txBody>
      </p:sp>
      <p:sp>
        <p:nvSpPr>
          <p:cNvPr id="4" name="Text Box 2"/>
          <p:cNvSpPr txBox="1">
            <a:spLocks noChangeArrowheads="1"/>
          </p:cNvSpPr>
          <p:nvPr/>
        </p:nvSpPr>
        <p:spPr bwMode="auto">
          <a:xfrm>
            <a:off x="5687024" y="3429000"/>
            <a:ext cx="5580001" cy="2738315"/>
          </a:xfrm>
          <a:prstGeom prst="rect">
            <a:avLst/>
          </a:prstGeom>
          <a:solidFill>
            <a:schemeClr val="accent6">
              <a:lumMod val="20000"/>
              <a:lumOff val="80000"/>
            </a:schemeClr>
          </a:solidFill>
          <a:ln w="12700">
            <a:noFill/>
            <a:miter lim="800000"/>
            <a:headEnd/>
            <a:tailEnd/>
          </a:ln>
          <a:effectLst>
            <a:softEdge rad="31750"/>
          </a:effectLst>
        </p:spPr>
        <p:txBody>
          <a:bodyPr vert="horz" wrap="square" lIns="92075" tIns="46038" rIns="92075" bIns="46038" numCol="1" anchor="t" anchorCtr="0" compatLnSpc="1">
            <a:prstTxWarp prst="textNoShape">
              <a:avLst/>
            </a:prstTxWarp>
            <a:spAutoFit/>
          </a:bodyPr>
          <a:lstStyle>
            <a:lvl1pPr marL="288925" indent="-288925" algn="l" defTabSz="739775" rtl="0" eaLnBrk="0" fontAlgn="base" hangingPunct="0">
              <a:lnSpc>
                <a:spcPct val="120000"/>
              </a:lnSpc>
              <a:spcBef>
                <a:spcPct val="0"/>
              </a:spcBef>
              <a:spcAft>
                <a:spcPct val="0"/>
              </a:spcAft>
              <a:buClr>
                <a:schemeClr val="bg2"/>
              </a:buClr>
              <a:buChar char="•"/>
              <a:defRPr sz="2400" b="1">
                <a:solidFill>
                  <a:schemeClr val="tx1"/>
                </a:solidFill>
                <a:latin typeface="Times New Roman" pitchFamily="18" charset="0"/>
                <a:ea typeface="+mn-ea"/>
                <a:cs typeface="+mn-cs"/>
              </a:defRPr>
            </a:lvl1pPr>
            <a:lvl2pPr marL="554038" indent="-225425" algn="l" defTabSz="739775" rtl="0" eaLnBrk="0" fontAlgn="base" hangingPunct="0">
              <a:lnSpc>
                <a:spcPct val="110000"/>
              </a:lnSpc>
              <a:spcBef>
                <a:spcPct val="0"/>
              </a:spcBef>
              <a:spcAft>
                <a:spcPct val="10000"/>
              </a:spcAft>
              <a:buClr>
                <a:schemeClr val="bg2"/>
              </a:buClr>
              <a:buChar char="•"/>
              <a:defRPr sz="2400" b="1">
                <a:solidFill>
                  <a:schemeClr val="tx1"/>
                </a:solidFill>
                <a:latin typeface="Times New Roman" pitchFamily="18" charset="0"/>
              </a:defRPr>
            </a:lvl2pPr>
            <a:lvl3pPr marL="1108075" indent="-200025" algn="l" defTabSz="739775" rtl="0" eaLnBrk="0" fontAlgn="base" hangingPunct="0">
              <a:lnSpc>
                <a:spcPct val="110000"/>
              </a:lnSpc>
              <a:spcBef>
                <a:spcPct val="0"/>
              </a:spcBef>
              <a:spcAft>
                <a:spcPct val="15000"/>
              </a:spcAft>
              <a:buClr>
                <a:schemeClr val="bg2"/>
              </a:buClr>
              <a:buChar char="•"/>
              <a:defRPr sz="2400">
                <a:solidFill>
                  <a:schemeClr val="tx1"/>
                </a:solidFill>
                <a:latin typeface="Times New Roman" pitchFamily="18" charset="0"/>
              </a:defRPr>
            </a:lvl3pPr>
            <a:lvl4pPr marL="1663700" indent="-228600" algn="l" defTabSz="739775" rtl="0" eaLnBrk="0" fontAlgn="base" hangingPunct="0">
              <a:spcBef>
                <a:spcPct val="0"/>
              </a:spcBef>
              <a:spcAft>
                <a:spcPct val="0"/>
              </a:spcAft>
              <a:buChar char=" "/>
              <a:defRPr sz="2400">
                <a:solidFill>
                  <a:schemeClr val="tx1"/>
                </a:solidFill>
                <a:latin typeface="Times New Roman" pitchFamily="18" charset="0"/>
              </a:defRPr>
            </a:lvl4pPr>
            <a:lvl5pPr marL="2217738" indent="-228600" algn="l" defTabSz="739775" rtl="0" eaLnBrk="0" fontAlgn="base" hangingPunct="0">
              <a:spcBef>
                <a:spcPct val="0"/>
              </a:spcBef>
              <a:spcAft>
                <a:spcPct val="0"/>
              </a:spcAft>
              <a:buChar char=" "/>
              <a:defRPr sz="2400">
                <a:solidFill>
                  <a:schemeClr val="tx1"/>
                </a:solidFill>
                <a:latin typeface="Times New Roman" pitchFamily="18" charset="0"/>
              </a:defRPr>
            </a:lvl5pPr>
            <a:lvl6pPr marL="2674938" indent="-228600" algn="l" defTabSz="739775" rtl="0" eaLnBrk="0" fontAlgn="base" hangingPunct="0">
              <a:spcBef>
                <a:spcPct val="0"/>
              </a:spcBef>
              <a:spcAft>
                <a:spcPct val="0"/>
              </a:spcAft>
              <a:buChar char=" "/>
              <a:defRPr sz="2400">
                <a:solidFill>
                  <a:schemeClr val="tx1"/>
                </a:solidFill>
                <a:latin typeface="Times New Roman" pitchFamily="18" charset="0"/>
              </a:defRPr>
            </a:lvl6pPr>
            <a:lvl7pPr marL="3132138" indent="-228600" algn="l" defTabSz="739775" rtl="0" eaLnBrk="0" fontAlgn="base" hangingPunct="0">
              <a:spcBef>
                <a:spcPct val="0"/>
              </a:spcBef>
              <a:spcAft>
                <a:spcPct val="0"/>
              </a:spcAft>
              <a:buChar char=" "/>
              <a:defRPr sz="2400">
                <a:solidFill>
                  <a:schemeClr val="tx1"/>
                </a:solidFill>
                <a:latin typeface="Times New Roman" pitchFamily="18" charset="0"/>
              </a:defRPr>
            </a:lvl7pPr>
            <a:lvl8pPr marL="3589338" indent="-228600" algn="l" defTabSz="739775" rtl="0" eaLnBrk="0" fontAlgn="base" hangingPunct="0">
              <a:spcBef>
                <a:spcPct val="0"/>
              </a:spcBef>
              <a:spcAft>
                <a:spcPct val="0"/>
              </a:spcAft>
              <a:buChar char=" "/>
              <a:defRPr sz="2400">
                <a:solidFill>
                  <a:schemeClr val="tx1"/>
                </a:solidFill>
                <a:latin typeface="Times New Roman" pitchFamily="18" charset="0"/>
              </a:defRPr>
            </a:lvl8pPr>
            <a:lvl9pPr marL="4046538" indent="-228600" algn="l" defTabSz="739775" rtl="0" eaLnBrk="0" fontAlgn="base" hangingPunct="0">
              <a:spcBef>
                <a:spcPct val="0"/>
              </a:spcBef>
              <a:spcAft>
                <a:spcPct val="0"/>
              </a:spcAft>
              <a:buChar char=" "/>
              <a:defRPr sz="2400">
                <a:solidFill>
                  <a:schemeClr val="tx1"/>
                </a:solidFill>
                <a:latin typeface="Times New Roman" pitchFamily="18" charset="0"/>
              </a:defRPr>
            </a:lvl9pPr>
          </a:lstStyle>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&lt;article&gt;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	&lt;h2&gt;Yesterday&lt;/h2&gt;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     &lt;p&gt;Some stuff goes here&lt;/p&gt;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&lt;/article&gt;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&lt;article&gt;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      &lt;h2&gt;Today&lt;/h2&gt;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      &lt;p&gt;Some more stuff goes here&lt;/p&gt;</a:t>
            </a:r>
          </a:p>
          <a:p>
            <a:pPr marL="0" indent="0">
              <a:buNone/>
            </a:pPr>
            <a:r>
              <a:rPr lang="en-GB" sz="1800" dirty="0">
                <a:latin typeface="Source Code Pro" panose="020B0309030403020204" pitchFamily="49" charset="0"/>
                <a:ea typeface="Source Code Pro" panose="020B0309030403020204" pitchFamily="49" charset="0"/>
                <a:cs typeface="Courier New" panose="02070309020205020404" pitchFamily="49" charset="0"/>
              </a:rPr>
              <a:t>&lt;/article&gt;</a:t>
            </a:r>
          </a:p>
        </p:txBody>
      </p:sp>
    </p:spTree>
    <p:extLst>
      <p:ext uri="{BB962C8B-B14F-4D97-AF65-F5344CB8AC3E}">
        <p14:creationId xmlns:p14="http://schemas.microsoft.com/office/powerpoint/2010/main" val="422348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6E95-0031-6F1F-5E27-12219D1C0554}"/>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The &lt;aside&gt; element</a:t>
            </a:r>
            <a:br>
              <a:rPr lang="en-GB" sz="3600" dirty="0">
                <a:latin typeface="Montserrat Black" panose="00000A00000000000000" pitchFamily="2" charset="0"/>
              </a:rPr>
            </a:br>
            <a:br>
              <a:rPr lang="en-GB" dirty="0"/>
            </a:br>
            <a:endParaRPr lang="en-GB" dirty="0"/>
          </a:p>
        </p:txBody>
      </p:sp>
      <p:sp>
        <p:nvSpPr>
          <p:cNvPr id="7" name="Text Placeholder 6">
            <a:extLst>
              <a:ext uri="{FF2B5EF4-FFF2-40B4-BE49-F238E27FC236}">
                <a16:creationId xmlns:a16="http://schemas.microsoft.com/office/drawing/2014/main" id="{C3235C5F-F8B9-4B69-92CA-5FFE912B2CF8}"/>
              </a:ext>
            </a:extLst>
          </p:cNvPr>
          <p:cNvSpPr>
            <a:spLocks noGrp="1"/>
          </p:cNvSpPr>
          <p:nvPr>
            <p:ph type="body" sz="quarter" idx="4294967295"/>
          </p:nvPr>
        </p:nvSpPr>
        <p:spPr>
          <a:xfrm>
            <a:off x="340778" y="1611331"/>
            <a:ext cx="7158037" cy="6145213"/>
          </a:xfrm>
        </p:spPr>
        <p:txBody>
          <a:bodyPr/>
          <a:lstStyle/>
          <a:p>
            <a:pPr>
              <a:lnSpc>
                <a:spcPct val="100000"/>
              </a:lnSpc>
              <a:spcBef>
                <a:spcPts val="1200"/>
              </a:spcBef>
            </a:pPr>
            <a:r>
              <a:rPr lang="en-GB" sz="2000" b="1" dirty="0">
                <a:latin typeface="Courier New" panose="02070309020205020404" pitchFamily="49" charset="0"/>
                <a:cs typeface="Courier New" panose="02070309020205020404" pitchFamily="49" charset="0"/>
              </a:rPr>
              <a:t>&lt;aside&gt; </a:t>
            </a:r>
            <a:r>
              <a:rPr lang="en-GB" sz="2000" b="1" dirty="0"/>
              <a:t>provides tangential information to a block </a:t>
            </a:r>
          </a:p>
          <a:p>
            <a:pPr lvl="1">
              <a:lnSpc>
                <a:spcPct val="100000"/>
              </a:lnSpc>
              <a:buFont typeface="Arial" panose="020B0604020202020204" pitchFamily="34" charset="0"/>
              <a:buChar char="•"/>
            </a:pPr>
            <a:r>
              <a:rPr lang="en-GB" sz="1800" dirty="0"/>
              <a:t>It should assist but not be essential to the main document</a:t>
            </a:r>
          </a:p>
          <a:p>
            <a:pPr>
              <a:lnSpc>
                <a:spcPct val="100000"/>
              </a:lnSpc>
              <a:spcBef>
                <a:spcPts val="1200"/>
              </a:spcBef>
            </a:pPr>
            <a:r>
              <a:rPr lang="en-GB" sz="2000" b="1" dirty="0"/>
              <a:t>For example nested within an </a:t>
            </a:r>
            <a:r>
              <a:rPr lang="en-GB" sz="2000" b="1" dirty="0">
                <a:latin typeface="Courier New" panose="02070309020205020404" pitchFamily="49" charset="0"/>
                <a:cs typeface="Courier New" panose="02070309020205020404" pitchFamily="49" charset="0"/>
              </a:rPr>
              <a:t>&lt;article&gt;</a:t>
            </a:r>
          </a:p>
          <a:p>
            <a:pPr>
              <a:lnSpc>
                <a:spcPct val="100000"/>
              </a:lnSpc>
              <a:spcBef>
                <a:spcPts val="1200"/>
              </a:spcBef>
            </a:pPr>
            <a:r>
              <a:rPr lang="en-GB" sz="2000" b="1" dirty="0"/>
              <a:t>Or used at a page level to denote 'sidebar' content</a:t>
            </a:r>
          </a:p>
          <a:p>
            <a:pPr>
              <a:lnSpc>
                <a:spcPct val="100000"/>
              </a:lnSpc>
            </a:pPr>
            <a:endParaRPr lang="en-GB" dirty="0"/>
          </a:p>
          <a:p>
            <a:pPr lvl="1">
              <a:lnSpc>
                <a:spcPct val="100000"/>
              </a:lnSpc>
            </a:pPr>
            <a:endParaRPr lang="en-GB" sz="1800" dirty="0"/>
          </a:p>
          <a:p>
            <a:pPr>
              <a:lnSpc>
                <a:spcPct val="100000"/>
              </a:lnSpc>
            </a:pPr>
            <a:endParaRPr lang="en-GB" dirty="0"/>
          </a:p>
        </p:txBody>
      </p:sp>
      <p:sp>
        <p:nvSpPr>
          <p:cNvPr id="4" name="Text Box 2"/>
          <p:cNvSpPr txBox="1">
            <a:spLocks noChangeArrowheads="1"/>
          </p:cNvSpPr>
          <p:nvPr/>
        </p:nvSpPr>
        <p:spPr bwMode="auto">
          <a:xfrm>
            <a:off x="6271222" y="2305247"/>
            <a:ext cx="5580000" cy="2062745"/>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&lt;article&gt;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&lt;h1&gt;My Blog Post&lt;/h1&gt;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&lt;p&gt;...&lt;/p&gt;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&lt;aside&gt;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&lt;h1&gt;Glossary&lt;/h1&gt;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&lt;dl&gt;... &lt;/dl&gt;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&lt;/aside&gt;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&lt;/article&gt;</a:t>
            </a:r>
          </a:p>
        </p:txBody>
      </p:sp>
      <p:sp>
        <p:nvSpPr>
          <p:cNvPr id="5" name="Text Box 2"/>
          <p:cNvSpPr txBox="1">
            <a:spLocks noChangeArrowheads="1"/>
          </p:cNvSpPr>
          <p:nvPr/>
        </p:nvSpPr>
        <p:spPr bwMode="auto">
          <a:xfrm>
            <a:off x="6271222" y="4551766"/>
            <a:ext cx="5580000" cy="1816524"/>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600" b="1" dirty="0">
                <a:latin typeface="Source Code Pro" panose="020B0309030403020204" pitchFamily="49" charset="0"/>
                <a:ea typeface="Source Code Pro" panose="020B0309030403020204" pitchFamily="49" charset="0"/>
                <a:cs typeface="Courier New" panose="02070309020205020404" pitchFamily="49" charset="0"/>
              </a:rPr>
              <a:t>&lt;aside&gt;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&lt;h2&gt;Blog roll&lt;/h2&gt;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&lt;ul&gt;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&lt;li&gt;&lt;a </a:t>
            </a:r>
            <a:r>
              <a:rPr lang="en-GB"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GB" sz="1600" b="1" dirty="0">
                <a:latin typeface="Source Code Pro" panose="020B0309030403020204" pitchFamily="49" charset="0"/>
                <a:ea typeface="Source Code Pro" panose="020B0309030403020204" pitchFamily="49" charset="0"/>
                <a:cs typeface="Courier New" panose="02070309020205020404" pitchFamily="49" charset="0"/>
              </a:rPr>
              <a:t>="#"&gt;Link 1&lt;/a&gt;&lt;/li&gt;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&lt;li&gt;&lt;a </a:t>
            </a:r>
            <a:r>
              <a:rPr lang="en-GB"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GB" sz="1600" b="1" dirty="0">
                <a:latin typeface="Source Code Pro" panose="020B0309030403020204" pitchFamily="49" charset="0"/>
                <a:ea typeface="Source Code Pro" panose="020B0309030403020204" pitchFamily="49" charset="0"/>
                <a:cs typeface="Courier New" panose="02070309020205020404" pitchFamily="49" charset="0"/>
              </a:rPr>
              <a:t>="#"&gt;Link 2 Friend&lt;/a&gt;&lt;/li&gt;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&lt;/ul&gt;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&lt;/aside&gt;</a:t>
            </a:r>
          </a:p>
        </p:txBody>
      </p:sp>
    </p:spTree>
    <p:extLst>
      <p:ext uri="{BB962C8B-B14F-4D97-AF65-F5344CB8AC3E}">
        <p14:creationId xmlns:p14="http://schemas.microsoft.com/office/powerpoint/2010/main" val="1748408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7987-1593-531A-44A3-632E684C246D}"/>
              </a:ext>
            </a:extLst>
          </p:cNvPr>
          <p:cNvSpPr>
            <a:spLocks noGrp="1"/>
          </p:cNvSpPr>
          <p:nvPr>
            <p:ph type="title"/>
          </p:nvPr>
        </p:nvSpPr>
        <p:spPr/>
        <p:txBody>
          <a:bodyPr/>
          <a:lstStyle/>
          <a:p>
            <a:pPr lvl="1">
              <a:lnSpc>
                <a:spcPct val="100000"/>
              </a:lnSpc>
            </a:pPr>
            <a:r>
              <a:rPr lang="en-GB" sz="3600" dirty="0">
                <a:latin typeface="Montserrat Black" panose="00000A00000000000000" pitchFamily="2" charset="0"/>
              </a:rPr>
              <a:t>The &lt;section&gt; element</a:t>
            </a:r>
            <a:br>
              <a:rPr lang="en-GB" sz="3600" dirty="0">
                <a:latin typeface="Montserrat Black" panose="00000A00000000000000" pitchFamily="2" charset="0"/>
              </a:rPr>
            </a:br>
            <a:br>
              <a:rPr lang="en-GB" dirty="0"/>
            </a:br>
            <a:endParaRPr lang="en-GB" dirty="0"/>
          </a:p>
        </p:txBody>
      </p:sp>
      <p:sp>
        <p:nvSpPr>
          <p:cNvPr id="5" name="Text Placeholder 4">
            <a:extLst>
              <a:ext uri="{FF2B5EF4-FFF2-40B4-BE49-F238E27FC236}">
                <a16:creationId xmlns:a16="http://schemas.microsoft.com/office/drawing/2014/main" id="{A0D22756-87F5-410D-9A4A-129E6F2AFBEC}"/>
              </a:ext>
            </a:extLst>
          </p:cNvPr>
          <p:cNvSpPr>
            <a:spLocks noGrp="1"/>
          </p:cNvSpPr>
          <p:nvPr>
            <p:ph type="body" sz="quarter" idx="4294967295"/>
          </p:nvPr>
        </p:nvSpPr>
        <p:spPr>
          <a:xfrm>
            <a:off x="514799" y="1823924"/>
            <a:ext cx="6824662" cy="5216525"/>
          </a:xfrm>
        </p:spPr>
        <p:txBody>
          <a:bodyPr/>
          <a:lstStyle/>
          <a:p>
            <a:pPr>
              <a:lnSpc>
                <a:spcPct val="100000"/>
              </a:lnSpc>
            </a:pPr>
            <a:r>
              <a:rPr lang="en-GB" sz="2000" b="1" dirty="0">
                <a:latin typeface="Courier New" panose="02070309020205020404" pitchFamily="49" charset="0"/>
                <a:cs typeface="Courier New" panose="02070309020205020404" pitchFamily="49" charset="0"/>
              </a:rPr>
              <a:t>&lt;section&gt; </a:t>
            </a:r>
            <a:r>
              <a:rPr lang="en-GB" sz="2000" b="1" dirty="0"/>
              <a:t>is used to break up semantic elements</a:t>
            </a:r>
          </a:p>
          <a:p>
            <a:pPr lvl="1">
              <a:lnSpc>
                <a:spcPct val="100000"/>
              </a:lnSpc>
              <a:buFont typeface="Arial" panose="020B0604020202020204" pitchFamily="34" charset="0"/>
              <a:buChar char="•"/>
            </a:pPr>
            <a:r>
              <a:rPr lang="en-GB" sz="1800" dirty="0"/>
              <a:t>Different parts to a news story or a group of links</a:t>
            </a:r>
          </a:p>
          <a:p>
            <a:pPr>
              <a:lnSpc>
                <a:spcPct val="100000"/>
              </a:lnSpc>
            </a:pPr>
            <a:r>
              <a:rPr lang="en-GB" sz="2000" b="1" dirty="0"/>
              <a:t>Should be used in conjunction with a heading</a:t>
            </a:r>
          </a:p>
          <a:p>
            <a:pPr lvl="1">
              <a:lnSpc>
                <a:spcPct val="100000"/>
              </a:lnSpc>
              <a:buFont typeface="Arial" panose="020B0604020202020204" pitchFamily="34" charset="0"/>
              <a:buChar char="•"/>
            </a:pPr>
            <a:r>
              <a:rPr lang="en-GB" sz="1800" dirty="0"/>
              <a:t>Otherwise the </a:t>
            </a:r>
            <a:r>
              <a:rPr lang="en-GB" sz="1800" b="1" dirty="0">
                <a:latin typeface="Courier New" panose="02070309020205020404" pitchFamily="49" charset="0"/>
                <a:cs typeface="Courier New" panose="02070309020205020404" pitchFamily="49" charset="0"/>
              </a:rPr>
              <a:t>&lt;section&gt; </a:t>
            </a:r>
            <a:r>
              <a:rPr lang="en-GB" sz="1800" dirty="0"/>
              <a:t>is untitled in the HTML outline</a:t>
            </a:r>
          </a:p>
          <a:p>
            <a:pPr lvl="1">
              <a:lnSpc>
                <a:spcPct val="100000"/>
              </a:lnSpc>
              <a:buFont typeface="Arial" panose="020B0604020202020204" pitchFamily="34" charset="0"/>
              <a:buChar char="•"/>
            </a:pPr>
            <a:r>
              <a:rPr lang="en-GB" sz="1800" dirty="0"/>
              <a:t>Most generic and easiest to abuse semantic element</a:t>
            </a:r>
          </a:p>
          <a:p>
            <a:pPr lvl="1">
              <a:lnSpc>
                <a:spcPct val="100000"/>
              </a:lnSpc>
              <a:buFont typeface="Arial" panose="020B0604020202020204" pitchFamily="34" charset="0"/>
              <a:buChar char="•"/>
            </a:pPr>
            <a:r>
              <a:rPr lang="en-GB" sz="1800" dirty="0"/>
              <a:t>Do not use as a pure stylistic container</a:t>
            </a:r>
          </a:p>
          <a:p>
            <a:pPr lvl="1"/>
            <a:endParaRPr lang="en-GB" dirty="0"/>
          </a:p>
          <a:p>
            <a:pPr lvl="1"/>
            <a:endParaRPr lang="en-GB" dirty="0"/>
          </a:p>
          <a:p>
            <a:endParaRPr lang="en-GB" dirty="0"/>
          </a:p>
        </p:txBody>
      </p:sp>
      <p:sp>
        <p:nvSpPr>
          <p:cNvPr id="6" name="TextBox 5"/>
          <p:cNvSpPr txBox="1"/>
          <p:nvPr/>
        </p:nvSpPr>
        <p:spPr>
          <a:xfrm>
            <a:off x="6095430" y="3845897"/>
            <a:ext cx="5580000" cy="2555188"/>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defPPr>
              <a:defRPr lang="en-GB"/>
            </a:defPPr>
            <a:lvl1pPr defTabSz="739775">
              <a:defRPr sz="1600">
                <a:latin typeface="Consolas"/>
              </a:defRPr>
            </a:lvl1pPr>
            <a:lvl2pPr marL="554038" defTabSz="739775">
              <a:defRPr sz="2400">
                <a:latin typeface="Times New Roman" pitchFamily="18" charset="0"/>
              </a:defRPr>
            </a:lvl2pPr>
            <a:lvl3pPr marL="1108075" defTabSz="739775">
              <a:defRPr sz="2400">
                <a:latin typeface="Times New Roman" pitchFamily="18" charset="0"/>
              </a:defRPr>
            </a:lvl3pPr>
            <a:lvl4pPr marL="1663700" defTabSz="739775">
              <a:defRPr sz="2400">
                <a:latin typeface="Times New Roman" pitchFamily="18" charset="0"/>
              </a:defRPr>
            </a:lvl4pPr>
            <a:lvl5pPr marL="2217738" defTabSz="739775">
              <a:defRPr sz="2400">
                <a:latin typeface="Times New Roman" pitchFamily="18" charset="0"/>
              </a:defRPr>
            </a:lvl5pPr>
            <a:lvl6pPr marL="2674938" defTabSz="739775" eaLnBrk="0" fontAlgn="base" hangingPunct="0">
              <a:spcBef>
                <a:spcPct val="0"/>
              </a:spcBef>
              <a:spcAft>
                <a:spcPct val="0"/>
              </a:spcAft>
              <a:defRPr sz="2400">
                <a:latin typeface="Times New Roman" pitchFamily="18" charset="0"/>
              </a:defRPr>
            </a:lvl6pPr>
            <a:lvl7pPr marL="3132138" defTabSz="739775" eaLnBrk="0" fontAlgn="base" hangingPunct="0">
              <a:spcBef>
                <a:spcPct val="0"/>
              </a:spcBef>
              <a:spcAft>
                <a:spcPct val="0"/>
              </a:spcAft>
              <a:defRPr sz="2400">
                <a:latin typeface="Times New Roman" pitchFamily="18" charset="0"/>
              </a:defRPr>
            </a:lvl7pPr>
            <a:lvl8pPr marL="3589338" defTabSz="739775" eaLnBrk="0" fontAlgn="base" hangingPunct="0">
              <a:spcBef>
                <a:spcPct val="0"/>
              </a:spcBef>
              <a:spcAft>
                <a:spcPct val="0"/>
              </a:spcAft>
              <a:defRPr sz="2400">
                <a:latin typeface="Times New Roman" pitchFamily="18" charset="0"/>
              </a:defRPr>
            </a:lvl8pPr>
            <a:lvl9pPr marL="4046538" defTabSz="739775" eaLnBrk="0" fontAlgn="base" hangingPunct="0">
              <a:spcBef>
                <a:spcPct val="0"/>
              </a:spcBef>
              <a:spcAft>
                <a:spcPct val="0"/>
              </a:spcAft>
              <a:defRPr sz="2400">
                <a:latin typeface="Times New Roman" pitchFamily="18" charset="0"/>
              </a:defRPr>
            </a:lvl9pPr>
          </a:lstStyle>
          <a:p>
            <a:r>
              <a:rPr lang="en-GB" b="1" dirty="0">
                <a:latin typeface="Source Code Pro" panose="020B0309030403020204" pitchFamily="49" charset="0"/>
                <a:ea typeface="Source Code Pro" panose="020B0309030403020204" pitchFamily="49" charset="0"/>
                <a:cs typeface="Courier New" panose="02070309020205020404" pitchFamily="49" charset="0"/>
              </a:rPr>
              <a:t>&lt;body&gt;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&lt;section&gt;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&lt;h2&gt;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heading level = section nesting level</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&lt;/h2&gt;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rest of the content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  &lt;/section&gt;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a:t>
            </a:r>
          </a:p>
          <a:p>
            <a:r>
              <a:rPr lang="en-GB" b="1" dirty="0">
                <a:latin typeface="Source Code Pro" panose="020B0309030403020204" pitchFamily="49" charset="0"/>
                <a:ea typeface="Source Code Pro" panose="020B0309030403020204" pitchFamily="49" charset="0"/>
                <a:cs typeface="Courier New" panose="02070309020205020404" pitchFamily="49" charset="0"/>
              </a:rPr>
              <a:t>&lt;/body&gt;</a:t>
            </a:r>
          </a:p>
        </p:txBody>
      </p:sp>
    </p:spTree>
    <p:extLst>
      <p:ext uri="{BB962C8B-B14F-4D97-AF65-F5344CB8AC3E}">
        <p14:creationId xmlns:p14="http://schemas.microsoft.com/office/powerpoint/2010/main" val="2793303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0E67-E730-D469-64EF-D90CB96DF457}"/>
              </a:ext>
            </a:extLst>
          </p:cNvPr>
          <p:cNvSpPr>
            <a:spLocks noGrp="1"/>
          </p:cNvSpPr>
          <p:nvPr>
            <p:ph type="title"/>
          </p:nvPr>
        </p:nvSpPr>
        <p:spPr/>
        <p:txBody>
          <a:bodyPr/>
          <a:lstStyle/>
          <a:p>
            <a:r>
              <a:rPr lang="en-GB" cap="none" dirty="0"/>
              <a:t>&lt;Div&gt; Is Still Valid HTML5</a:t>
            </a:r>
            <a:br>
              <a:rPr lang="en-GB" cap="none" dirty="0"/>
            </a:br>
            <a:endParaRPr lang="en-GB" dirty="0"/>
          </a:p>
        </p:txBody>
      </p:sp>
      <p:sp>
        <p:nvSpPr>
          <p:cNvPr id="33" name="Text Placeholder 32">
            <a:extLst>
              <a:ext uri="{FF2B5EF4-FFF2-40B4-BE49-F238E27FC236}">
                <a16:creationId xmlns:a16="http://schemas.microsoft.com/office/drawing/2014/main" id="{4DA1C5BB-CEEF-442E-86A4-4FC21268435A}"/>
              </a:ext>
            </a:extLst>
          </p:cNvPr>
          <p:cNvSpPr>
            <a:spLocks noGrp="1"/>
          </p:cNvSpPr>
          <p:nvPr>
            <p:ph type="body" sz="quarter" idx="4294967295"/>
          </p:nvPr>
        </p:nvSpPr>
        <p:spPr>
          <a:xfrm>
            <a:off x="331520" y="1856151"/>
            <a:ext cx="6770687" cy="5119688"/>
          </a:xfrm>
        </p:spPr>
        <p:txBody>
          <a:bodyPr/>
          <a:lstStyle/>
          <a:p>
            <a:pPr>
              <a:lnSpc>
                <a:spcPct val="100000"/>
              </a:lnSpc>
            </a:pPr>
            <a:r>
              <a:rPr lang="en-GB" sz="2000" b="1" dirty="0"/>
              <a:t>You can still use the </a:t>
            </a:r>
            <a:r>
              <a:rPr lang="en-GB" sz="2000" b="1" dirty="0">
                <a:latin typeface="Courier New" panose="02070309020205020404" pitchFamily="49" charset="0"/>
                <a:cs typeface="Courier New" panose="02070309020205020404" pitchFamily="49" charset="0"/>
              </a:rPr>
              <a:t>&lt;div&gt; </a:t>
            </a:r>
            <a:r>
              <a:rPr lang="en-GB" sz="2000" b="1" dirty="0"/>
              <a:t>tag no change to it in HTML5</a:t>
            </a:r>
          </a:p>
          <a:p>
            <a:pPr lvl="1">
              <a:lnSpc>
                <a:spcPct val="100000"/>
              </a:lnSpc>
              <a:buFont typeface="Arial" panose="020B0604020202020204" pitchFamily="34" charset="0"/>
              <a:buChar char="•"/>
            </a:pPr>
            <a:r>
              <a:rPr lang="en-GB" sz="1800" dirty="0"/>
              <a:t>I.e. A generic element for structuring a page</a:t>
            </a:r>
          </a:p>
          <a:p>
            <a:pPr lvl="1">
              <a:lnSpc>
                <a:spcPct val="100000"/>
              </a:lnSpc>
              <a:buFont typeface="Arial" panose="020B0604020202020204" pitchFamily="34" charset="0"/>
              <a:buChar char="•"/>
            </a:pPr>
            <a:r>
              <a:rPr lang="en-GB" sz="1800" dirty="0"/>
              <a:t>Has no semantic meaning except via attributes</a:t>
            </a:r>
          </a:p>
          <a:p>
            <a:pPr>
              <a:lnSpc>
                <a:spcPct val="100000"/>
              </a:lnSpc>
            </a:pPr>
            <a:r>
              <a:rPr lang="en-GB" sz="2000" b="1" dirty="0"/>
              <a:t>Used if no semantic alternative or as a CSS wrapper</a:t>
            </a:r>
          </a:p>
          <a:p>
            <a:pPr marL="285750" indent="-285750">
              <a:lnSpc>
                <a:spcPct val="100000"/>
              </a:lnSpc>
              <a:buFont typeface="Arial" panose="020B0604020202020204" pitchFamily="34" charset="0"/>
              <a:buChar char="•"/>
            </a:pPr>
            <a:endParaRPr lang="en-GB" dirty="0"/>
          </a:p>
        </p:txBody>
      </p:sp>
      <p:sp>
        <p:nvSpPr>
          <p:cNvPr id="5" name="Text Box 2"/>
          <p:cNvSpPr txBox="1">
            <a:spLocks noChangeArrowheads="1"/>
          </p:cNvSpPr>
          <p:nvPr/>
        </p:nvSpPr>
        <p:spPr bwMode="auto">
          <a:xfrm>
            <a:off x="4596895" y="3766470"/>
            <a:ext cx="5580000" cy="2231141"/>
          </a:xfrm>
          <a:prstGeom prst="rect">
            <a:avLst/>
          </a:prstGeom>
          <a:solidFill>
            <a:schemeClr val="accent6">
              <a:lumMod val="20000"/>
              <a:lumOff val="80000"/>
            </a:schemeClr>
          </a:solidFill>
          <a:ln w="12700">
            <a:solidFill>
              <a:schemeClr val="tx1"/>
            </a:solidFill>
            <a:miter lim="800000"/>
            <a:headEnd/>
            <a:tailEnd/>
          </a:ln>
          <a:effectLst>
            <a:softEdge rad="3175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2000" b="1" dirty="0">
                <a:latin typeface="Source Code Pro" panose="020B0309030403020204" pitchFamily="49" charset="0"/>
                <a:ea typeface="Source Code Pro" panose="020B0309030403020204" pitchFamily="49" charset="0"/>
                <a:cs typeface="Courier New" panose="02070309020205020404" pitchFamily="49" charset="0"/>
              </a:rPr>
              <a:t>&lt;body&gt;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&lt;div id="wrapper"&gt;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&lt;header&gt;…&lt;/header&gt;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&lt;nav&gt;…&lt;/nav&gt;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	&lt;/div&gt;</a:t>
            </a:r>
          </a:p>
          <a:p>
            <a:r>
              <a:rPr lang="en-GB" sz="2000" b="1" dirty="0">
                <a:latin typeface="Source Code Pro" panose="020B0309030403020204" pitchFamily="49" charset="0"/>
                <a:ea typeface="Source Code Pro" panose="020B0309030403020204" pitchFamily="49" charset="0"/>
                <a:cs typeface="Courier New" panose="02070309020205020404" pitchFamily="49" charset="0"/>
              </a:rPr>
              <a:t>&lt;/body&gt;</a:t>
            </a:r>
          </a:p>
        </p:txBody>
      </p:sp>
    </p:spTree>
    <p:extLst>
      <p:ext uri="{BB962C8B-B14F-4D97-AF65-F5344CB8AC3E}">
        <p14:creationId xmlns:p14="http://schemas.microsoft.com/office/powerpoint/2010/main" val="364692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When to use what</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222457934"/>
              </p:ext>
            </p:extLst>
          </p:nvPr>
        </p:nvGraphicFramePr>
        <p:xfrm>
          <a:off x="749146" y="1692000"/>
          <a:ext cx="10682725" cy="4542175"/>
        </p:xfrm>
        <a:graphic>
          <a:graphicData uri="http://schemas.openxmlformats.org/drawingml/2006/table">
            <a:tbl>
              <a:tblPr firstRow="1" bandRow="1">
                <a:tableStyleId>{93296810-A885-4BE3-A3E7-6D5BEEA58F35}</a:tableStyleId>
              </a:tblPr>
              <a:tblGrid>
                <a:gridCol w="1534500">
                  <a:extLst>
                    <a:ext uri="{9D8B030D-6E8A-4147-A177-3AD203B41FA5}">
                      <a16:colId xmlns:a16="http://schemas.microsoft.com/office/drawing/2014/main" val="3462870127"/>
                    </a:ext>
                  </a:extLst>
                </a:gridCol>
                <a:gridCol w="3726876">
                  <a:extLst>
                    <a:ext uri="{9D8B030D-6E8A-4147-A177-3AD203B41FA5}">
                      <a16:colId xmlns:a16="http://schemas.microsoft.com/office/drawing/2014/main" val="1396399582"/>
                    </a:ext>
                  </a:extLst>
                </a:gridCol>
                <a:gridCol w="2201367">
                  <a:extLst>
                    <a:ext uri="{9D8B030D-6E8A-4147-A177-3AD203B41FA5}">
                      <a16:colId xmlns:a16="http://schemas.microsoft.com/office/drawing/2014/main" val="849191430"/>
                    </a:ext>
                  </a:extLst>
                </a:gridCol>
                <a:gridCol w="3219982">
                  <a:extLst>
                    <a:ext uri="{9D8B030D-6E8A-4147-A177-3AD203B41FA5}">
                      <a16:colId xmlns:a16="http://schemas.microsoft.com/office/drawing/2014/main" val="2073241066"/>
                    </a:ext>
                  </a:extLst>
                </a:gridCol>
              </a:tblGrid>
              <a:tr h="560963">
                <a:tc>
                  <a:txBody>
                    <a:bodyPr/>
                    <a:lstStyle/>
                    <a:p>
                      <a:pPr algn="ctr"/>
                      <a:r>
                        <a:rPr lang="en-GB" sz="1600" dirty="0"/>
                        <a:t>Element</a:t>
                      </a:r>
                    </a:p>
                  </a:txBody>
                  <a:tcPr anchor="ctr"/>
                </a:tc>
                <a:tc>
                  <a:txBody>
                    <a:bodyPr/>
                    <a:lstStyle/>
                    <a:p>
                      <a:pPr algn="ctr"/>
                      <a:r>
                        <a:rPr lang="en-GB" sz="1600" dirty="0"/>
                        <a:t>Typical Content</a:t>
                      </a:r>
                    </a:p>
                  </a:txBody>
                  <a:tcPr anchor="ctr"/>
                </a:tc>
                <a:tc>
                  <a:txBody>
                    <a:bodyPr/>
                    <a:lstStyle/>
                    <a:p>
                      <a:pPr algn="ctr"/>
                      <a:r>
                        <a:rPr lang="en-GB" sz="1600" dirty="0"/>
                        <a:t>Typical</a:t>
                      </a:r>
                      <a:r>
                        <a:rPr lang="en-GB" sz="1600" baseline="0" dirty="0"/>
                        <a:t> Parent Element</a:t>
                      </a:r>
                      <a:endParaRPr lang="en-GB" sz="1600" dirty="0"/>
                    </a:p>
                  </a:txBody>
                  <a:tcPr anchor="ctr"/>
                </a:tc>
                <a:tc>
                  <a:txBody>
                    <a:bodyPr/>
                    <a:lstStyle/>
                    <a:p>
                      <a:pPr algn="ctr"/>
                      <a:r>
                        <a:rPr lang="en-GB" sz="1600" dirty="0"/>
                        <a:t>Typical Child Element</a:t>
                      </a:r>
                    </a:p>
                  </a:txBody>
                  <a:tcPr anchor="ctr"/>
                </a:tc>
                <a:extLst>
                  <a:ext uri="{0D108BD9-81ED-4DB2-BD59-A6C34878D82A}">
                    <a16:rowId xmlns:a16="http://schemas.microsoft.com/office/drawing/2014/main" val="1119726270"/>
                  </a:ext>
                </a:extLst>
              </a:tr>
              <a:tr h="565852">
                <a:tc>
                  <a:txBody>
                    <a:bodyPr/>
                    <a:lstStyle/>
                    <a:p>
                      <a:pPr algn="l"/>
                      <a:r>
                        <a:rPr lang="en-GB" sz="2000" b="1" kern="1200" baseline="0" dirty="0">
                          <a:solidFill>
                            <a:srgbClr val="2E2D2C"/>
                          </a:solidFill>
                        </a:rPr>
                        <a:t>&lt;header&gt;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Title</a:t>
                      </a:r>
                      <a:r>
                        <a:rPr lang="en-GB" sz="1600" baseline="0" dirty="0"/>
                        <a:t>, logo, banner, Introductory information</a:t>
                      </a:r>
                      <a:endParaRPr lang="en-GB" sz="1600" dirty="0"/>
                    </a:p>
                  </a:txBody>
                  <a:tcPr anchor="ctr"/>
                </a:tc>
                <a:tc>
                  <a:txBody>
                    <a:bodyPr/>
                    <a:lstStyle/>
                    <a:p>
                      <a:pPr algn="ctr"/>
                      <a:r>
                        <a:rPr lang="en-GB" sz="1600" dirty="0"/>
                        <a:t>Body,</a:t>
                      </a:r>
                      <a:r>
                        <a:rPr lang="en-GB" sz="1600" baseline="0" dirty="0"/>
                        <a:t> Section, Article</a:t>
                      </a:r>
                      <a:endParaRPr lang="en-GB" sz="1600" dirty="0"/>
                    </a:p>
                  </a:txBody>
                  <a:tcPr anchor="ctr"/>
                </a:tc>
                <a:tc>
                  <a:txBody>
                    <a:bodyPr/>
                    <a:lstStyle/>
                    <a:p>
                      <a:pPr algn="ctr"/>
                      <a:r>
                        <a:rPr lang="en-GB" sz="1600" dirty="0" err="1"/>
                        <a:t>Nav</a:t>
                      </a:r>
                      <a:r>
                        <a:rPr lang="en-GB" sz="1600" dirty="0"/>
                        <a:t>,</a:t>
                      </a:r>
                      <a:r>
                        <a:rPr lang="en-GB" sz="1600" baseline="0" dirty="0"/>
                        <a:t> Section</a:t>
                      </a:r>
                      <a:endParaRPr lang="en-GB" sz="1600" dirty="0"/>
                    </a:p>
                  </a:txBody>
                  <a:tcPr anchor="ctr"/>
                </a:tc>
                <a:extLst>
                  <a:ext uri="{0D108BD9-81ED-4DB2-BD59-A6C34878D82A}">
                    <a16:rowId xmlns:a16="http://schemas.microsoft.com/office/drawing/2014/main" val="2185209617"/>
                  </a:ext>
                </a:extLst>
              </a:tr>
              <a:tr h="560963">
                <a:tc>
                  <a:txBody>
                    <a:bodyPr/>
                    <a:lstStyle/>
                    <a:p>
                      <a:pPr algn="l"/>
                      <a:r>
                        <a:rPr lang="en-GB" sz="2000" b="1" kern="1200" baseline="0" dirty="0">
                          <a:solidFill>
                            <a:srgbClr val="2E2D2C"/>
                          </a:solidFill>
                        </a:rPr>
                        <a:t>&lt;</a:t>
                      </a:r>
                      <a:r>
                        <a:rPr lang="en-GB" sz="2000" b="1" kern="1200" baseline="0" dirty="0" err="1">
                          <a:solidFill>
                            <a:srgbClr val="2E2D2C"/>
                          </a:solidFill>
                        </a:rPr>
                        <a:t>nav</a:t>
                      </a:r>
                      <a:r>
                        <a:rPr lang="en-GB" sz="2000" b="1" kern="1200" baseline="0" dirty="0">
                          <a:solidFill>
                            <a:srgbClr val="2E2D2C"/>
                          </a:solidFill>
                        </a:rPr>
                        <a:t>&gt;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Primary</a:t>
                      </a:r>
                      <a:r>
                        <a:rPr lang="en-GB" sz="1600" baseline="0" dirty="0"/>
                        <a:t> navigation content</a:t>
                      </a:r>
                      <a:endParaRPr lang="en-GB" sz="1600" dirty="0"/>
                    </a:p>
                  </a:txBody>
                  <a:tcPr anchor="ctr"/>
                </a:tc>
                <a:tc>
                  <a:txBody>
                    <a:bodyPr/>
                    <a:lstStyle/>
                    <a:p>
                      <a:pPr algn="ctr"/>
                      <a:r>
                        <a:rPr lang="en-GB" sz="1600" dirty="0"/>
                        <a:t>Body</a:t>
                      </a:r>
                    </a:p>
                  </a:txBody>
                  <a:tcPr anchor="ctr"/>
                </a:tc>
                <a:tc>
                  <a:txBody>
                    <a:bodyPr/>
                    <a:lstStyle/>
                    <a:p>
                      <a:pPr algn="ctr"/>
                      <a:r>
                        <a:rPr lang="en-GB" sz="1600" dirty="0"/>
                        <a:t>Section, </a:t>
                      </a:r>
                      <a:r>
                        <a:rPr lang="en-GB" sz="1600" dirty="0" err="1"/>
                        <a:t>Nav</a:t>
                      </a:r>
                      <a:endParaRPr lang="en-GB" sz="1600" dirty="0"/>
                    </a:p>
                  </a:txBody>
                  <a:tcPr anchor="ctr"/>
                </a:tc>
                <a:extLst>
                  <a:ext uri="{0D108BD9-81ED-4DB2-BD59-A6C34878D82A}">
                    <a16:rowId xmlns:a16="http://schemas.microsoft.com/office/drawing/2014/main" val="3733087511"/>
                  </a:ext>
                </a:extLst>
              </a:tr>
              <a:tr h="560963">
                <a:tc>
                  <a:txBody>
                    <a:bodyPr/>
                    <a:lstStyle/>
                    <a:p>
                      <a:pPr algn="l"/>
                      <a:r>
                        <a:rPr lang="en-GB" sz="2000" b="1" kern="1200" baseline="0" dirty="0">
                          <a:solidFill>
                            <a:srgbClr val="2E2D2C"/>
                          </a:solidFill>
                        </a:rPr>
                        <a:t>&lt;section&gt;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Generic page section</a:t>
                      </a:r>
                    </a:p>
                  </a:txBody>
                  <a:tcPr anchor="ctr"/>
                </a:tc>
                <a:tc>
                  <a:txBody>
                    <a:bodyPr/>
                    <a:lstStyle/>
                    <a:p>
                      <a:pPr algn="ctr"/>
                      <a:r>
                        <a:rPr lang="en-GB" sz="1600" dirty="0"/>
                        <a:t>Body</a:t>
                      </a:r>
                    </a:p>
                  </a:txBody>
                  <a:tcPr anchor="ctr"/>
                </a:tc>
                <a:tc>
                  <a:txBody>
                    <a:bodyPr/>
                    <a:lstStyle/>
                    <a:p>
                      <a:pPr algn="ctr"/>
                      <a:r>
                        <a:rPr lang="en-GB" sz="1600" dirty="0"/>
                        <a:t>Article, Header, Footer, Aside, </a:t>
                      </a:r>
                      <a:r>
                        <a:rPr lang="en-GB" sz="1600" dirty="0" err="1"/>
                        <a:t>Nav</a:t>
                      </a:r>
                      <a:endParaRPr lang="en-GB" sz="1600" dirty="0"/>
                    </a:p>
                  </a:txBody>
                  <a:tcPr anchor="ctr"/>
                </a:tc>
                <a:extLst>
                  <a:ext uri="{0D108BD9-81ED-4DB2-BD59-A6C34878D82A}">
                    <a16:rowId xmlns:a16="http://schemas.microsoft.com/office/drawing/2014/main" val="2936101805"/>
                  </a:ext>
                </a:extLst>
              </a:tr>
              <a:tr h="560963">
                <a:tc>
                  <a:txBody>
                    <a:bodyPr/>
                    <a:lstStyle/>
                    <a:p>
                      <a:pPr algn="l"/>
                      <a:r>
                        <a:rPr lang="en-GB" sz="2000" b="1" kern="1200" baseline="0" dirty="0">
                          <a:solidFill>
                            <a:srgbClr val="2E2D2C"/>
                          </a:solidFill>
                        </a:rPr>
                        <a:t>&lt;article&gt;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Story, subsection,</a:t>
                      </a:r>
                      <a:r>
                        <a:rPr lang="en-GB" sz="1600" baseline="0" dirty="0"/>
                        <a:t> blog post</a:t>
                      </a:r>
                      <a:endParaRPr lang="en-GB" sz="1600" dirty="0"/>
                    </a:p>
                  </a:txBody>
                  <a:tcPr anchor="ctr"/>
                </a:tc>
                <a:tc>
                  <a:txBody>
                    <a:bodyPr/>
                    <a:lstStyle/>
                    <a:p>
                      <a:pPr algn="ctr"/>
                      <a:r>
                        <a:rPr lang="en-GB" sz="1600" dirty="0"/>
                        <a:t>Body,</a:t>
                      </a:r>
                      <a:r>
                        <a:rPr lang="en-GB" sz="1600" baseline="0" dirty="0"/>
                        <a:t> Section</a:t>
                      </a:r>
                      <a:endParaRPr lang="en-GB" sz="1600" dirty="0"/>
                    </a:p>
                  </a:txBody>
                  <a:tcPr anchor="ctr"/>
                </a:tc>
                <a:tc>
                  <a:txBody>
                    <a:bodyPr/>
                    <a:lstStyle/>
                    <a:p>
                      <a:pPr algn="ctr"/>
                      <a:r>
                        <a:rPr lang="en-GB" sz="1600" dirty="0"/>
                        <a:t>Section,</a:t>
                      </a:r>
                      <a:r>
                        <a:rPr lang="en-GB" sz="1600" baseline="0" dirty="0"/>
                        <a:t> Header, Footer</a:t>
                      </a:r>
                      <a:endParaRPr lang="en-GB" sz="1600" dirty="0"/>
                    </a:p>
                  </a:txBody>
                  <a:tcPr anchor="ctr"/>
                </a:tc>
                <a:extLst>
                  <a:ext uri="{0D108BD9-81ED-4DB2-BD59-A6C34878D82A}">
                    <a16:rowId xmlns:a16="http://schemas.microsoft.com/office/drawing/2014/main" val="3227205887"/>
                  </a:ext>
                </a:extLst>
              </a:tr>
              <a:tr h="560963">
                <a:tc>
                  <a:txBody>
                    <a:bodyPr/>
                    <a:lstStyle/>
                    <a:p>
                      <a:pPr algn="l"/>
                      <a:r>
                        <a:rPr lang="en-GB" sz="2000" b="1" kern="1200" baseline="0" dirty="0">
                          <a:solidFill>
                            <a:srgbClr val="2E2D2C"/>
                          </a:solidFill>
                        </a:rPr>
                        <a:t>&lt;aside&gt;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Sidebar content,</a:t>
                      </a:r>
                      <a:r>
                        <a:rPr lang="en-GB" sz="1600" baseline="0" dirty="0"/>
                        <a:t> tip, quotation</a:t>
                      </a:r>
                      <a:endParaRPr lang="en-GB" sz="1600" dirty="0"/>
                    </a:p>
                  </a:txBody>
                  <a:tcPr anchor="ctr"/>
                </a:tc>
                <a:tc>
                  <a:txBody>
                    <a:bodyPr/>
                    <a:lstStyle/>
                    <a:p>
                      <a:pPr algn="ctr"/>
                      <a:r>
                        <a:rPr lang="en-GB" sz="1600" dirty="0"/>
                        <a:t>Body</a:t>
                      </a:r>
                    </a:p>
                  </a:txBody>
                  <a:tcPr anchor="ctr"/>
                </a:tc>
                <a:tc>
                  <a:txBody>
                    <a:bodyPr/>
                    <a:lstStyle/>
                    <a:p>
                      <a:pPr algn="ctr"/>
                      <a:r>
                        <a:rPr lang="en-GB" sz="1600" dirty="0"/>
                        <a:t>Section, Article</a:t>
                      </a:r>
                    </a:p>
                  </a:txBody>
                  <a:tcPr anchor="ctr"/>
                </a:tc>
                <a:extLst>
                  <a:ext uri="{0D108BD9-81ED-4DB2-BD59-A6C34878D82A}">
                    <a16:rowId xmlns:a16="http://schemas.microsoft.com/office/drawing/2014/main" val="4130261452"/>
                  </a:ext>
                </a:extLst>
              </a:tr>
              <a:tr h="565852">
                <a:tc>
                  <a:txBody>
                    <a:bodyPr/>
                    <a:lstStyle/>
                    <a:p>
                      <a:pPr algn="l"/>
                      <a:r>
                        <a:rPr lang="en-GB" sz="2000" b="1" kern="1200" baseline="0" dirty="0">
                          <a:solidFill>
                            <a:srgbClr val="2E2D2C"/>
                          </a:solidFill>
                        </a:rPr>
                        <a:t>&lt;footer&gt;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Footer, summary, copyright, info, secondary navigation</a:t>
                      </a:r>
                    </a:p>
                  </a:txBody>
                  <a:tcPr anchor="ctr"/>
                </a:tc>
                <a:tc>
                  <a:txBody>
                    <a:bodyPr/>
                    <a:lstStyle/>
                    <a:p>
                      <a:pPr algn="ctr"/>
                      <a:r>
                        <a:rPr lang="en-GB" sz="1600" dirty="0"/>
                        <a:t>Body,</a:t>
                      </a:r>
                      <a:r>
                        <a:rPr lang="en-GB" sz="1600" baseline="0" dirty="0"/>
                        <a:t> Section, Article</a:t>
                      </a:r>
                      <a:endParaRPr lang="en-GB" sz="1600" dirty="0"/>
                    </a:p>
                  </a:txBody>
                  <a:tcPr anchor="ctr"/>
                </a:tc>
                <a:tc>
                  <a:txBody>
                    <a:bodyPr/>
                    <a:lstStyle/>
                    <a:p>
                      <a:pPr algn="ctr"/>
                      <a:r>
                        <a:rPr lang="en-GB" sz="1600" dirty="0"/>
                        <a:t>Nav, Section</a:t>
                      </a:r>
                    </a:p>
                  </a:txBody>
                  <a:tcPr anchor="ctr"/>
                </a:tc>
                <a:extLst>
                  <a:ext uri="{0D108BD9-81ED-4DB2-BD59-A6C34878D82A}">
                    <a16:rowId xmlns:a16="http://schemas.microsoft.com/office/drawing/2014/main" val="917258406"/>
                  </a:ext>
                </a:extLst>
              </a:tr>
              <a:tr h="565852">
                <a:tc>
                  <a:txBody>
                    <a:bodyPr/>
                    <a:lstStyle/>
                    <a:p>
                      <a:pPr algn="l"/>
                      <a:r>
                        <a:rPr lang="en-GB" sz="2000" b="1" kern="1200" baseline="0" dirty="0">
                          <a:solidFill>
                            <a:srgbClr val="2E2D2C"/>
                          </a:solidFill>
                        </a:rPr>
                        <a:t>&lt;main&gt;</a:t>
                      </a:r>
                      <a:endParaRPr lang="en-GB" sz="2000" b="1" kern="1200" baseline="0" dirty="0">
                        <a:solidFill>
                          <a:srgbClr val="2E2D2C"/>
                        </a:solidFill>
                        <a:latin typeface="Courier New" panose="02070309020205020404" pitchFamily="49" charset="0"/>
                        <a:ea typeface="+mn-ea"/>
                        <a:cs typeface="Courier New" panose="02070309020205020404" pitchFamily="49" charset="0"/>
                      </a:endParaRPr>
                    </a:p>
                  </a:txBody>
                  <a:tcPr anchor="ctr"/>
                </a:tc>
                <a:tc>
                  <a:txBody>
                    <a:bodyPr/>
                    <a:lstStyle/>
                    <a:p>
                      <a:pPr algn="ctr"/>
                      <a:r>
                        <a:rPr lang="en-GB" sz="1600" dirty="0"/>
                        <a:t>Unique content, central to the topic of the document</a:t>
                      </a:r>
                    </a:p>
                  </a:txBody>
                  <a:tcPr anchor="ctr"/>
                </a:tc>
                <a:tc>
                  <a:txBody>
                    <a:bodyPr/>
                    <a:lstStyle/>
                    <a:p>
                      <a:pPr algn="ctr"/>
                      <a:r>
                        <a:rPr lang="en-GB" sz="1600" dirty="0"/>
                        <a:t>Body</a:t>
                      </a:r>
                    </a:p>
                  </a:txBody>
                  <a:tcPr anchor="ctr"/>
                </a:tc>
                <a:tc>
                  <a:txBody>
                    <a:bodyPr/>
                    <a:lstStyle/>
                    <a:p>
                      <a:pPr algn="ctr"/>
                      <a:r>
                        <a:rPr lang="en-GB" sz="1600" dirty="0"/>
                        <a:t>Section, Article, Aside (not repetitive content like nav, header or footer)</a:t>
                      </a:r>
                    </a:p>
                  </a:txBody>
                  <a:tcPr anchor="ctr"/>
                </a:tc>
                <a:extLst>
                  <a:ext uri="{0D108BD9-81ED-4DB2-BD59-A6C34878D82A}">
                    <a16:rowId xmlns:a16="http://schemas.microsoft.com/office/drawing/2014/main" val="2159714381"/>
                  </a:ext>
                </a:extLst>
              </a:tr>
            </a:tbl>
          </a:graphicData>
        </a:graphic>
      </p:graphicFrame>
    </p:spTree>
    <p:extLst>
      <p:ext uri="{BB962C8B-B14F-4D97-AF65-F5344CB8AC3E}">
        <p14:creationId xmlns:p14="http://schemas.microsoft.com/office/powerpoint/2010/main" val="569575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C432-A9C3-21F6-B4E2-8ACFD93E030B}"/>
              </a:ext>
            </a:extLst>
          </p:cNvPr>
          <p:cNvSpPr>
            <a:spLocks noGrp="1"/>
          </p:cNvSpPr>
          <p:nvPr>
            <p:ph type="title"/>
          </p:nvPr>
        </p:nvSpPr>
        <p:spPr/>
        <p:txBody>
          <a:bodyPr/>
          <a:lstStyle/>
          <a:p>
            <a:r>
              <a:rPr lang="en-GB" cap="none" dirty="0"/>
              <a:t>Restructuring A Blog With HTML5</a:t>
            </a:r>
            <a:br>
              <a:rPr lang="en-GB" cap="none" dirty="0"/>
            </a:br>
            <a:br>
              <a:rPr lang="en-GB" dirty="0"/>
            </a:br>
            <a:endParaRPr lang="en-GB" dirty="0"/>
          </a:p>
        </p:txBody>
      </p:sp>
      <p:sp>
        <p:nvSpPr>
          <p:cNvPr id="6" name="Text Placeholder 5">
            <a:extLst>
              <a:ext uri="{FF2B5EF4-FFF2-40B4-BE49-F238E27FC236}">
                <a16:creationId xmlns:a16="http://schemas.microsoft.com/office/drawing/2014/main" id="{F4FDB89E-808E-45F5-9C7F-CAB73425D624}"/>
              </a:ext>
            </a:extLst>
          </p:cNvPr>
          <p:cNvSpPr>
            <a:spLocks noGrp="1"/>
          </p:cNvSpPr>
          <p:nvPr>
            <p:ph type="body" sz="quarter" idx="4294967295"/>
          </p:nvPr>
        </p:nvSpPr>
        <p:spPr>
          <a:xfrm>
            <a:off x="514799" y="1922252"/>
            <a:ext cx="6770687" cy="5119688"/>
          </a:xfrm>
        </p:spPr>
        <p:txBody>
          <a:bodyPr/>
          <a:lstStyle/>
          <a:p>
            <a:pPr>
              <a:lnSpc>
                <a:spcPct val="100000"/>
              </a:lnSpc>
              <a:spcAft>
                <a:spcPts val="1200"/>
              </a:spcAft>
            </a:pPr>
            <a:r>
              <a:rPr lang="en-GB" sz="2000" dirty="0"/>
              <a:t>Each blog entry would be an article </a:t>
            </a:r>
          </a:p>
          <a:p>
            <a:pPr>
              <a:lnSpc>
                <a:spcPct val="100000"/>
              </a:lnSpc>
              <a:spcAft>
                <a:spcPts val="1200"/>
              </a:spcAft>
            </a:pPr>
            <a:r>
              <a:rPr lang="en-GB" sz="2000" dirty="0"/>
              <a:t>Providing clear semantic intent for the page</a:t>
            </a:r>
          </a:p>
          <a:p>
            <a:endParaRPr lang="en-GB" dirty="0"/>
          </a:p>
          <a:p>
            <a:endParaRPr lang="en-GB" dirty="0"/>
          </a:p>
        </p:txBody>
      </p:sp>
      <p:sp>
        <p:nvSpPr>
          <p:cNvPr id="4" name="Text Box 2"/>
          <p:cNvSpPr txBox="1">
            <a:spLocks noChangeArrowheads="1"/>
          </p:cNvSpPr>
          <p:nvPr/>
        </p:nvSpPr>
        <p:spPr bwMode="auto">
          <a:xfrm>
            <a:off x="5522312" y="2359180"/>
            <a:ext cx="5580000" cy="3526820"/>
          </a:xfrm>
          <a:prstGeom prst="rect">
            <a:avLst/>
          </a:prstGeom>
          <a:solidFill>
            <a:schemeClr val="accent6">
              <a:lumMod val="20000"/>
              <a:lumOff val="80000"/>
            </a:schemeClr>
          </a:solidFill>
          <a:ln w="12700">
            <a:noFill/>
            <a:miter lim="800000"/>
            <a:headEnd/>
            <a:tailEnd/>
          </a:ln>
          <a:effectLst>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600" b="1" dirty="0">
                <a:latin typeface="Source Code Pro" panose="020B0309030403020204" pitchFamily="49" charset="0"/>
                <a:ea typeface="Source Code Pro" panose="020B0309030403020204" pitchFamily="49" charset="0"/>
                <a:cs typeface="Courier New" panose="02070309020205020404" pitchFamily="49" charset="0"/>
              </a:rPr>
              <a:t>&lt;article&gt;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&lt;header&gt;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&lt;h2&gt;My HTML5 Blog&lt;/h2&gt;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&lt;p&gt;March 15th 2010&lt;/p&gt;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&lt;/header&gt;</a:t>
            </a:r>
            <a:br>
              <a:rPr lang="en-GB" sz="1600" b="1" dirty="0">
                <a:latin typeface="Source Code Pro" panose="020B0309030403020204" pitchFamily="49" charset="0"/>
                <a:ea typeface="Source Code Pro" panose="020B0309030403020204" pitchFamily="49" charset="0"/>
                <a:cs typeface="Courier New" panose="02070309020205020404" pitchFamily="49" charset="0"/>
              </a:rPr>
            </a:br>
            <a:endParaRPr lang="en-GB" sz="1600" b="1" dirty="0">
              <a:latin typeface="Source Code Pro" panose="020B0309030403020204" pitchFamily="49" charset="0"/>
              <a:ea typeface="Source Code Pro" panose="020B0309030403020204" pitchFamily="49" charset="0"/>
              <a:cs typeface="Courier New" panose="02070309020205020404" pitchFamily="49" charset="0"/>
            </a:endParaRP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&lt;p&gt;Much less divitius occurs!&lt;/p&gt;</a:t>
            </a:r>
            <a:br>
              <a:rPr lang="en-GB" sz="1600" b="1" dirty="0">
                <a:latin typeface="Source Code Pro" panose="020B0309030403020204" pitchFamily="49" charset="0"/>
                <a:ea typeface="Source Code Pro" panose="020B0309030403020204" pitchFamily="49" charset="0"/>
                <a:cs typeface="Courier New" panose="02070309020205020404" pitchFamily="49" charset="0"/>
              </a:rPr>
            </a:br>
            <a:endParaRPr lang="en-GB" sz="1600" b="1" dirty="0">
              <a:latin typeface="Source Code Pro" panose="020B0309030403020204" pitchFamily="49" charset="0"/>
              <a:ea typeface="Source Code Pro" panose="020B0309030403020204" pitchFamily="49" charset="0"/>
              <a:cs typeface="Courier New" panose="02070309020205020404" pitchFamily="49" charset="0"/>
            </a:endParaRP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&lt;footer&gt;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&lt;address&gt;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 href=".."&gt;Posted in&lt;/a&gt;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&lt;/address&gt;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        &lt;/footer&gt;</a:t>
            </a:r>
          </a:p>
          <a:p>
            <a:r>
              <a:rPr lang="en-GB" sz="1600" b="1" dirty="0">
                <a:latin typeface="Source Code Pro" panose="020B0309030403020204" pitchFamily="49" charset="0"/>
                <a:ea typeface="Source Code Pro" panose="020B0309030403020204" pitchFamily="49" charset="0"/>
                <a:cs typeface="Courier New" panose="02070309020205020404" pitchFamily="49" charset="0"/>
              </a:rPr>
              <a:t>&lt;/article&gt;</a:t>
            </a:r>
          </a:p>
        </p:txBody>
      </p:sp>
    </p:spTree>
    <p:extLst>
      <p:ext uri="{BB962C8B-B14F-4D97-AF65-F5344CB8AC3E}">
        <p14:creationId xmlns:p14="http://schemas.microsoft.com/office/powerpoint/2010/main" val="2618560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364C181-4AE9-1745-BD53-88986BF5AA4A}"/>
              </a:ext>
            </a:extLst>
          </p:cNvPr>
          <p:cNvSpPr/>
          <p:nvPr/>
        </p:nvSpPr>
        <p:spPr>
          <a:xfrm>
            <a:off x="8282354" y="2349210"/>
            <a:ext cx="3756452" cy="279262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GB" sz="1600" dirty="0">
                <a:solidFill>
                  <a:schemeClr val="tx1"/>
                </a:solidFill>
                <a:cs typeface="Arial" pitchFamily="34" charset="0"/>
              </a:rPr>
              <a:t>Web Server</a:t>
            </a:r>
          </a:p>
        </p:txBody>
      </p:sp>
      <p:sp>
        <p:nvSpPr>
          <p:cNvPr id="18" name="Cloud 17">
            <a:extLst>
              <a:ext uri="{FF2B5EF4-FFF2-40B4-BE49-F238E27FC236}">
                <a16:creationId xmlns:a16="http://schemas.microsoft.com/office/drawing/2014/main" id="{9E978EC7-5F8A-7546-8DB1-9BE86AA9BA38}"/>
              </a:ext>
            </a:extLst>
          </p:cNvPr>
          <p:cNvSpPr/>
          <p:nvPr/>
        </p:nvSpPr>
        <p:spPr>
          <a:xfrm>
            <a:off x="4807816" y="2349210"/>
            <a:ext cx="2760785" cy="2792628"/>
          </a:xfrm>
          <a:prstGeom prst="cloud">
            <a:avLst/>
          </a:prstGeom>
          <a:solidFill>
            <a:schemeClr val="tx2">
              <a:lumMod val="60000"/>
              <a:lumOff val="4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spc="50" dirty="0">
                <a:ln w="9525" cmpd="sng">
                  <a:solidFill>
                    <a:schemeClr val="accent1"/>
                  </a:solidFill>
                  <a:prstDash val="solid"/>
                </a:ln>
                <a:solidFill>
                  <a:srgbClr val="70AD47">
                    <a:tint val="1000"/>
                  </a:srgbClr>
                </a:solidFill>
                <a:effectLst>
                  <a:glow rad="38100">
                    <a:schemeClr val="accent1">
                      <a:alpha val="40000"/>
                    </a:schemeClr>
                  </a:glow>
                </a:effectLst>
                <a:cs typeface="Arial" pitchFamily="34" charset="0"/>
              </a:rPr>
              <a:t>The Internet</a:t>
            </a:r>
          </a:p>
        </p:txBody>
      </p:sp>
      <p:sp>
        <p:nvSpPr>
          <p:cNvPr id="3" name="Title 2">
            <a:extLst>
              <a:ext uri="{FF2B5EF4-FFF2-40B4-BE49-F238E27FC236}">
                <a16:creationId xmlns:a16="http://schemas.microsoft.com/office/drawing/2014/main" id="{0D89557C-43DB-1C47-8B86-E5C14C44F01C}"/>
              </a:ext>
            </a:extLst>
          </p:cNvPr>
          <p:cNvSpPr>
            <a:spLocks noGrp="1"/>
          </p:cNvSpPr>
          <p:nvPr>
            <p:ph type="title"/>
          </p:nvPr>
        </p:nvSpPr>
        <p:spPr/>
        <p:txBody>
          <a:bodyPr>
            <a:normAutofit/>
          </a:bodyPr>
          <a:lstStyle/>
          <a:p>
            <a:r>
              <a:rPr lang="en-GB" sz="4000" dirty="0"/>
              <a:t>How the web works…</a:t>
            </a:r>
          </a:p>
        </p:txBody>
      </p:sp>
      <p:grpSp>
        <p:nvGrpSpPr>
          <p:cNvPr id="13" name="Group 12">
            <a:extLst>
              <a:ext uri="{FF2B5EF4-FFF2-40B4-BE49-F238E27FC236}">
                <a16:creationId xmlns:a16="http://schemas.microsoft.com/office/drawing/2014/main" id="{69250217-3570-5248-8057-6E42C46C55CB}"/>
              </a:ext>
            </a:extLst>
          </p:cNvPr>
          <p:cNvGrpSpPr/>
          <p:nvPr/>
        </p:nvGrpSpPr>
        <p:grpSpPr>
          <a:xfrm>
            <a:off x="414000" y="2349210"/>
            <a:ext cx="3756454" cy="2792628"/>
            <a:chOff x="271849" y="2261286"/>
            <a:chExt cx="3756454" cy="2792628"/>
          </a:xfrm>
        </p:grpSpPr>
        <p:sp>
          <p:nvSpPr>
            <p:cNvPr id="12" name="Rounded Rectangle 11">
              <a:extLst>
                <a:ext uri="{FF2B5EF4-FFF2-40B4-BE49-F238E27FC236}">
                  <a16:creationId xmlns:a16="http://schemas.microsoft.com/office/drawing/2014/main" id="{D2F86B44-9F9E-0143-B51E-40121AB55AE8}"/>
                </a:ext>
              </a:extLst>
            </p:cNvPr>
            <p:cNvSpPr/>
            <p:nvPr/>
          </p:nvSpPr>
          <p:spPr>
            <a:xfrm>
              <a:off x="271849" y="2261286"/>
              <a:ext cx="3756454" cy="279262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GB" sz="1600" dirty="0">
                  <a:solidFill>
                    <a:schemeClr val="tx1"/>
                  </a:solidFill>
                  <a:cs typeface="Arial" pitchFamily="34" charset="0"/>
                </a:rPr>
                <a:t>Client Device</a:t>
              </a:r>
            </a:p>
          </p:txBody>
        </p:sp>
        <p:pic>
          <p:nvPicPr>
            <p:cNvPr id="5" name="Picture 4">
              <a:extLst>
                <a:ext uri="{FF2B5EF4-FFF2-40B4-BE49-F238E27FC236}">
                  <a16:creationId xmlns:a16="http://schemas.microsoft.com/office/drawing/2014/main" id="{C7BA9F38-2D42-184B-A2F6-691922E2C7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211" y="3662824"/>
              <a:ext cx="736600" cy="1092200"/>
            </a:xfrm>
            <a:prstGeom prst="rect">
              <a:avLst/>
            </a:prstGeom>
          </p:spPr>
        </p:pic>
        <p:pic>
          <p:nvPicPr>
            <p:cNvPr id="7" name="Picture 6">
              <a:extLst>
                <a:ext uri="{FF2B5EF4-FFF2-40B4-BE49-F238E27FC236}">
                  <a16:creationId xmlns:a16="http://schemas.microsoft.com/office/drawing/2014/main" id="{7E9279C8-95D0-8A47-B478-E4A8B96071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878" y="3579444"/>
              <a:ext cx="279400" cy="533400"/>
            </a:xfrm>
            <a:prstGeom prst="rect">
              <a:avLst/>
            </a:prstGeom>
          </p:spPr>
        </p:pic>
        <p:pic>
          <p:nvPicPr>
            <p:cNvPr id="9" name="Picture 8">
              <a:extLst>
                <a:ext uri="{FF2B5EF4-FFF2-40B4-BE49-F238E27FC236}">
                  <a16:creationId xmlns:a16="http://schemas.microsoft.com/office/drawing/2014/main" id="{28783999-C32C-A943-836C-0B3E4B16B3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70964" y="2850120"/>
              <a:ext cx="1977501" cy="1614959"/>
            </a:xfrm>
            <a:prstGeom prst="rect">
              <a:avLst/>
            </a:prstGeom>
          </p:spPr>
        </p:pic>
        <p:pic>
          <p:nvPicPr>
            <p:cNvPr id="11" name="Picture 10">
              <a:extLst>
                <a:ext uri="{FF2B5EF4-FFF2-40B4-BE49-F238E27FC236}">
                  <a16:creationId xmlns:a16="http://schemas.microsoft.com/office/drawing/2014/main" id="{52CEFEF0-682D-7C42-AB7E-F3DFF0CD95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1099" y="2634232"/>
              <a:ext cx="1278932" cy="762192"/>
            </a:xfrm>
            <a:prstGeom prst="rect">
              <a:avLst/>
            </a:prstGeom>
          </p:spPr>
        </p:pic>
      </p:grpSp>
      <p:sp>
        <p:nvSpPr>
          <p:cNvPr id="14" name="Striped Right Arrow 13">
            <a:extLst>
              <a:ext uri="{FF2B5EF4-FFF2-40B4-BE49-F238E27FC236}">
                <a16:creationId xmlns:a16="http://schemas.microsoft.com/office/drawing/2014/main" id="{012D2D8C-5950-B144-8471-BB4DBD64E7F1}"/>
              </a:ext>
            </a:extLst>
          </p:cNvPr>
          <p:cNvSpPr/>
          <p:nvPr/>
        </p:nvSpPr>
        <p:spPr>
          <a:xfrm>
            <a:off x="4170452" y="2723733"/>
            <a:ext cx="4111902" cy="6743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Resource Request</a:t>
            </a:r>
          </a:p>
        </p:txBody>
      </p:sp>
      <p:sp>
        <p:nvSpPr>
          <p:cNvPr id="17" name="Striped Right Arrow 16">
            <a:extLst>
              <a:ext uri="{FF2B5EF4-FFF2-40B4-BE49-F238E27FC236}">
                <a16:creationId xmlns:a16="http://schemas.microsoft.com/office/drawing/2014/main" id="{632AA055-6D92-5B40-8853-BBAAAC2EEDE1}"/>
              </a:ext>
            </a:extLst>
          </p:cNvPr>
          <p:cNvSpPr/>
          <p:nvPr/>
        </p:nvSpPr>
        <p:spPr>
          <a:xfrm flipH="1">
            <a:off x="4170452" y="4096822"/>
            <a:ext cx="4111902" cy="6743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Request Response</a:t>
            </a:r>
          </a:p>
        </p:txBody>
      </p:sp>
      <p:pic>
        <p:nvPicPr>
          <p:cNvPr id="20" name="Picture 19">
            <a:extLst>
              <a:ext uri="{FF2B5EF4-FFF2-40B4-BE49-F238E27FC236}">
                <a16:creationId xmlns:a16="http://schemas.microsoft.com/office/drawing/2014/main" id="{E4648153-45BD-4545-A44F-1F10E26D375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83156" y="2981616"/>
            <a:ext cx="1154848" cy="1904904"/>
          </a:xfrm>
          <a:prstGeom prst="rect">
            <a:avLst/>
          </a:prstGeom>
        </p:spPr>
      </p:pic>
    </p:spTree>
    <p:extLst>
      <p:ext uri="{BB962C8B-B14F-4D97-AF65-F5344CB8AC3E}">
        <p14:creationId xmlns:p14="http://schemas.microsoft.com/office/powerpoint/2010/main" val="355476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63ABB-F1A8-0C4D-A107-EE47BABCCE6C}"/>
              </a:ext>
            </a:extLst>
          </p:cNvPr>
          <p:cNvSpPr>
            <a:spLocks noGrp="1"/>
          </p:cNvSpPr>
          <p:nvPr>
            <p:ph type="body" sz="quarter" idx="10"/>
          </p:nvPr>
        </p:nvSpPr>
        <p:spPr/>
        <p:txBody>
          <a:bodyPr/>
          <a:lstStyle/>
          <a:p>
            <a:pPr marL="0" indent="0">
              <a:buNone/>
            </a:pPr>
            <a:r>
              <a:rPr lang="en-GB" sz="2000" dirty="0"/>
              <a:t>Convert an HTML document into a semantically tagged document and test the outcome</a:t>
            </a:r>
          </a:p>
        </p:txBody>
      </p:sp>
      <p:sp>
        <p:nvSpPr>
          <p:cNvPr id="2" name="Title 1">
            <a:extLst>
              <a:ext uri="{FF2B5EF4-FFF2-40B4-BE49-F238E27FC236}">
                <a16:creationId xmlns:a16="http://schemas.microsoft.com/office/drawing/2014/main" id="{65F3EB6C-8E2B-4C45-AD79-B7AD4A04B02C}"/>
              </a:ext>
            </a:extLst>
          </p:cNvPr>
          <p:cNvSpPr>
            <a:spLocks noGrp="1"/>
          </p:cNvSpPr>
          <p:nvPr>
            <p:ph type="title"/>
          </p:nvPr>
        </p:nvSpPr>
        <p:spPr/>
        <p:txBody>
          <a:bodyPr>
            <a:normAutofit/>
          </a:bodyPr>
          <a:lstStyle/>
          <a:p>
            <a:r>
              <a:rPr lang="en-GB" dirty="0"/>
              <a:t>Quick Lab 1 – Structural HTML</a:t>
            </a:r>
          </a:p>
        </p:txBody>
      </p:sp>
    </p:spTree>
    <p:extLst>
      <p:ext uri="{BB962C8B-B14F-4D97-AF65-F5344CB8AC3E}">
        <p14:creationId xmlns:p14="http://schemas.microsoft.com/office/powerpoint/2010/main" val="326681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95C22-C8DE-CD49-B456-6D592869F4F6}"/>
              </a:ext>
            </a:extLst>
          </p:cNvPr>
          <p:cNvSpPr>
            <a:spLocks noGrp="1"/>
          </p:cNvSpPr>
          <p:nvPr>
            <p:ph type="ctrTitle"/>
          </p:nvPr>
        </p:nvSpPr>
        <p:spPr/>
        <p:txBody>
          <a:bodyPr/>
          <a:lstStyle/>
          <a:p>
            <a:r>
              <a:rPr lang="en-GB" dirty="0"/>
              <a:t>Hyperlinking</a:t>
            </a:r>
          </a:p>
        </p:txBody>
      </p:sp>
      <p:sp>
        <p:nvSpPr>
          <p:cNvPr id="5" name="Subtitle 4">
            <a:extLst>
              <a:ext uri="{FF2B5EF4-FFF2-40B4-BE49-F238E27FC236}">
                <a16:creationId xmlns:a16="http://schemas.microsoft.com/office/drawing/2014/main" id="{A2989DD9-D8C8-E546-A37F-497B90753EC6}"/>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330811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E244-BC76-57A6-3199-9395906011C6}"/>
              </a:ext>
            </a:extLst>
          </p:cNvPr>
          <p:cNvSpPr>
            <a:spLocks noGrp="1"/>
          </p:cNvSpPr>
          <p:nvPr>
            <p:ph type="title"/>
          </p:nvPr>
        </p:nvSpPr>
        <p:spPr/>
        <p:txBody>
          <a:bodyPr/>
          <a:lstStyle/>
          <a:p>
            <a:r>
              <a:rPr lang="en-US" altLang="en-US" sz="3600" cap="none" dirty="0"/>
              <a:t>Hyperlinks</a:t>
            </a:r>
            <a:br>
              <a:rPr lang="en-US" altLang="en-US" sz="3600" cap="none" dirty="0"/>
            </a:br>
            <a:endParaRPr lang="en-GB" dirty="0"/>
          </a:p>
        </p:txBody>
      </p:sp>
      <p:sp>
        <p:nvSpPr>
          <p:cNvPr id="3" name="Text Placeholder 2">
            <a:extLst>
              <a:ext uri="{FF2B5EF4-FFF2-40B4-BE49-F238E27FC236}">
                <a16:creationId xmlns:a16="http://schemas.microsoft.com/office/drawing/2014/main" id="{CFC031E7-B201-4E35-A765-44DB92148C61}"/>
              </a:ext>
            </a:extLst>
          </p:cNvPr>
          <p:cNvSpPr>
            <a:spLocks noGrp="1"/>
          </p:cNvSpPr>
          <p:nvPr>
            <p:ph type="body" sz="quarter" idx="4294967295"/>
          </p:nvPr>
        </p:nvSpPr>
        <p:spPr>
          <a:xfrm>
            <a:off x="329091" y="1692000"/>
            <a:ext cx="7235825" cy="6124575"/>
          </a:xfrm>
        </p:spPr>
        <p:txBody>
          <a:bodyPr/>
          <a:lstStyle/>
          <a:p>
            <a:pPr>
              <a:lnSpc>
                <a:spcPct val="100000"/>
              </a:lnSpc>
            </a:pPr>
            <a:r>
              <a:rPr lang="en-US" altLang="en-US" sz="2000" b="1" dirty="0"/>
              <a:t>Hyperlinks connect related pieces of information</a:t>
            </a:r>
          </a:p>
          <a:p>
            <a:pPr lvl="1">
              <a:lnSpc>
                <a:spcPct val="100000"/>
              </a:lnSpc>
              <a:buFont typeface="Arial" panose="020B0604020202020204" pitchFamily="34" charset="0"/>
              <a:buChar char="•"/>
            </a:pPr>
            <a:r>
              <a:rPr lang="en-US" altLang="en-US" sz="1800" dirty="0"/>
              <a:t>Can point to separate documents located on different Web servers</a:t>
            </a:r>
          </a:p>
          <a:p>
            <a:pPr lvl="1">
              <a:lnSpc>
                <a:spcPct val="100000"/>
              </a:lnSpc>
              <a:buFont typeface="Arial" panose="020B0604020202020204" pitchFamily="34" charset="0"/>
              <a:buChar char="•"/>
            </a:pPr>
            <a:r>
              <a:rPr lang="en-US" altLang="en-US" sz="1800" dirty="0"/>
              <a:t>Hyperlink text is shown by </a:t>
            </a:r>
            <a:r>
              <a:rPr lang="en-US" altLang="en-US" sz="1800" dirty="0" err="1"/>
              <a:t>colour</a:t>
            </a:r>
            <a:r>
              <a:rPr lang="en-US" altLang="en-US" sz="1800" dirty="0"/>
              <a:t> change or underlining</a:t>
            </a:r>
          </a:p>
          <a:p>
            <a:pPr lvl="1">
              <a:lnSpc>
                <a:spcPct val="100000"/>
              </a:lnSpc>
              <a:buFont typeface="Arial" panose="020B0604020202020204" pitchFamily="34" charset="0"/>
              <a:buChar char="•"/>
            </a:pPr>
            <a:r>
              <a:rPr lang="en-US" altLang="en-US" sz="1800" dirty="0"/>
              <a:t>Linked document is loaded by clicking text/object with mouse</a:t>
            </a:r>
          </a:p>
          <a:p>
            <a:pPr>
              <a:lnSpc>
                <a:spcPct val="100000"/>
              </a:lnSpc>
              <a:spcBef>
                <a:spcPts val="1200"/>
              </a:spcBef>
            </a:pPr>
            <a:r>
              <a:rPr lang="en-US" altLang="en-US" sz="2000" b="1" dirty="0">
                <a:latin typeface="Courier New" panose="02070309020205020404" pitchFamily="49" charset="0"/>
                <a:cs typeface="Courier New" panose="02070309020205020404" pitchFamily="49" charset="0"/>
              </a:rPr>
              <a:t>&lt;a&gt; … &lt;/a&gt; </a:t>
            </a:r>
            <a:r>
              <a:rPr lang="en-US" altLang="en-US" sz="2000" b="1" dirty="0"/>
              <a:t>tags define the hyperlink</a:t>
            </a:r>
          </a:p>
          <a:p>
            <a:pPr lvl="1">
              <a:lnSpc>
                <a:spcPct val="100000"/>
              </a:lnSpc>
              <a:buFont typeface="Arial" panose="020B0604020202020204" pitchFamily="34" charset="0"/>
              <a:buChar char="•"/>
            </a:pPr>
            <a:r>
              <a:rPr lang="en-US" altLang="en-US" sz="1800" dirty="0"/>
              <a:t>The HREF attribute takes a URL as a value</a:t>
            </a:r>
          </a:p>
          <a:p>
            <a:pPr marL="285750" indent="-285750">
              <a:buFont typeface="Arial" panose="020B0604020202020204" pitchFamily="34" charset="0"/>
              <a:buChar char="•"/>
            </a:pPr>
            <a:endParaRPr lang="en-GB" dirty="0"/>
          </a:p>
        </p:txBody>
      </p:sp>
      <p:sp>
        <p:nvSpPr>
          <p:cNvPr id="36868" name="Rectangle 4"/>
          <p:cNvSpPr>
            <a:spLocks noChangeArrowheads="1"/>
          </p:cNvSpPr>
          <p:nvPr/>
        </p:nvSpPr>
        <p:spPr bwMode="auto">
          <a:xfrm>
            <a:off x="6055222" y="3292614"/>
            <a:ext cx="5620840" cy="2004268"/>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If you want to find out about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our courses, you could try</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="http://www.qa.com/index.html"&gt;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QA Training’s home page&lt;/a&gt;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or telephone us on</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+44 (0) 1793 696000.</a:t>
            </a:r>
          </a:p>
        </p:txBody>
      </p:sp>
      <p:sp>
        <p:nvSpPr>
          <p:cNvPr id="36869" name="Rectangle 5"/>
          <p:cNvSpPr>
            <a:spLocks noChangeArrowheads="1"/>
          </p:cNvSpPr>
          <p:nvPr/>
        </p:nvSpPr>
        <p:spPr bwMode="auto">
          <a:xfrm>
            <a:off x="6138862" y="5590524"/>
            <a:ext cx="4102100" cy="93027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2075" tIns="46038" rIns="92075" bIns="46038">
            <a:spAutoFit/>
          </a:bodyPr>
          <a:lstStyle>
            <a:lvl1pPr defTabSz="70961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ct val="30000"/>
              </a:spcBef>
              <a:buClrTx/>
              <a:buFontTx/>
              <a:buNone/>
            </a:pPr>
            <a:r>
              <a:rPr lang="en-US" altLang="en-US" sz="1800" b="0" dirty="0">
                <a:latin typeface="Times New Roman" panose="02020603050405020304" pitchFamily="18" charset="0"/>
              </a:rPr>
              <a:t>If you want to find out about our courses, you could try </a:t>
            </a:r>
            <a:r>
              <a:rPr lang="en-US" altLang="en-US" sz="1800" b="0" u="sng" dirty="0">
                <a:solidFill>
                  <a:srgbClr val="0000FF"/>
                </a:solidFill>
                <a:latin typeface="Times New Roman" panose="02020603050405020304" pitchFamily="18" charset="0"/>
              </a:rPr>
              <a:t>QA Training’s home page</a:t>
            </a:r>
            <a:endParaRPr lang="en-US" altLang="en-US" sz="1800" b="0" dirty="0">
              <a:latin typeface="Times New Roman" panose="02020603050405020304" pitchFamily="18" charset="0"/>
            </a:endParaRPr>
          </a:p>
          <a:p>
            <a:pPr>
              <a:lnSpc>
                <a:spcPct val="90000"/>
              </a:lnSpc>
              <a:spcBef>
                <a:spcPct val="30000"/>
              </a:spcBef>
              <a:buClrTx/>
              <a:buFontTx/>
              <a:buNone/>
            </a:pPr>
            <a:r>
              <a:rPr lang="en-US" altLang="en-US" sz="1800" b="0" dirty="0">
                <a:latin typeface="Times New Roman" panose="02020603050405020304" pitchFamily="18" charset="0"/>
              </a:rPr>
              <a:t>or telephone us on +44 (0) 1793 696000.</a:t>
            </a:r>
          </a:p>
        </p:txBody>
      </p:sp>
    </p:spTree>
    <p:extLst>
      <p:ext uri="{BB962C8B-B14F-4D97-AF65-F5344CB8AC3E}">
        <p14:creationId xmlns:p14="http://schemas.microsoft.com/office/powerpoint/2010/main" val="6090597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F155-6B1F-FBDF-B690-4D209165A30B}"/>
              </a:ext>
            </a:extLst>
          </p:cNvPr>
          <p:cNvSpPr>
            <a:spLocks noGrp="1"/>
          </p:cNvSpPr>
          <p:nvPr>
            <p:ph type="title"/>
          </p:nvPr>
        </p:nvSpPr>
        <p:spPr/>
        <p:txBody>
          <a:bodyPr/>
          <a:lstStyle/>
          <a:p>
            <a:r>
              <a:rPr lang="en-US" altLang="en-US" sz="3600" dirty="0"/>
              <a:t>Named Anchors</a:t>
            </a:r>
            <a:br>
              <a:rPr lang="en-US" altLang="en-US" sz="3600" dirty="0"/>
            </a:br>
            <a:br>
              <a:rPr lang="en-US" altLang="en-US" dirty="0"/>
            </a:br>
            <a:endParaRPr lang="en-GB" dirty="0"/>
          </a:p>
        </p:txBody>
      </p:sp>
      <p:sp>
        <p:nvSpPr>
          <p:cNvPr id="3" name="Text Placeholder 2">
            <a:extLst>
              <a:ext uri="{FF2B5EF4-FFF2-40B4-BE49-F238E27FC236}">
                <a16:creationId xmlns:a16="http://schemas.microsoft.com/office/drawing/2014/main" id="{59FD281B-B86A-496C-952B-137047BD0F87}"/>
              </a:ext>
            </a:extLst>
          </p:cNvPr>
          <p:cNvSpPr>
            <a:spLocks noGrp="1"/>
          </p:cNvSpPr>
          <p:nvPr>
            <p:ph type="body" sz="quarter" idx="4294967295"/>
          </p:nvPr>
        </p:nvSpPr>
        <p:spPr>
          <a:xfrm>
            <a:off x="128129" y="1692000"/>
            <a:ext cx="6996112" cy="6059488"/>
          </a:xfrm>
        </p:spPr>
        <p:txBody>
          <a:bodyPr/>
          <a:lstStyle/>
          <a:p>
            <a:pPr>
              <a:lnSpc>
                <a:spcPct val="100000"/>
              </a:lnSpc>
              <a:spcBef>
                <a:spcPts val="1200"/>
              </a:spcBef>
            </a:pPr>
            <a:r>
              <a:rPr lang="en-US" altLang="en-US" sz="2000" b="1" dirty="0"/>
              <a:t>Named anchors permit</a:t>
            </a:r>
          </a:p>
          <a:p>
            <a:pPr lvl="1">
              <a:lnSpc>
                <a:spcPct val="100000"/>
              </a:lnSpc>
              <a:buFont typeface="Arial" panose="020B0604020202020204" pitchFamily="34" charset="0"/>
              <a:buChar char="•"/>
            </a:pPr>
            <a:r>
              <a:rPr lang="en-US" altLang="en-US" sz="1800" dirty="0"/>
              <a:t>Hyperlinks within a document</a:t>
            </a:r>
          </a:p>
          <a:p>
            <a:pPr lvl="1">
              <a:lnSpc>
                <a:spcPct val="100000"/>
              </a:lnSpc>
              <a:buFont typeface="Arial" panose="020B0604020202020204" pitchFamily="34" charset="0"/>
              <a:buChar char="•"/>
            </a:pPr>
            <a:r>
              <a:rPr lang="en-US" altLang="en-US" sz="1800" dirty="0"/>
              <a:t>Hyperlinks from one document into any part of another</a:t>
            </a:r>
          </a:p>
          <a:p>
            <a:pPr>
              <a:lnSpc>
                <a:spcPct val="100000"/>
              </a:lnSpc>
              <a:spcBef>
                <a:spcPts val="1200"/>
              </a:spcBef>
            </a:pPr>
            <a:r>
              <a:rPr lang="en-US" altLang="en-US" sz="2000" b="1" dirty="0"/>
              <a:t>Use </a:t>
            </a:r>
            <a:r>
              <a:rPr lang="en-US" altLang="en-US" sz="2000" b="1" dirty="0">
                <a:latin typeface="Courier New" panose="02070309020205020404" pitchFamily="49" charset="0"/>
                <a:cs typeface="Courier New" panose="02070309020205020404" pitchFamily="49" charset="0"/>
              </a:rPr>
              <a:t>&lt;a id="</a:t>
            </a:r>
            <a:r>
              <a:rPr lang="en-US" altLang="en-US" sz="2000" b="1" dirty="0" err="1">
                <a:latin typeface="Courier New" panose="02070309020205020404" pitchFamily="49" charset="0"/>
                <a:cs typeface="Courier New" panose="02070309020205020404" pitchFamily="49" charset="0"/>
              </a:rPr>
              <a:t>AnchorName</a:t>
            </a:r>
            <a:r>
              <a:rPr lang="en-US" altLang="en-US" sz="2000" b="1" dirty="0">
                <a:latin typeface="Courier New" panose="02070309020205020404" pitchFamily="49" charset="0"/>
                <a:cs typeface="Courier New" panose="02070309020205020404" pitchFamily="49" charset="0"/>
              </a:rPr>
              <a:t>"&gt; </a:t>
            </a:r>
            <a:r>
              <a:rPr lang="en-US" altLang="en-US" sz="2000" b="1" dirty="0"/>
              <a:t>to define</a:t>
            </a:r>
          </a:p>
          <a:p>
            <a:pPr lvl="1">
              <a:lnSpc>
                <a:spcPct val="100000"/>
              </a:lnSpc>
              <a:buFont typeface="Arial" panose="020B0604020202020204" pitchFamily="34" charset="0"/>
              <a:buChar char="•"/>
            </a:pPr>
            <a:r>
              <a:rPr lang="en-US" altLang="en-US" sz="1800" dirty="0"/>
              <a:t>Name attribute is used as well as ID </a:t>
            </a:r>
            <a:br>
              <a:rPr lang="en-US" altLang="en-US" sz="1800" dirty="0"/>
            </a:br>
            <a:r>
              <a:rPr lang="en-US" altLang="en-US" sz="1800" b="1" dirty="0">
                <a:latin typeface="Courier New" panose="02070309020205020404" pitchFamily="49" charset="0"/>
                <a:cs typeface="Courier New" panose="02070309020205020404" pitchFamily="49" charset="0"/>
              </a:rPr>
              <a:t>&lt;a name="</a:t>
            </a:r>
            <a:r>
              <a:rPr lang="en-US" altLang="en-US" sz="1800" b="1" dirty="0" err="1">
                <a:latin typeface="Courier New" panose="02070309020205020404" pitchFamily="49" charset="0"/>
                <a:cs typeface="Courier New" panose="02070309020205020404" pitchFamily="49" charset="0"/>
              </a:rPr>
              <a:t>AnchorName</a:t>
            </a:r>
            <a:r>
              <a:rPr lang="en-US" altLang="en-US" sz="1800" b="1" dirty="0">
                <a:latin typeface="Courier New" panose="02070309020205020404" pitchFamily="49" charset="0"/>
                <a:cs typeface="Courier New" panose="02070309020205020404" pitchFamily="49" charset="0"/>
              </a:rPr>
              <a:t>"&gt; </a:t>
            </a:r>
          </a:p>
          <a:p>
            <a:pPr>
              <a:lnSpc>
                <a:spcPct val="100000"/>
              </a:lnSpc>
              <a:spcBef>
                <a:spcPts val="1200"/>
              </a:spcBef>
            </a:pPr>
            <a:r>
              <a:rPr lang="en-US" altLang="en-US" sz="2000" b="1" dirty="0"/>
              <a:t>Use </a:t>
            </a:r>
            <a:br>
              <a:rPr lang="en-US" altLang="en-US" sz="2000" b="1" dirty="0"/>
            </a:br>
            <a:r>
              <a:rPr lang="en-US" altLang="en-US" sz="2000" b="1" dirty="0">
                <a:latin typeface="Courier New" panose="02070309020205020404" pitchFamily="49" charset="0"/>
                <a:cs typeface="Courier New" panose="02070309020205020404" pitchFamily="49" charset="0"/>
              </a:rPr>
              <a:t>&lt;a </a:t>
            </a:r>
            <a:r>
              <a:rPr lang="en-US" altLang="en-US" sz="2000" b="1" dirty="0" err="1">
                <a:latin typeface="Courier New" panose="02070309020205020404" pitchFamily="49" charset="0"/>
                <a:cs typeface="Courier New" panose="02070309020205020404" pitchFamily="49" charset="0"/>
              </a:rPr>
              <a:t>href</a:t>
            </a:r>
            <a:r>
              <a:rPr lang="en-US" altLang="en-US" sz="2000" b="1" dirty="0">
                <a:latin typeface="Courier New" panose="02070309020205020404" pitchFamily="49" charset="0"/>
                <a:cs typeface="Courier New" panose="02070309020205020404" pitchFamily="49" charset="0"/>
              </a:rPr>
              <a:t>="</a:t>
            </a:r>
            <a:r>
              <a:rPr lang="en-US" altLang="en-US" sz="2000" b="1" dirty="0" err="1">
                <a:latin typeface="Courier New" panose="02070309020205020404" pitchFamily="49" charset="0"/>
                <a:cs typeface="Courier New" panose="02070309020205020404" pitchFamily="49" charset="0"/>
              </a:rPr>
              <a:t>TargetURL#AnchorName</a:t>
            </a:r>
            <a:r>
              <a:rPr lang="en-US" altLang="en-US" sz="2000" b="1" dirty="0">
                <a:latin typeface="Courier New" panose="02070309020205020404" pitchFamily="49" charset="0"/>
                <a:cs typeface="Courier New" panose="02070309020205020404" pitchFamily="49" charset="0"/>
              </a:rPr>
              <a:t>"&gt; </a:t>
            </a:r>
            <a:r>
              <a:rPr lang="en-US" altLang="en-US" sz="2000" b="1" dirty="0"/>
              <a:t>to jump</a:t>
            </a:r>
          </a:p>
          <a:p>
            <a:endParaRPr lang="en-GB" dirty="0"/>
          </a:p>
        </p:txBody>
      </p:sp>
      <p:sp>
        <p:nvSpPr>
          <p:cNvPr id="38916" name="Rectangle 4"/>
          <p:cNvSpPr>
            <a:spLocks noChangeArrowheads="1"/>
          </p:cNvSpPr>
          <p:nvPr/>
        </p:nvSpPr>
        <p:spPr bwMode="auto">
          <a:xfrm>
            <a:off x="6947676" y="1809453"/>
            <a:ext cx="4876335" cy="1619547"/>
          </a:xfrm>
          <a:prstGeom prst="rect">
            <a:avLst/>
          </a:prstGeom>
          <a:solidFill>
            <a:srgbClr val="FFD9FE"/>
          </a:solidFill>
          <a:ln w="12700" algn="ctr">
            <a:noFill/>
            <a:miter lim="800000"/>
            <a:headEnd/>
            <a:tailEnd/>
          </a:ln>
        </p:spPr>
        <p:txBody>
          <a:bodyPr>
            <a:spAutoFit/>
          </a:bodyPr>
          <a:lstStyle/>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name="Start"&gt; … &lt;/a&gt;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="http://www.qa.com#QAHTMLDEV"&gt;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HTML for Programmers&lt;/a&gt;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="#Start"&gt;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Top of page&lt;/a&gt;</a:t>
            </a:r>
          </a:p>
        </p:txBody>
      </p:sp>
      <p:sp>
        <p:nvSpPr>
          <p:cNvPr id="38917" name="Rectangle 5"/>
          <p:cNvSpPr>
            <a:spLocks noChangeArrowheads="1"/>
          </p:cNvSpPr>
          <p:nvPr/>
        </p:nvSpPr>
        <p:spPr bwMode="auto">
          <a:xfrm>
            <a:off x="7001181" y="3650668"/>
            <a:ext cx="4822830" cy="979372"/>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 .. ..</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name="QAHTMLDEV"&gt;</a:t>
            </a:r>
          </a:p>
          <a:p>
            <a:pPr defTabSz="739775">
              <a:spcBef>
                <a:spcPct val="30000"/>
              </a:spcBef>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HTML for Programmers&lt;/a&gt;</a:t>
            </a:r>
          </a:p>
        </p:txBody>
      </p:sp>
      <p:sp>
        <p:nvSpPr>
          <p:cNvPr id="38918" name="Arc 6"/>
          <p:cNvSpPr>
            <a:spLocks/>
          </p:cNvSpPr>
          <p:nvPr/>
        </p:nvSpPr>
        <p:spPr bwMode="auto">
          <a:xfrm rot="10800000">
            <a:off x="6471822" y="1979093"/>
            <a:ext cx="385763" cy="990600"/>
          </a:xfrm>
          <a:custGeom>
            <a:avLst/>
            <a:gdLst>
              <a:gd name="T0" fmla="*/ 2147483646 w 21766"/>
              <a:gd name="T1" fmla="*/ 0 h 43200"/>
              <a:gd name="T2" fmla="*/ 0 w 21766"/>
              <a:gd name="T3" fmla="*/ 2147483646 h 43200"/>
              <a:gd name="T4" fmla="*/ 2147483646 w 21766"/>
              <a:gd name="T5" fmla="*/ 2147483646 h 43200"/>
              <a:gd name="T6" fmla="*/ 0 60000 65536"/>
              <a:gd name="T7" fmla="*/ 0 60000 65536"/>
              <a:gd name="T8" fmla="*/ 0 60000 65536"/>
              <a:gd name="T9" fmla="*/ 0 w 21766"/>
              <a:gd name="T10" fmla="*/ 0 h 43200"/>
              <a:gd name="T11" fmla="*/ 21766 w 21766"/>
              <a:gd name="T12" fmla="*/ 43200 h 43200"/>
            </a:gdLst>
            <a:ahLst/>
            <a:cxnLst>
              <a:cxn ang="T6">
                <a:pos x="T0" y="T1"/>
              </a:cxn>
              <a:cxn ang="T7">
                <a:pos x="T2" y="T3"/>
              </a:cxn>
              <a:cxn ang="T8">
                <a:pos x="T4" y="T5"/>
              </a:cxn>
            </a:cxnLst>
            <a:rect l="T9" t="T10" r="T11" b="T12"/>
            <a:pathLst>
              <a:path w="21766" h="43200" fill="none" extrusionOk="0">
                <a:moveTo>
                  <a:pt x="83" y="0"/>
                </a:moveTo>
                <a:cubicBezTo>
                  <a:pt x="110" y="0"/>
                  <a:pt x="138" y="0"/>
                  <a:pt x="166" y="0"/>
                </a:cubicBezTo>
                <a:cubicBezTo>
                  <a:pt x="12095" y="0"/>
                  <a:pt x="21766" y="9670"/>
                  <a:pt x="21766" y="21600"/>
                </a:cubicBezTo>
                <a:cubicBezTo>
                  <a:pt x="21766" y="33529"/>
                  <a:pt x="12095" y="43200"/>
                  <a:pt x="166" y="43200"/>
                </a:cubicBezTo>
                <a:cubicBezTo>
                  <a:pt x="110" y="43199"/>
                  <a:pt x="55" y="43199"/>
                  <a:pt x="-1" y="43199"/>
                </a:cubicBezTo>
              </a:path>
              <a:path w="21766" h="43200" stroke="0" extrusionOk="0">
                <a:moveTo>
                  <a:pt x="83" y="0"/>
                </a:moveTo>
                <a:cubicBezTo>
                  <a:pt x="110" y="0"/>
                  <a:pt x="138" y="0"/>
                  <a:pt x="166" y="0"/>
                </a:cubicBezTo>
                <a:cubicBezTo>
                  <a:pt x="12095" y="0"/>
                  <a:pt x="21766" y="9670"/>
                  <a:pt x="21766" y="21600"/>
                </a:cubicBezTo>
                <a:cubicBezTo>
                  <a:pt x="21766" y="33529"/>
                  <a:pt x="12095" y="43200"/>
                  <a:pt x="166" y="43200"/>
                </a:cubicBezTo>
                <a:cubicBezTo>
                  <a:pt x="110" y="43199"/>
                  <a:pt x="55" y="43199"/>
                  <a:pt x="-1" y="43199"/>
                </a:cubicBezTo>
                <a:lnTo>
                  <a:pt x="166" y="21600"/>
                </a:lnTo>
                <a:lnTo>
                  <a:pt x="83" y="0"/>
                </a:lnTo>
                <a:close/>
              </a:path>
            </a:pathLst>
          </a:custGeom>
          <a:noFill/>
          <a:ln w="12700" cap="rnd">
            <a:solidFill>
              <a:srgbClr val="FA32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en-GB"/>
          </a:p>
        </p:txBody>
      </p:sp>
      <p:sp>
        <p:nvSpPr>
          <p:cNvPr id="38919" name="Arc 7"/>
          <p:cNvSpPr>
            <a:spLocks/>
          </p:cNvSpPr>
          <p:nvPr/>
        </p:nvSpPr>
        <p:spPr bwMode="auto">
          <a:xfrm rot="10800000" flipH="1">
            <a:off x="9385843" y="2408664"/>
            <a:ext cx="1960321" cy="1619546"/>
          </a:xfrm>
          <a:custGeom>
            <a:avLst/>
            <a:gdLst>
              <a:gd name="T0" fmla="*/ 2147483646 w 21600"/>
              <a:gd name="T1" fmla="*/ 2147483646 h 21517"/>
              <a:gd name="T2" fmla="*/ 0 w 21600"/>
              <a:gd name="T3" fmla="*/ 0 h 21517"/>
              <a:gd name="T4" fmla="*/ 2147483646 w 21600"/>
              <a:gd name="T5" fmla="*/ 2147483646 h 21517"/>
              <a:gd name="T6" fmla="*/ 0 60000 65536"/>
              <a:gd name="T7" fmla="*/ 0 60000 65536"/>
              <a:gd name="T8" fmla="*/ 0 60000 65536"/>
              <a:gd name="T9" fmla="*/ 0 w 21600"/>
              <a:gd name="T10" fmla="*/ 0 h 21517"/>
              <a:gd name="T11" fmla="*/ 21600 w 21600"/>
              <a:gd name="T12" fmla="*/ 21517 h 21517"/>
            </a:gdLst>
            <a:ahLst/>
            <a:cxnLst>
              <a:cxn ang="T6">
                <a:pos x="T0" y="T1"/>
              </a:cxn>
              <a:cxn ang="T7">
                <a:pos x="T2" y="T3"/>
              </a:cxn>
              <a:cxn ang="T8">
                <a:pos x="T4" y="T5"/>
              </a:cxn>
            </a:cxnLst>
            <a:rect l="T9" t="T10" r="T11" b="T12"/>
            <a:pathLst>
              <a:path w="21600" h="21517" fill="none" extrusionOk="0">
                <a:moveTo>
                  <a:pt x="18704" y="21517"/>
                </a:moveTo>
                <a:cubicBezTo>
                  <a:pt x="7992" y="20068"/>
                  <a:pt x="0" y="10922"/>
                  <a:pt x="0" y="112"/>
                </a:cubicBezTo>
                <a:cubicBezTo>
                  <a:pt x="0" y="74"/>
                  <a:pt x="0" y="37"/>
                  <a:pt x="0" y="0"/>
                </a:cubicBezTo>
              </a:path>
              <a:path w="21600" h="21517" stroke="0" extrusionOk="0">
                <a:moveTo>
                  <a:pt x="18704" y="21517"/>
                </a:moveTo>
                <a:cubicBezTo>
                  <a:pt x="7992" y="20068"/>
                  <a:pt x="0" y="10922"/>
                  <a:pt x="0" y="112"/>
                </a:cubicBezTo>
                <a:cubicBezTo>
                  <a:pt x="0" y="74"/>
                  <a:pt x="0" y="37"/>
                  <a:pt x="0" y="0"/>
                </a:cubicBezTo>
                <a:lnTo>
                  <a:pt x="21600" y="112"/>
                </a:lnTo>
                <a:lnTo>
                  <a:pt x="18704" y="21517"/>
                </a:lnTo>
                <a:close/>
              </a:path>
            </a:pathLst>
          </a:custGeom>
          <a:noFill/>
          <a:ln w="12700" cap="rnd">
            <a:solidFill>
              <a:srgbClr val="FA32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Tree>
    <p:extLst>
      <p:ext uri="{BB962C8B-B14F-4D97-AF65-F5344CB8AC3E}">
        <p14:creationId xmlns:p14="http://schemas.microsoft.com/office/powerpoint/2010/main" val="134820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sz="4000" dirty="0"/>
              <a:t>Relative and Absolute URLs</a:t>
            </a:r>
          </a:p>
        </p:txBody>
      </p:sp>
      <p:sp>
        <p:nvSpPr>
          <p:cNvPr id="40963" name="Rectangle 4"/>
          <p:cNvSpPr>
            <a:spLocks noChangeArrowheads="1"/>
          </p:cNvSpPr>
          <p:nvPr/>
        </p:nvSpPr>
        <p:spPr bwMode="auto">
          <a:xfrm>
            <a:off x="393600" y="2926961"/>
            <a:ext cx="11404800" cy="1089529"/>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Relative pathname: find 'index.html' </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   relative to current page on this server --&gt;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="index.html"&gt;... &lt;/a&gt;</a:t>
            </a:r>
          </a:p>
        </p:txBody>
      </p:sp>
      <p:sp>
        <p:nvSpPr>
          <p:cNvPr id="40964" name="Rectangle 5"/>
          <p:cNvSpPr>
            <a:spLocks noChangeArrowheads="1"/>
          </p:cNvSpPr>
          <p:nvPr/>
        </p:nvSpPr>
        <p:spPr bwMode="auto">
          <a:xfrm>
            <a:off x="393600" y="4362107"/>
            <a:ext cx="11404800" cy="2169825"/>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&lt;base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="http://www.myserver.com/backissues"&gt;</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This is a relative pathname, but is interpreted </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   relative to the setting in &lt;base&gt; above.</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   Therefore this relative URL always points to the</a:t>
            </a:r>
          </a:p>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   page on the server. --&gt;</a:t>
            </a:r>
            <a:endParaRPr lang="en-US" altLang="en-US" sz="1800" b="1" dirty="0">
              <a:latin typeface="Source Code Pro" panose="020B0309030403020204" pitchFamily="49" charset="0"/>
              <a:ea typeface="Source Code Pro" panose="020B0309030403020204" pitchFamily="49" charset="0"/>
              <a:cs typeface="Courier New" panose="02070309020205020404" pitchFamily="49" charset="0"/>
            </a:endParaRP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="jan13.html"&gt;... &lt;/a&gt;</a:t>
            </a:r>
          </a:p>
        </p:txBody>
      </p:sp>
      <p:sp>
        <p:nvSpPr>
          <p:cNvPr id="40965" name="Rectangle 6"/>
          <p:cNvSpPr>
            <a:spLocks noChangeArrowheads="1"/>
          </p:cNvSpPr>
          <p:nvPr/>
        </p:nvSpPr>
        <p:spPr bwMode="auto">
          <a:xfrm>
            <a:off x="393600" y="1851411"/>
            <a:ext cx="11404800" cy="729430"/>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Absolute pathname --&gt;</a:t>
            </a:r>
          </a:p>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="http://www.qa.com/index.html"&gt;... &lt;/a&gt;</a:t>
            </a:r>
          </a:p>
        </p:txBody>
      </p:sp>
    </p:spTree>
    <p:extLst>
      <p:ext uri="{BB962C8B-B14F-4D97-AF65-F5344CB8AC3E}">
        <p14:creationId xmlns:p14="http://schemas.microsoft.com/office/powerpoint/2010/main" val="3966038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sz="quarter" idx="10"/>
          </p:nvPr>
        </p:nvSpPr>
        <p:spPr/>
        <p:txBody>
          <a:bodyPr/>
          <a:lstStyle/>
          <a:p>
            <a:pPr marL="0" indent="0">
              <a:lnSpc>
                <a:spcPct val="100000"/>
              </a:lnSpc>
              <a:spcBef>
                <a:spcPts val="600"/>
              </a:spcBef>
              <a:buNone/>
            </a:pPr>
            <a:r>
              <a:rPr lang="en-US" altLang="en-US" sz="2000" dirty="0"/>
              <a:t>The </a:t>
            </a:r>
            <a:r>
              <a:rPr lang="en-US" altLang="en-US" sz="2000" b="1" dirty="0">
                <a:latin typeface="Courier New" panose="02070309020205020404" pitchFamily="49" charset="0"/>
                <a:cs typeface="Courier New" panose="02070309020205020404" pitchFamily="49" charset="0"/>
              </a:rPr>
              <a:t>target</a:t>
            </a:r>
            <a:r>
              <a:rPr lang="en-US" altLang="en-US" sz="2000" dirty="0"/>
              <a:t> attribute of a hyperlink tag can have one of these predefined values:</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_blank </a:t>
            </a:r>
            <a:r>
              <a:rPr lang="en-US" altLang="en-US" sz="1800" dirty="0"/>
              <a:t>	A new blank window or new tab in a tabbed browser. </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_parent</a:t>
            </a:r>
            <a:r>
              <a:rPr lang="en-US" altLang="en-US" sz="1800" dirty="0"/>
              <a:t>	Immediate parent of the document the link is in. </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_self	</a:t>
            </a:r>
            <a:r>
              <a:rPr lang="en-US" altLang="en-US" sz="1800" dirty="0"/>
              <a:t>	The same window the link was clicked in. </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_top</a:t>
            </a:r>
            <a:r>
              <a:rPr lang="en-US" altLang="en-US" sz="1800" dirty="0"/>
              <a:t>		The full body of the window.</a:t>
            </a:r>
          </a:p>
          <a:p>
            <a:endParaRPr lang="en-US" altLang="en-US" dirty="0"/>
          </a:p>
          <a:p>
            <a:endParaRPr lang="en-US" altLang="en-US" dirty="0"/>
          </a:p>
        </p:txBody>
      </p:sp>
      <p:sp>
        <p:nvSpPr>
          <p:cNvPr id="39938" name="Rectangle 2"/>
          <p:cNvSpPr>
            <a:spLocks noGrp="1" noChangeArrowheads="1"/>
          </p:cNvSpPr>
          <p:nvPr>
            <p:ph type="title"/>
          </p:nvPr>
        </p:nvSpPr>
        <p:spPr/>
        <p:txBody>
          <a:bodyPr>
            <a:normAutofit/>
          </a:bodyPr>
          <a:lstStyle/>
          <a:p>
            <a:r>
              <a:rPr lang="en-US" sz="4000" dirty="0"/>
              <a:t>Hyperlink Targeting</a:t>
            </a:r>
          </a:p>
        </p:txBody>
      </p:sp>
      <p:sp>
        <p:nvSpPr>
          <p:cNvPr id="43012" name="Rectangle 4"/>
          <p:cNvSpPr>
            <a:spLocks noChangeArrowheads="1"/>
          </p:cNvSpPr>
          <p:nvPr/>
        </p:nvSpPr>
        <p:spPr bwMode="auto">
          <a:xfrm>
            <a:off x="393600" y="3951214"/>
            <a:ext cx="11404800" cy="1600438"/>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20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="circont.htm" target="_parent"&gt;...&lt;/a&gt;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20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="circont.htm" target="_top"  &gt;...&lt;/a&gt;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20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="circont.htm" target="_blank" &gt;...&lt;/a&gt;</a:t>
            </a:r>
          </a:p>
          <a:p>
            <a:pPr defTabSz="739775">
              <a:spcBef>
                <a:spcPct val="30000"/>
              </a:spcBef>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20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="circont.htm" target="_self" &gt;...&lt;/a&gt;</a:t>
            </a:r>
          </a:p>
        </p:txBody>
      </p:sp>
    </p:spTree>
    <p:extLst>
      <p:ext uri="{BB962C8B-B14F-4D97-AF65-F5344CB8AC3E}">
        <p14:creationId xmlns:p14="http://schemas.microsoft.com/office/powerpoint/2010/main" val="1707984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0" indent="0">
              <a:buNone/>
            </a:pPr>
            <a:r>
              <a:rPr lang="en-GB" sz="2000" dirty="0"/>
              <a:t>Changing the scheme from </a:t>
            </a:r>
            <a:r>
              <a:rPr lang="en-GB" sz="2000" b="1" dirty="0">
                <a:latin typeface="Courier New" panose="02070309020205020404" pitchFamily="49" charset="0"/>
                <a:cs typeface="Courier New" panose="02070309020205020404" pitchFamily="49" charset="0"/>
              </a:rPr>
              <a:t>http://</a:t>
            </a:r>
            <a:r>
              <a:rPr lang="en-GB" sz="2000" dirty="0"/>
              <a:t> to </a:t>
            </a:r>
            <a:r>
              <a:rPr lang="en-GB" sz="2000" b="1" dirty="0">
                <a:latin typeface="Courier New" panose="02070309020205020404" pitchFamily="49" charset="0"/>
                <a:cs typeface="Courier New" panose="02070309020205020404" pitchFamily="49" charset="0"/>
              </a:rPr>
              <a:t>mailto: </a:t>
            </a:r>
            <a:r>
              <a:rPr lang="en-GB" sz="2000" dirty="0"/>
              <a:t>tells the browser to execute it’s default e-mail behaviour.</a:t>
            </a:r>
          </a:p>
          <a:p>
            <a:pPr marL="0" indent="0">
              <a:buNone/>
            </a:pPr>
            <a:r>
              <a:rPr lang="en-GB" sz="2000" dirty="0"/>
              <a:t>This usually opens a new e-mail for composing</a:t>
            </a:r>
          </a:p>
          <a:p>
            <a:pPr marL="0" indent="0">
              <a:buNone/>
            </a:pPr>
            <a:endParaRPr lang="en-GB" sz="2000" dirty="0"/>
          </a:p>
          <a:p>
            <a:pPr marL="0" indent="0">
              <a:buNone/>
            </a:pPr>
            <a:endParaRPr lang="en-GB" sz="2000" dirty="0"/>
          </a:p>
          <a:p>
            <a:pPr marL="0" indent="0">
              <a:buNone/>
            </a:pPr>
            <a:r>
              <a:rPr lang="en-GB" sz="2000" dirty="0"/>
              <a:t>Can also append a subject</a:t>
            </a:r>
          </a:p>
          <a:p>
            <a:pPr marL="0" indent="0">
              <a:buNone/>
            </a:pPr>
            <a:endParaRPr lang="en-GB" sz="2000" dirty="0"/>
          </a:p>
          <a:p>
            <a:pPr marL="0" indent="0">
              <a:buNone/>
            </a:pPr>
            <a:endParaRPr lang="en-GB" sz="2000" dirty="0"/>
          </a:p>
          <a:p>
            <a:pPr marL="0" indent="0">
              <a:buNone/>
            </a:pPr>
            <a:r>
              <a:rPr lang="en-GB" sz="2000" dirty="0"/>
              <a:t>And even some content for the body of the e-mail</a:t>
            </a:r>
          </a:p>
          <a:p>
            <a:pPr marL="0" indent="0">
              <a:buNone/>
            </a:pPr>
            <a:endParaRPr lang="en-GB" sz="2000" dirty="0"/>
          </a:p>
          <a:p>
            <a:pPr marL="0" indent="0">
              <a:buNone/>
            </a:pPr>
            <a:endParaRPr lang="en-GB" sz="2000" dirty="0"/>
          </a:p>
        </p:txBody>
      </p:sp>
      <p:sp>
        <p:nvSpPr>
          <p:cNvPr id="38914" name="Rectangle 2"/>
          <p:cNvSpPr>
            <a:spLocks noGrp="1" noChangeArrowheads="1"/>
          </p:cNvSpPr>
          <p:nvPr>
            <p:ph type="title"/>
          </p:nvPr>
        </p:nvSpPr>
        <p:spPr/>
        <p:txBody>
          <a:bodyPr>
            <a:normAutofit/>
          </a:bodyPr>
          <a:lstStyle/>
          <a:p>
            <a:r>
              <a:rPr lang="en-US" altLang="en-US" sz="4000" dirty="0"/>
              <a:t>Mailto: links</a:t>
            </a:r>
          </a:p>
        </p:txBody>
      </p:sp>
      <p:sp>
        <p:nvSpPr>
          <p:cNvPr id="5" name="Rectangle 4"/>
          <p:cNvSpPr>
            <a:spLocks noChangeArrowheads="1"/>
          </p:cNvSpPr>
          <p:nvPr/>
        </p:nvSpPr>
        <p:spPr bwMode="auto">
          <a:xfrm>
            <a:off x="392806" y="3205867"/>
            <a:ext cx="11404799" cy="369332"/>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mailto:instructor@qa.com</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"&gt;Contact Instructor&lt;/a&gt;</a:t>
            </a:r>
          </a:p>
        </p:txBody>
      </p:sp>
      <p:sp>
        <p:nvSpPr>
          <p:cNvPr id="6" name="Rectangle 5"/>
          <p:cNvSpPr>
            <a:spLocks noChangeArrowheads="1"/>
          </p:cNvSpPr>
          <p:nvPr/>
        </p:nvSpPr>
        <p:spPr bwMode="auto">
          <a:xfrm>
            <a:off x="393700" y="4245851"/>
            <a:ext cx="11404799" cy="646331"/>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mailto:instructor@qa.com?subject</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=Hello Instructor"&gt;Contact Instructor&lt;/a&gt;</a:t>
            </a:r>
          </a:p>
        </p:txBody>
      </p:sp>
      <p:sp>
        <p:nvSpPr>
          <p:cNvPr id="7" name="Rectangle 6"/>
          <p:cNvSpPr>
            <a:spLocks noChangeArrowheads="1"/>
          </p:cNvSpPr>
          <p:nvPr/>
        </p:nvSpPr>
        <p:spPr bwMode="auto">
          <a:xfrm>
            <a:off x="393700" y="5562834"/>
            <a:ext cx="11404799" cy="646331"/>
          </a:xfrm>
          <a:prstGeom prst="rect">
            <a:avLst/>
          </a:prstGeom>
          <a:solidFill>
            <a:srgbClr val="FFD9FE"/>
          </a:solidFill>
          <a:ln w="12700" algn="ctr">
            <a:noFill/>
            <a:miter lim="800000"/>
            <a:headEnd/>
            <a:tailEnd/>
          </a:ln>
        </p:spPr>
        <p:txBody>
          <a:bodyPr wrap="square">
            <a:spAutoFit/>
          </a:bodyPr>
          <a:lstStyle/>
          <a:p>
            <a:pPr defTabSz="739775">
              <a:spcBef>
                <a:spcPct val="30000"/>
              </a:spcBef>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mailto:chris.bruford@qa.com?subject</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=Hello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Instructor&amp;body</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=Just dropping a line to say hello"&gt;Contact Instructor&lt;/a&gt;</a:t>
            </a:r>
          </a:p>
        </p:txBody>
      </p:sp>
    </p:spTree>
    <p:extLst>
      <p:ext uri="{BB962C8B-B14F-4D97-AF65-F5344CB8AC3E}">
        <p14:creationId xmlns:p14="http://schemas.microsoft.com/office/powerpoint/2010/main" val="2039604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63ABB-F1A8-0C4D-A107-EE47BABCCE6C}"/>
              </a:ext>
            </a:extLst>
          </p:cNvPr>
          <p:cNvSpPr>
            <a:spLocks noGrp="1"/>
          </p:cNvSpPr>
          <p:nvPr>
            <p:ph type="body" sz="quarter" idx="10"/>
          </p:nvPr>
        </p:nvSpPr>
        <p:spPr/>
        <p:txBody>
          <a:bodyPr/>
          <a:lstStyle/>
          <a:p>
            <a:pPr marL="0" indent="0">
              <a:buNone/>
            </a:pPr>
            <a:r>
              <a:rPr lang="en-GB" sz="2000" dirty="0"/>
              <a:t>Add some links to HTML and ensure that they work</a:t>
            </a:r>
          </a:p>
        </p:txBody>
      </p:sp>
      <p:sp>
        <p:nvSpPr>
          <p:cNvPr id="2" name="Title 1">
            <a:extLst>
              <a:ext uri="{FF2B5EF4-FFF2-40B4-BE49-F238E27FC236}">
                <a16:creationId xmlns:a16="http://schemas.microsoft.com/office/drawing/2014/main" id="{65F3EB6C-8E2B-4C45-AD79-B7AD4A04B02C}"/>
              </a:ext>
            </a:extLst>
          </p:cNvPr>
          <p:cNvSpPr>
            <a:spLocks noGrp="1"/>
          </p:cNvSpPr>
          <p:nvPr>
            <p:ph type="title"/>
          </p:nvPr>
        </p:nvSpPr>
        <p:spPr/>
        <p:txBody>
          <a:bodyPr>
            <a:normAutofit/>
          </a:bodyPr>
          <a:lstStyle/>
          <a:p>
            <a:r>
              <a:rPr lang="en-GB" dirty="0"/>
              <a:t>Quick Lab 2 – Hyperlinks</a:t>
            </a:r>
          </a:p>
        </p:txBody>
      </p:sp>
    </p:spTree>
    <p:extLst>
      <p:ext uri="{BB962C8B-B14F-4D97-AF65-F5344CB8AC3E}">
        <p14:creationId xmlns:p14="http://schemas.microsoft.com/office/powerpoint/2010/main" val="219204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0B6CDC-7F62-F64C-B0C6-88FF5B7B6FF7}"/>
              </a:ext>
            </a:extLst>
          </p:cNvPr>
          <p:cNvSpPr>
            <a:spLocks noGrp="1"/>
          </p:cNvSpPr>
          <p:nvPr>
            <p:ph type="ctrTitle"/>
          </p:nvPr>
        </p:nvSpPr>
        <p:spPr/>
        <p:txBody>
          <a:bodyPr/>
          <a:lstStyle/>
          <a:p>
            <a:r>
              <a:rPr lang="en-GB" dirty="0"/>
              <a:t>Images</a:t>
            </a:r>
          </a:p>
        </p:txBody>
      </p:sp>
      <p:sp>
        <p:nvSpPr>
          <p:cNvPr id="7" name="Subtitle 6">
            <a:extLst>
              <a:ext uri="{FF2B5EF4-FFF2-40B4-BE49-F238E27FC236}">
                <a16:creationId xmlns:a16="http://schemas.microsoft.com/office/drawing/2014/main" id="{70AA24CD-02B6-8D48-8CF1-7E92B707A7BB}"/>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119029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8630C8-CDD7-C6C0-1CDE-96586F7DAA20}"/>
              </a:ext>
            </a:extLst>
          </p:cNvPr>
          <p:cNvSpPr>
            <a:spLocks noGrp="1"/>
          </p:cNvSpPr>
          <p:nvPr>
            <p:ph type="title"/>
          </p:nvPr>
        </p:nvSpPr>
        <p:spPr/>
        <p:txBody>
          <a:bodyPr/>
          <a:lstStyle/>
          <a:p>
            <a:r>
              <a:rPr lang="en-US" cap="none" dirty="0"/>
              <a:t>Image File Formats</a:t>
            </a:r>
            <a:br>
              <a:rPr lang="en-US" cap="none" dirty="0"/>
            </a:br>
            <a:br>
              <a:rPr lang="en-US" altLang="en-US" dirty="0"/>
            </a:br>
            <a:endParaRPr lang="en-GB" dirty="0"/>
          </a:p>
        </p:txBody>
      </p:sp>
      <p:sp>
        <p:nvSpPr>
          <p:cNvPr id="2" name="Text Placeholder 1">
            <a:extLst>
              <a:ext uri="{FF2B5EF4-FFF2-40B4-BE49-F238E27FC236}">
                <a16:creationId xmlns:a16="http://schemas.microsoft.com/office/drawing/2014/main" id="{2C32ACB6-F0D1-4CCF-8113-F20E1BDA4EA5}"/>
              </a:ext>
            </a:extLst>
          </p:cNvPr>
          <p:cNvSpPr>
            <a:spLocks noGrp="1"/>
          </p:cNvSpPr>
          <p:nvPr>
            <p:ph type="body" sz="quarter" idx="4294967295"/>
          </p:nvPr>
        </p:nvSpPr>
        <p:spPr>
          <a:xfrm>
            <a:off x="650798" y="1811010"/>
            <a:ext cx="7343775" cy="6167438"/>
          </a:xfrm>
        </p:spPr>
        <p:txBody>
          <a:bodyPr/>
          <a:lstStyle/>
          <a:p>
            <a:pPr>
              <a:lnSpc>
                <a:spcPct val="100000"/>
              </a:lnSpc>
            </a:pPr>
            <a:r>
              <a:rPr lang="en-US" altLang="en-US" sz="2000" b="1" dirty="0"/>
              <a:t>A very large number of graphics file formats </a:t>
            </a:r>
          </a:p>
          <a:p>
            <a:pPr lvl="1">
              <a:lnSpc>
                <a:spcPct val="100000"/>
              </a:lnSpc>
              <a:buFont typeface="Arial" panose="020B0604020202020204" pitchFamily="34" charset="0"/>
              <a:buChar char="•"/>
            </a:pPr>
            <a:r>
              <a:rPr lang="en-US" altLang="en-US" sz="1800" dirty="0"/>
              <a:t>BMP, GIF, PCX, JPEG, TIFF, CGM …</a:t>
            </a:r>
          </a:p>
          <a:p>
            <a:pPr>
              <a:lnSpc>
                <a:spcPct val="100000"/>
              </a:lnSpc>
              <a:spcBef>
                <a:spcPts val="1800"/>
              </a:spcBef>
            </a:pPr>
            <a:r>
              <a:rPr lang="en-US" altLang="en-US" sz="2000" b="1" dirty="0"/>
              <a:t>Most browsers support a few well-known formats</a:t>
            </a:r>
          </a:p>
          <a:p>
            <a:pPr lvl="1">
              <a:lnSpc>
                <a:spcPct val="100000"/>
              </a:lnSpc>
              <a:buFont typeface="Arial" panose="020B0604020202020204" pitchFamily="34" charset="0"/>
              <a:buChar char="•"/>
            </a:pPr>
            <a:r>
              <a:rPr lang="en-US" altLang="en-US" sz="1800" dirty="0"/>
              <a:t>GIF (Graphics Interchange Format)</a:t>
            </a:r>
          </a:p>
          <a:p>
            <a:pPr lvl="1">
              <a:lnSpc>
                <a:spcPct val="100000"/>
              </a:lnSpc>
              <a:buFont typeface="Arial" panose="020B0604020202020204" pitchFamily="34" charset="0"/>
              <a:buChar char="•"/>
            </a:pPr>
            <a:r>
              <a:rPr lang="en-US" altLang="en-US" sz="1800" dirty="0"/>
              <a:t>JPEG (Joint Photographic Experts Group)</a:t>
            </a:r>
          </a:p>
          <a:p>
            <a:pPr lvl="1">
              <a:lnSpc>
                <a:spcPct val="100000"/>
              </a:lnSpc>
              <a:buFont typeface="Arial" panose="020B0604020202020204" pitchFamily="34" charset="0"/>
              <a:buChar char="•"/>
            </a:pPr>
            <a:r>
              <a:rPr lang="en-US" altLang="en-US" sz="1800" dirty="0"/>
              <a:t>Text-only browsers (e.g., Lynx) ignore all images</a:t>
            </a:r>
          </a:p>
          <a:p>
            <a:pPr lvl="1">
              <a:lnSpc>
                <a:spcPct val="100000"/>
              </a:lnSpc>
              <a:buFont typeface="Arial" panose="020B0604020202020204" pitchFamily="34" charset="0"/>
              <a:buChar char="•"/>
            </a:pPr>
            <a:r>
              <a:rPr lang="en-US" altLang="en-US" sz="1800" dirty="0"/>
              <a:t>Usually possible to disable images to reduce bandwidth</a:t>
            </a:r>
          </a:p>
          <a:p>
            <a:pPr>
              <a:lnSpc>
                <a:spcPct val="100000"/>
              </a:lnSpc>
              <a:spcBef>
                <a:spcPts val="1800"/>
              </a:spcBef>
            </a:pPr>
            <a:r>
              <a:rPr lang="en-US" altLang="en-US" sz="2000" b="1" dirty="0"/>
              <a:t>Some browsers support other image file formats</a:t>
            </a:r>
          </a:p>
          <a:p>
            <a:pPr>
              <a:lnSpc>
                <a:spcPct val="100000"/>
              </a:lnSpc>
              <a:spcBef>
                <a:spcPts val="1800"/>
              </a:spcBef>
            </a:pPr>
            <a:r>
              <a:rPr lang="en-US" altLang="en-US" sz="2000" b="1" dirty="0"/>
              <a:t>PNG (Portable Network Graphics) format</a:t>
            </a:r>
          </a:p>
          <a:p>
            <a:pPr>
              <a:lnSpc>
                <a:spcPct val="100000"/>
              </a:lnSpc>
              <a:spcBef>
                <a:spcPts val="1800"/>
              </a:spcBef>
            </a:pPr>
            <a:r>
              <a:rPr lang="en-US" altLang="en-US" sz="2000" b="1" dirty="0" err="1"/>
              <a:t>WebP</a:t>
            </a:r>
            <a:r>
              <a:rPr lang="en-US" altLang="en-US" sz="2000" b="1" dirty="0"/>
              <a:t> – modern image format that provides superior lossless and lossy compression</a:t>
            </a:r>
          </a:p>
        </p:txBody>
      </p:sp>
      <p:graphicFrame>
        <p:nvGraphicFramePr>
          <p:cNvPr id="12292" name="Object 4"/>
          <p:cNvGraphicFramePr>
            <a:graphicFrameLocks/>
          </p:cNvGraphicFramePr>
          <p:nvPr>
            <p:extLst>
              <p:ext uri="{D42A27DB-BD31-4B8C-83A1-F6EECF244321}">
                <p14:modId xmlns:p14="http://schemas.microsoft.com/office/powerpoint/2010/main" val="1500474692"/>
              </p:ext>
            </p:extLst>
          </p:nvPr>
        </p:nvGraphicFramePr>
        <p:xfrm>
          <a:off x="9676698" y="4674391"/>
          <a:ext cx="2294965" cy="1963271"/>
        </p:xfrm>
        <a:graphic>
          <a:graphicData uri="http://schemas.openxmlformats.org/presentationml/2006/ole">
            <mc:AlternateContent xmlns:mc="http://schemas.openxmlformats.org/markup-compatibility/2006">
              <mc:Choice xmlns:v="urn:schemas-microsoft-com:vml" Requires="v">
                <p:oleObj name="Clip" r:id="rId3" imgW="3658672" imgH="3215944" progId="MS_ClipArt_Gallery.2">
                  <p:embed/>
                </p:oleObj>
              </mc:Choice>
              <mc:Fallback>
                <p:oleObj name="Clip" r:id="rId3" imgW="3658672" imgH="3215944" progId="MS_ClipArt_Gallery.2">
                  <p:embed/>
                  <p:pic>
                    <p:nvPicPr>
                      <p:cNvPr id="1229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6698" y="4674391"/>
                        <a:ext cx="2294965" cy="1963271"/>
                      </a:xfrm>
                      <a:prstGeom prst="rect">
                        <a:avLst/>
                      </a:prstGeom>
                      <a:noFill/>
                      <a:ln>
                        <a:noFill/>
                      </a:ln>
                      <a:effectLst>
                        <a:outerShdw dist="107763"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364527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C038A-4889-2695-A93A-FCFAAC0D7910}"/>
              </a:ext>
            </a:extLst>
          </p:cNvPr>
          <p:cNvSpPr>
            <a:spLocks noGrp="1"/>
          </p:cNvSpPr>
          <p:nvPr>
            <p:ph type="title"/>
          </p:nvPr>
        </p:nvSpPr>
        <p:spPr/>
        <p:txBody>
          <a:bodyPr/>
          <a:lstStyle/>
          <a:p>
            <a:r>
              <a:rPr lang="en-GB" sz="3600" dirty="0"/>
              <a:t>Client Devices</a:t>
            </a:r>
            <a:br>
              <a:rPr lang="en-GB" sz="3600" dirty="0"/>
            </a:br>
            <a:endParaRPr lang="en-GB" dirty="0"/>
          </a:p>
        </p:txBody>
      </p:sp>
      <p:sp>
        <p:nvSpPr>
          <p:cNvPr id="4" name="Text Placeholder 3">
            <a:extLst>
              <a:ext uri="{FF2B5EF4-FFF2-40B4-BE49-F238E27FC236}">
                <a16:creationId xmlns:a16="http://schemas.microsoft.com/office/drawing/2014/main" id="{FEF13A74-94C7-4D2A-8EAA-A169A8F2C242}"/>
              </a:ext>
            </a:extLst>
          </p:cNvPr>
          <p:cNvSpPr>
            <a:spLocks noGrp="1"/>
          </p:cNvSpPr>
          <p:nvPr>
            <p:ph type="body" sz="quarter" idx="4294967295"/>
          </p:nvPr>
        </p:nvSpPr>
        <p:spPr>
          <a:xfrm>
            <a:off x="3854508" y="477991"/>
            <a:ext cx="6684962" cy="6165850"/>
          </a:xfrm>
        </p:spPr>
        <p:txBody>
          <a:bodyPr anchor="ctr"/>
          <a:lstStyle/>
          <a:p>
            <a:pPr>
              <a:lnSpc>
                <a:spcPct val="100000"/>
              </a:lnSpc>
              <a:spcAft>
                <a:spcPts val="1200"/>
              </a:spcAft>
            </a:pPr>
            <a:r>
              <a:rPr lang="en-GB" sz="2000" dirty="0"/>
              <a:t>Need some form of browser to make requests</a:t>
            </a:r>
          </a:p>
          <a:p>
            <a:pPr>
              <a:lnSpc>
                <a:spcPct val="100000"/>
              </a:lnSpc>
              <a:spcAft>
                <a:spcPts val="1200"/>
              </a:spcAft>
            </a:pPr>
            <a:r>
              <a:rPr lang="en-GB" sz="2000" dirty="0"/>
              <a:t>Most commonly:</a:t>
            </a:r>
          </a:p>
          <a:p>
            <a:pPr lvl="1">
              <a:lnSpc>
                <a:spcPct val="100000"/>
              </a:lnSpc>
              <a:spcAft>
                <a:spcPts val="1200"/>
              </a:spcAft>
              <a:buFont typeface="Arial" panose="020B0604020202020204" pitchFamily="34" charset="0"/>
              <a:buChar char="•"/>
            </a:pPr>
            <a:r>
              <a:rPr lang="en-GB" sz="1800" dirty="0"/>
              <a:t>Chrome, Safari, Edge, etc</a:t>
            </a:r>
          </a:p>
          <a:p>
            <a:pPr>
              <a:lnSpc>
                <a:spcPct val="100000"/>
              </a:lnSpc>
              <a:spcAft>
                <a:spcPts val="1200"/>
              </a:spcAft>
            </a:pPr>
            <a:r>
              <a:rPr lang="en-GB" sz="2000" dirty="0"/>
              <a:t>Can also be</a:t>
            </a:r>
          </a:p>
          <a:p>
            <a:pPr lvl="1">
              <a:lnSpc>
                <a:spcPct val="100000"/>
              </a:lnSpc>
              <a:spcAft>
                <a:spcPts val="1200"/>
              </a:spcAft>
              <a:buFont typeface="Arial" panose="020B0604020202020204" pitchFamily="34" charset="0"/>
              <a:buChar char="•"/>
            </a:pPr>
            <a:r>
              <a:rPr lang="en-GB" sz="1800" dirty="0"/>
              <a:t>Smart Devices (Televisions, home appliances, etc)</a:t>
            </a:r>
          </a:p>
          <a:p>
            <a:pPr marL="0" lvl="1" indent="0">
              <a:lnSpc>
                <a:spcPct val="100000"/>
              </a:lnSpc>
              <a:spcAft>
                <a:spcPts val="1200"/>
              </a:spcAft>
              <a:buNone/>
            </a:pPr>
            <a:endParaRPr lang="en-GB" sz="1800" dirty="0"/>
          </a:p>
          <a:p>
            <a:pPr>
              <a:lnSpc>
                <a:spcPct val="100000"/>
              </a:lnSpc>
              <a:spcAft>
                <a:spcPts val="1200"/>
              </a:spcAft>
            </a:pPr>
            <a:r>
              <a:rPr lang="en-GB" sz="2000" dirty="0"/>
              <a:t>Makes request using a Uniform Resource Locator (URL) to specify where request is made to</a:t>
            </a:r>
          </a:p>
          <a:p>
            <a:pPr>
              <a:lnSpc>
                <a:spcPct val="100000"/>
              </a:lnSpc>
              <a:spcAft>
                <a:spcPts val="1200"/>
              </a:spcAft>
            </a:pPr>
            <a:r>
              <a:rPr lang="en-GB" sz="2000" dirty="0"/>
              <a:t>Uses </a:t>
            </a:r>
            <a:r>
              <a:rPr lang="en-GB" sz="2000" dirty="0" err="1"/>
              <a:t>HyperText</a:t>
            </a:r>
            <a:r>
              <a:rPr lang="en-GB" sz="2000" dirty="0"/>
              <a:t> Transfer Protocol (HTTP) to actually make the request</a:t>
            </a:r>
          </a:p>
        </p:txBody>
      </p:sp>
    </p:spTree>
    <p:extLst>
      <p:ext uri="{BB962C8B-B14F-4D97-AF65-F5344CB8AC3E}">
        <p14:creationId xmlns:p14="http://schemas.microsoft.com/office/powerpoint/2010/main" val="620145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057595-5D8E-3B64-9329-F5FC3A6356EC}"/>
              </a:ext>
            </a:extLst>
          </p:cNvPr>
          <p:cNvSpPr>
            <a:spLocks noGrp="1"/>
          </p:cNvSpPr>
          <p:nvPr>
            <p:ph type="body" sz="quarter" idx="10"/>
          </p:nvPr>
        </p:nvSpPr>
        <p:spPr/>
        <p:txBody>
          <a:bodyPr/>
          <a:lstStyle/>
          <a:p>
            <a:endParaRPr lang="en-GB"/>
          </a:p>
        </p:txBody>
      </p:sp>
      <p:sp>
        <p:nvSpPr>
          <p:cNvPr id="22530" name="Rectangle 2"/>
          <p:cNvSpPr>
            <a:spLocks noGrp="1" noChangeArrowheads="1"/>
          </p:cNvSpPr>
          <p:nvPr>
            <p:ph type="title"/>
          </p:nvPr>
        </p:nvSpPr>
        <p:spPr/>
        <p:txBody>
          <a:bodyPr>
            <a:normAutofit/>
          </a:bodyPr>
          <a:lstStyle/>
          <a:p>
            <a:r>
              <a:rPr lang="en-US" altLang="en-US" sz="4000" dirty="0"/>
              <a:t>Inline Images: the &lt;</a:t>
            </a:r>
            <a:r>
              <a:rPr lang="en-US" altLang="en-US" sz="4000" dirty="0" err="1"/>
              <a:t>img</a:t>
            </a:r>
            <a:r>
              <a:rPr lang="en-US" altLang="en-US" sz="4000" dirty="0"/>
              <a:t>&gt; Tag</a:t>
            </a:r>
          </a:p>
        </p:txBody>
      </p:sp>
      <p:sp>
        <p:nvSpPr>
          <p:cNvPr id="22531" name="Rectangle 4"/>
          <p:cNvSpPr>
            <a:spLocks noChangeArrowheads="1"/>
          </p:cNvSpPr>
          <p:nvPr/>
        </p:nvSpPr>
        <p:spPr bwMode="auto">
          <a:xfrm>
            <a:off x="391858" y="1897654"/>
            <a:ext cx="7795674" cy="4070987"/>
          </a:xfrm>
          <a:prstGeom prst="rect">
            <a:avLst/>
          </a:prstGeom>
          <a:solidFill>
            <a:schemeClr val="accent4">
              <a:lumMod val="20000"/>
              <a:lumOff val="80000"/>
            </a:schemeClr>
          </a:solidFill>
          <a:ln w="12700">
            <a:noFill/>
            <a:miter lim="800000"/>
            <a:headEnd/>
            <a:tailEnd/>
          </a:ln>
          <a:effectLst>
            <a:outerShdw dist="107763" dir="2700000" algn="ctr" rotWithShape="0">
              <a:schemeClr val="bg2"/>
            </a:outerShdw>
          </a:effectLst>
        </p:spPr>
        <p:txBody>
          <a:bodyPr wrap="square" lIns="92075" tIns="46038" rIns="92075" bIns="46038">
            <a:spAutoFit/>
          </a:bodyPr>
          <a:lstStyle>
            <a:lvl1pPr defTabSz="70961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&lt;html&gt;&lt;head&gt;&lt;title&gt;Success!&lt;/title&gt;&lt;/head&gt;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&lt;body&gt;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&lt;h1&gt;Well done!&lt;/h1&gt;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Congratulations on completing your</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course with flying </a:t>
            </a:r>
            <a:r>
              <a:rPr lang="en-US" altLang="en-US" dirty="0" err="1">
                <a:latin typeface="Source Code Pro" panose="020B0309030403020204" pitchFamily="49" charset="0"/>
                <a:ea typeface="Source Code Pro" panose="020B0309030403020204" pitchFamily="49" charset="0"/>
                <a:cs typeface="Courier New" panose="02070309020205020404" pitchFamily="49" charset="0"/>
              </a:rPr>
              <a:t>colours</a:t>
            </a: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&lt;</a:t>
            </a:r>
            <a:r>
              <a:rPr lang="en-US" altLang="en-US"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img</a:t>
            </a:r>
            <a:r>
              <a:rPr lang="en-US" altLang="en-US"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a:t>
            </a:r>
            <a:r>
              <a:rPr lang="en-US" altLang="en-US"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src</a:t>
            </a:r>
            <a:r>
              <a:rPr lang="en-US" altLang="en-US"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="scroll.gif" alt="Scroll" /&gt;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We are confident that you won't find a </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better training agency anywhere.&lt;</a:t>
            </a:r>
            <a:r>
              <a:rPr lang="en-US" altLang="en-US"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&lt;/body&gt;</a:t>
            </a:r>
          </a:p>
          <a:p>
            <a:pPr>
              <a:lnSpc>
                <a:spcPct val="90000"/>
              </a:lnSpc>
              <a:spcBef>
                <a:spcPct val="30000"/>
              </a:spcBef>
              <a:buClrTx/>
              <a:buFontTx/>
              <a:buNone/>
            </a:pPr>
            <a:r>
              <a:rPr lang="en-US" altLang="en-US" dirty="0">
                <a:latin typeface="Source Code Pro" panose="020B0309030403020204" pitchFamily="49" charset="0"/>
                <a:ea typeface="Source Code Pro" panose="020B0309030403020204" pitchFamily="49" charset="0"/>
                <a:cs typeface="Courier New" panose="02070309020205020404" pitchFamily="49" charset="0"/>
              </a:rPr>
              <a:t>&lt;/html&gt;</a:t>
            </a:r>
          </a:p>
        </p:txBody>
      </p:sp>
      <p:pic>
        <p:nvPicPr>
          <p:cNvPr id="22532" name="Picture 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3229" y="3732120"/>
            <a:ext cx="3970998" cy="24519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3" name="Rectangle 6"/>
          <p:cNvSpPr>
            <a:spLocks noChangeArrowheads="1"/>
          </p:cNvSpPr>
          <p:nvPr/>
        </p:nvSpPr>
        <p:spPr bwMode="auto">
          <a:xfrm>
            <a:off x="8336645" y="2440133"/>
            <a:ext cx="3482155"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620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rPr>
              <a:t>This text is shown when images are unavailable or disabled</a:t>
            </a:r>
          </a:p>
        </p:txBody>
      </p:sp>
      <p:sp>
        <p:nvSpPr>
          <p:cNvPr id="22534" name="Line 7"/>
          <p:cNvSpPr>
            <a:spLocks noChangeShapeType="1"/>
          </p:cNvSpPr>
          <p:nvPr/>
        </p:nvSpPr>
        <p:spPr bwMode="auto">
          <a:xfrm flipH="1">
            <a:off x="6071015" y="2773178"/>
            <a:ext cx="2265628" cy="1004342"/>
          </a:xfrm>
          <a:prstGeom prst="line">
            <a:avLst/>
          </a:prstGeom>
          <a:noFill/>
          <a:ln w="12700">
            <a:solidFill>
              <a:srgbClr val="C8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Tree>
    <p:extLst>
      <p:ext uri="{BB962C8B-B14F-4D97-AF65-F5344CB8AC3E}">
        <p14:creationId xmlns:p14="http://schemas.microsoft.com/office/powerpoint/2010/main" val="2787588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3212-F5DC-E657-0C4A-45BE053EFFE0}"/>
              </a:ext>
            </a:extLst>
          </p:cNvPr>
          <p:cNvSpPr>
            <a:spLocks noGrp="1"/>
          </p:cNvSpPr>
          <p:nvPr>
            <p:ph type="title"/>
          </p:nvPr>
        </p:nvSpPr>
        <p:spPr/>
        <p:txBody>
          <a:bodyPr/>
          <a:lstStyle/>
          <a:p>
            <a:r>
              <a:rPr lang="en-US" altLang="en-US" dirty="0"/>
              <a:t>Image Height and Width</a:t>
            </a:r>
            <a:br>
              <a:rPr lang="en-US" altLang="en-US" dirty="0"/>
            </a:br>
            <a:br>
              <a:rPr lang="en-US" altLang="en-US" dirty="0"/>
            </a:br>
            <a:endParaRPr lang="en-GB" dirty="0"/>
          </a:p>
        </p:txBody>
      </p:sp>
      <p:sp>
        <p:nvSpPr>
          <p:cNvPr id="3" name="Text Placeholder 2">
            <a:extLst>
              <a:ext uri="{FF2B5EF4-FFF2-40B4-BE49-F238E27FC236}">
                <a16:creationId xmlns:a16="http://schemas.microsoft.com/office/drawing/2014/main" id="{E78B8840-C1EC-4FD4-853B-9718ECFFD75D}"/>
              </a:ext>
            </a:extLst>
          </p:cNvPr>
          <p:cNvSpPr>
            <a:spLocks noGrp="1"/>
          </p:cNvSpPr>
          <p:nvPr>
            <p:ph type="body" sz="quarter" idx="4294967295"/>
          </p:nvPr>
        </p:nvSpPr>
        <p:spPr>
          <a:xfrm>
            <a:off x="154218" y="1945109"/>
            <a:ext cx="6342062" cy="5216525"/>
          </a:xfrm>
        </p:spPr>
        <p:txBody>
          <a:bodyPr/>
          <a:lstStyle/>
          <a:p>
            <a:pPr>
              <a:lnSpc>
                <a:spcPct val="100000"/>
              </a:lnSpc>
              <a:spcBef>
                <a:spcPts val="1200"/>
              </a:spcBef>
            </a:pPr>
            <a:r>
              <a:rPr lang="en-US" altLang="en-US" sz="2000" b="1" dirty="0"/>
              <a:t>A picture’s size is usually found from data in the file</a:t>
            </a:r>
          </a:p>
          <a:p>
            <a:pPr lvl="1">
              <a:lnSpc>
                <a:spcPct val="100000"/>
              </a:lnSpc>
              <a:buFont typeface="Arial" panose="020B0604020202020204" pitchFamily="34" charset="0"/>
              <a:buChar char="•"/>
            </a:pPr>
            <a:r>
              <a:rPr lang="en-US" altLang="en-US" sz="1800" dirty="0"/>
              <a:t>Can change this with WIDTH and HEIGHT attributes</a:t>
            </a:r>
          </a:p>
          <a:p>
            <a:pPr>
              <a:lnSpc>
                <a:spcPct val="100000"/>
              </a:lnSpc>
              <a:spcBef>
                <a:spcPts val="1200"/>
              </a:spcBef>
            </a:pPr>
            <a:r>
              <a:rPr lang="en-US" altLang="en-US" sz="2000" b="1" dirty="0"/>
              <a:t>Do not use WIDTH and HEIGHT attributes to reduce the display size of an image</a:t>
            </a:r>
          </a:p>
          <a:p>
            <a:pPr lvl="1">
              <a:lnSpc>
                <a:spcPct val="100000"/>
              </a:lnSpc>
              <a:buFont typeface="Arial" panose="020B0604020202020204" pitchFamily="34" charset="0"/>
              <a:buChar char="•"/>
            </a:pPr>
            <a:r>
              <a:rPr lang="en-US" altLang="en-US" sz="1800" dirty="0"/>
              <a:t>The browser will need to download the entire image</a:t>
            </a:r>
          </a:p>
          <a:p>
            <a:endParaRPr lang="en-US" altLang="en-US" dirty="0"/>
          </a:p>
          <a:p>
            <a:endParaRPr lang="en-GB" dirty="0"/>
          </a:p>
        </p:txBody>
      </p:sp>
      <p:sp>
        <p:nvSpPr>
          <p:cNvPr id="24580" name="Rectangle 4"/>
          <p:cNvSpPr>
            <a:spLocks noChangeArrowheads="1"/>
          </p:cNvSpPr>
          <p:nvPr/>
        </p:nvSpPr>
        <p:spPr bwMode="auto">
          <a:xfrm>
            <a:off x="6273676" y="3193855"/>
            <a:ext cx="5580000" cy="2003425"/>
          </a:xfrm>
          <a:prstGeom prst="rect">
            <a:avLst/>
          </a:prstGeom>
          <a:solidFill>
            <a:schemeClr val="accent4">
              <a:lumMod val="20000"/>
              <a:lumOff val="80000"/>
            </a:schemeClr>
          </a:solidFill>
          <a:ln w="12700">
            <a:noFill/>
            <a:miter lim="800000"/>
            <a:headEnd/>
            <a:tailEnd/>
          </a:ln>
          <a:effectLst>
            <a:outerShdw dist="107763" dir="2700000" algn="ctr" rotWithShape="0">
              <a:schemeClr val="bg2"/>
            </a:outerShdw>
          </a:effectLst>
        </p:spPr>
        <p:txBody>
          <a:bodyPr wrap="square" lIns="92075" tIns="46038" rIns="92075" bIns="46038">
            <a:spAutoFit/>
          </a:bodyPr>
          <a:lstStyle>
            <a:lvl1pPr defTabSz="70961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ct val="30000"/>
              </a:spcBef>
              <a:buClrTx/>
              <a:buFontTx/>
              <a:buNone/>
            </a:pPr>
            <a:r>
              <a:rPr lang="en-US" altLang="en-US" sz="1800" dirty="0">
                <a:solidFill>
                  <a:schemeClr val="accent6">
                    <a:lumMod val="50000"/>
                  </a:schemeClr>
                </a:solidFill>
                <a:latin typeface="Source Code Pro" panose="020B0309030403020204" pitchFamily="49" charset="0"/>
                <a:ea typeface="Source Code Pro" panose="020B0309030403020204" pitchFamily="49" charset="0"/>
                <a:cs typeface="Courier New" panose="02070309020205020404" pitchFamily="49" charset="0"/>
              </a:rPr>
              <a:t>&lt;!-- Force the image to be 100x100 --&gt;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img</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src</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scroll.gif</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alt="Scroll"</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a:t>
            </a:r>
            <a:r>
              <a:rPr lang="en-US" altLang="en-US" sz="1800"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width="100"</a:t>
            </a:r>
          </a:p>
          <a:p>
            <a:pPr>
              <a:lnSpc>
                <a:spcPct val="90000"/>
              </a:lnSpc>
              <a:spcBef>
                <a:spcPct val="30000"/>
              </a:spcBef>
              <a:buClrTx/>
              <a:buFontTx/>
              <a:buNone/>
            </a:pPr>
            <a:r>
              <a:rPr lang="en-US" altLang="en-US" sz="1800"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height="100" </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a:t>
            </a:r>
          </a:p>
        </p:txBody>
      </p:sp>
    </p:spTree>
    <p:extLst>
      <p:ext uri="{BB962C8B-B14F-4D97-AF65-F5344CB8AC3E}">
        <p14:creationId xmlns:p14="http://schemas.microsoft.com/office/powerpoint/2010/main" val="2522652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31842C-39AB-1515-D103-498B73BFCF99}"/>
              </a:ext>
            </a:extLst>
          </p:cNvPr>
          <p:cNvSpPr>
            <a:spLocks noGrp="1"/>
          </p:cNvSpPr>
          <p:nvPr>
            <p:ph type="body" sz="quarter" idx="10"/>
          </p:nvPr>
        </p:nvSpPr>
        <p:spPr/>
        <p:txBody>
          <a:bodyPr/>
          <a:lstStyle/>
          <a:p>
            <a:endParaRPr lang="en-GB"/>
          </a:p>
        </p:txBody>
      </p:sp>
      <p:sp>
        <p:nvSpPr>
          <p:cNvPr id="30722" name="Rectangle 2"/>
          <p:cNvSpPr>
            <a:spLocks noGrp="1" noChangeArrowheads="1"/>
          </p:cNvSpPr>
          <p:nvPr>
            <p:ph type="title"/>
          </p:nvPr>
        </p:nvSpPr>
        <p:spPr/>
        <p:txBody>
          <a:bodyPr>
            <a:normAutofit/>
          </a:bodyPr>
          <a:lstStyle/>
          <a:p>
            <a:r>
              <a:rPr lang="en-US" altLang="en-US" sz="4000" dirty="0"/>
              <a:t>Graphical Hyperlinks</a:t>
            </a:r>
          </a:p>
        </p:txBody>
      </p:sp>
      <p:sp>
        <p:nvSpPr>
          <p:cNvPr id="6" name="Rectangle 4"/>
          <p:cNvSpPr>
            <a:spLocks noChangeArrowheads="1"/>
          </p:cNvSpPr>
          <p:nvPr/>
        </p:nvSpPr>
        <p:spPr bwMode="auto">
          <a:xfrm>
            <a:off x="215177" y="1692000"/>
            <a:ext cx="8636000" cy="4456605"/>
          </a:xfrm>
          <a:prstGeom prst="rect">
            <a:avLst/>
          </a:prstGeom>
          <a:solidFill>
            <a:schemeClr val="accent4">
              <a:lumMod val="20000"/>
              <a:lumOff val="80000"/>
            </a:schemeClr>
          </a:solidFill>
          <a:ln w="12700" algn="ctr">
            <a:noFill/>
            <a:miter lim="800000"/>
            <a:headEnd/>
            <a:tailEnd/>
          </a:ln>
        </p:spPr>
        <p:txBody>
          <a:bodyPr>
            <a:spAutoFit/>
          </a:bodyPr>
          <a:lstStyle/>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&lt;html&gt;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&lt;head&gt;&lt;title&gt;Graphical links&lt;/title&gt;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&lt;/head&gt;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&lt;body&gt;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&lt;p&gt;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="http://www.microsoft.com"&gt;Microsoft home page&lt;/a&gt;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Alternatively, click on this star:</a:t>
            </a:r>
          </a:p>
          <a:p>
            <a:pPr>
              <a:lnSpc>
                <a:spcPct val="90000"/>
              </a:lnSpc>
              <a:spcBef>
                <a:spcPct val="30000"/>
              </a:spcBef>
              <a:buClrTx/>
              <a:buFontTx/>
              <a:buNone/>
            </a:pP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600" b="1"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="http://www.microsoft.com"&gt;</a:t>
            </a:r>
          </a:p>
          <a:p>
            <a:pPr>
              <a:lnSpc>
                <a:spcPct val="90000"/>
              </a:lnSpc>
              <a:spcBef>
                <a:spcPct val="30000"/>
              </a:spcBef>
              <a:buClrTx/>
              <a:buFontTx/>
              <a:buNone/>
            </a:pP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600" b="1"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img</a:t>
            </a: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a:t>
            </a:r>
            <a:r>
              <a:rPr lang="en-US" altLang="en-US" sz="1600" b="1"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src</a:t>
            </a: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="star.gif" alt="MS Home Page“/&gt;</a:t>
            </a:r>
          </a:p>
          <a:p>
            <a:pPr>
              <a:lnSpc>
                <a:spcPct val="90000"/>
              </a:lnSpc>
              <a:spcBef>
                <a:spcPct val="30000"/>
              </a:spcBef>
              <a:buClrTx/>
              <a:buFontTx/>
              <a:buNone/>
            </a:pPr>
            <a:r>
              <a:rPr lang="en-US" altLang="en-US" sz="16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&lt;/a&gt;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600" b="1" dirty="0" err="1">
                <a:latin typeface="Source Code Pro" panose="020B0309030403020204" pitchFamily="49" charset="0"/>
                <a:ea typeface="Source Code Pro" panose="020B0309030403020204" pitchFamily="49" charset="0"/>
                <a:cs typeface="Courier New" panose="02070309020205020404" pitchFamily="49" charset="0"/>
              </a:rPr>
              <a:t>br</a:t>
            </a: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&lt;/p&gt;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&lt;/body&gt;</a:t>
            </a:r>
          </a:p>
          <a:p>
            <a:pPr>
              <a:lnSpc>
                <a:spcPct val="90000"/>
              </a:lnSpc>
              <a:spcBef>
                <a:spcPct val="30000"/>
              </a:spcBef>
              <a:buClrTx/>
              <a:buFontTx/>
              <a:buNone/>
            </a:pPr>
            <a:r>
              <a:rPr lang="en-US" altLang="en-US" sz="1600" b="1" dirty="0">
                <a:latin typeface="Source Code Pro" panose="020B0309030403020204" pitchFamily="49" charset="0"/>
                <a:ea typeface="Source Code Pro" panose="020B0309030403020204" pitchFamily="49" charset="0"/>
                <a:cs typeface="Courier New" panose="02070309020205020404" pitchFamily="49" charset="0"/>
              </a:rPr>
              <a:t>&lt;/html&gt;</a:t>
            </a:r>
          </a:p>
        </p:txBody>
      </p:sp>
      <p:pic>
        <p:nvPicPr>
          <p:cNvPr id="30724" name="Picture 5"/>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4689" y="3951653"/>
            <a:ext cx="4832976" cy="1624754"/>
          </a:xfrm>
          <a:prstGeom prst="rect">
            <a:avLst/>
          </a:prstGeom>
          <a:solidFill>
            <a:schemeClr val="accent4">
              <a:lumMod val="20000"/>
              <a:lumOff val="80000"/>
            </a:schemeClr>
          </a:solidFill>
          <a:ln w="12700">
            <a:solidFill>
              <a:schemeClr val="tx1"/>
            </a:solidFill>
            <a:miter lim="800000"/>
            <a:headEnd/>
            <a:tailEnd/>
          </a:ln>
        </p:spPr>
      </p:pic>
    </p:spTree>
    <p:extLst>
      <p:ext uri="{BB962C8B-B14F-4D97-AF65-F5344CB8AC3E}">
        <p14:creationId xmlns:p14="http://schemas.microsoft.com/office/powerpoint/2010/main" val="125822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sz="quarter" idx="10"/>
          </p:nvPr>
        </p:nvSpPr>
        <p:spPr/>
        <p:txBody>
          <a:bodyPr/>
          <a:lstStyle/>
          <a:p>
            <a:pPr marL="0" indent="0">
              <a:lnSpc>
                <a:spcPct val="100000"/>
              </a:lnSpc>
              <a:spcBef>
                <a:spcPts val="1800"/>
              </a:spcBef>
              <a:buNone/>
            </a:pPr>
            <a:r>
              <a:rPr lang="en-US" altLang="en-US" sz="2000" dirty="0"/>
              <a:t>Images can be large</a:t>
            </a:r>
          </a:p>
          <a:p>
            <a:pPr lvl="1">
              <a:lnSpc>
                <a:spcPct val="100000"/>
              </a:lnSpc>
              <a:buFont typeface="Arial" panose="020B0604020202020204" pitchFamily="34" charset="0"/>
              <a:buChar char="•"/>
            </a:pPr>
            <a:r>
              <a:rPr lang="en-US" altLang="en-US" sz="1800" dirty="0"/>
              <a:t>An issue if the users’ connection is slow</a:t>
            </a:r>
          </a:p>
          <a:p>
            <a:pPr marL="0" indent="0">
              <a:lnSpc>
                <a:spcPct val="100000"/>
              </a:lnSpc>
              <a:spcBef>
                <a:spcPts val="1800"/>
              </a:spcBef>
              <a:buNone/>
            </a:pPr>
            <a:r>
              <a:rPr lang="en-US" altLang="en-US" sz="2000" dirty="0"/>
              <a:t>For larger images, provide a thumbnail image</a:t>
            </a:r>
          </a:p>
          <a:p>
            <a:pPr lvl="1">
              <a:lnSpc>
                <a:spcPct val="100000"/>
              </a:lnSpc>
              <a:buFont typeface="Arial" panose="020B0604020202020204" pitchFamily="34" charset="0"/>
              <a:buChar char="•"/>
            </a:pPr>
            <a:r>
              <a:rPr lang="en-US" altLang="en-US" sz="1800" dirty="0"/>
              <a:t>Acts as a preview</a:t>
            </a:r>
          </a:p>
          <a:p>
            <a:pPr lvl="1">
              <a:lnSpc>
                <a:spcPct val="100000"/>
              </a:lnSpc>
              <a:buFont typeface="Arial" panose="020B0604020202020204" pitchFamily="34" charset="0"/>
              <a:buChar char="•"/>
            </a:pPr>
            <a:r>
              <a:rPr lang="en-US" altLang="en-US" sz="1800" dirty="0"/>
              <a:t>Leads on via a hyperlink to the full image</a:t>
            </a:r>
          </a:p>
          <a:p>
            <a:pPr marL="0" indent="0">
              <a:lnSpc>
                <a:spcPct val="100000"/>
              </a:lnSpc>
              <a:spcBef>
                <a:spcPts val="1800"/>
              </a:spcBef>
              <a:buNone/>
            </a:pPr>
            <a:r>
              <a:rPr lang="en-US" altLang="en-US" sz="2000" dirty="0"/>
              <a:t>Create thumbnail as separate image</a:t>
            </a:r>
          </a:p>
          <a:p>
            <a:pPr marL="0" indent="0">
              <a:lnSpc>
                <a:spcPct val="100000"/>
              </a:lnSpc>
              <a:spcBef>
                <a:spcPts val="1800"/>
              </a:spcBef>
              <a:buNone/>
            </a:pPr>
            <a:r>
              <a:rPr lang="en-US" altLang="en-US" sz="2000" dirty="0"/>
              <a:t>Don’t use WIDTH and HEIGHT attributes to shrink</a:t>
            </a:r>
          </a:p>
        </p:txBody>
      </p:sp>
      <p:sp>
        <p:nvSpPr>
          <p:cNvPr id="32770" name="Rectangle 2"/>
          <p:cNvSpPr>
            <a:spLocks noGrp="1" noChangeArrowheads="1"/>
          </p:cNvSpPr>
          <p:nvPr>
            <p:ph type="title"/>
          </p:nvPr>
        </p:nvSpPr>
        <p:spPr/>
        <p:txBody>
          <a:bodyPr>
            <a:normAutofit/>
          </a:bodyPr>
          <a:lstStyle/>
          <a:p>
            <a:r>
              <a:rPr lang="en-US" altLang="en-US" sz="4000" dirty="0"/>
              <a:t>Thumbnail Images</a:t>
            </a:r>
          </a:p>
        </p:txBody>
      </p:sp>
      <p:sp>
        <p:nvSpPr>
          <p:cNvPr id="6" name="Rectangle 4"/>
          <p:cNvSpPr>
            <a:spLocks noChangeArrowheads="1"/>
          </p:cNvSpPr>
          <p:nvPr/>
        </p:nvSpPr>
        <p:spPr bwMode="auto">
          <a:xfrm>
            <a:off x="271263" y="5129428"/>
            <a:ext cx="11404799" cy="1013354"/>
          </a:xfrm>
          <a:prstGeom prst="rect">
            <a:avLst/>
          </a:prstGeom>
          <a:solidFill>
            <a:schemeClr val="accent4">
              <a:lumMod val="20000"/>
              <a:lumOff val="80000"/>
            </a:schemeClr>
          </a:solidFill>
          <a:ln w="12700" algn="ctr">
            <a:noFill/>
            <a:miter lim="800000"/>
            <a:headEnd/>
            <a:tailEnd/>
          </a:ln>
        </p:spPr>
        <p:txBody>
          <a:bodyPr wrap="square">
            <a:spAutoFit/>
          </a:bodyPr>
          <a:lstStyle/>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 </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href</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="pictures/monalisa.gif"&gt;</a:t>
            </a:r>
          </a:p>
          <a:p>
            <a:pPr>
              <a:lnSpc>
                <a:spcPct val="90000"/>
              </a:lnSpc>
              <a:spcBef>
                <a:spcPct val="30000"/>
              </a:spcBef>
              <a:buClrTx/>
              <a:buFontTx/>
              <a:buNone/>
            </a:pPr>
            <a:r>
              <a:rPr lang="en-US" altLang="en-US" sz="18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800" b="1"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img</a:t>
            </a:r>
            <a:r>
              <a:rPr lang="en-US" altLang="en-US" sz="18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 </a:t>
            </a:r>
            <a:r>
              <a:rPr lang="en-US" altLang="en-US" sz="1800" b="1" dirty="0" err="1">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src</a:t>
            </a:r>
            <a:r>
              <a:rPr lang="en-US" altLang="en-US" sz="1800" b="1" dirty="0">
                <a:solidFill>
                  <a:srgbClr val="6464C8"/>
                </a:solidFill>
                <a:latin typeface="Source Code Pro" panose="020B0309030403020204" pitchFamily="49" charset="0"/>
                <a:ea typeface="Source Code Pro" panose="020B0309030403020204" pitchFamily="49" charset="0"/>
                <a:cs typeface="Courier New" panose="02070309020205020404" pitchFamily="49" charset="0"/>
              </a:rPr>
              <a:t>="thumbnails/monalisaSmall.gif“ alt="Mona Lisa“/&gt;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&lt;/a&gt;</a:t>
            </a:r>
          </a:p>
        </p:txBody>
      </p:sp>
    </p:spTree>
    <p:extLst>
      <p:ext uri="{BB962C8B-B14F-4D97-AF65-F5344CB8AC3E}">
        <p14:creationId xmlns:p14="http://schemas.microsoft.com/office/powerpoint/2010/main" val="2738710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63ABB-F1A8-0C4D-A107-EE47BABCCE6C}"/>
              </a:ext>
            </a:extLst>
          </p:cNvPr>
          <p:cNvSpPr>
            <a:spLocks noGrp="1"/>
          </p:cNvSpPr>
          <p:nvPr>
            <p:ph type="body" sz="quarter" idx="10"/>
          </p:nvPr>
        </p:nvSpPr>
        <p:spPr/>
        <p:txBody>
          <a:bodyPr/>
          <a:lstStyle/>
          <a:p>
            <a:pPr marL="0" indent="0">
              <a:buNone/>
            </a:pPr>
            <a:r>
              <a:rPr lang="en-GB" sz="2000" dirty="0"/>
              <a:t>Add some links to images to an HTML page and view them</a:t>
            </a:r>
          </a:p>
        </p:txBody>
      </p:sp>
      <p:sp>
        <p:nvSpPr>
          <p:cNvPr id="2" name="Title 1">
            <a:extLst>
              <a:ext uri="{FF2B5EF4-FFF2-40B4-BE49-F238E27FC236}">
                <a16:creationId xmlns:a16="http://schemas.microsoft.com/office/drawing/2014/main" id="{65F3EB6C-8E2B-4C45-AD79-B7AD4A04B02C}"/>
              </a:ext>
            </a:extLst>
          </p:cNvPr>
          <p:cNvSpPr>
            <a:spLocks noGrp="1"/>
          </p:cNvSpPr>
          <p:nvPr>
            <p:ph type="title"/>
          </p:nvPr>
        </p:nvSpPr>
        <p:spPr/>
        <p:txBody>
          <a:bodyPr>
            <a:normAutofit/>
          </a:bodyPr>
          <a:lstStyle/>
          <a:p>
            <a:r>
              <a:rPr lang="en-GB" dirty="0"/>
              <a:t>Quick Lab 3 – Images</a:t>
            </a:r>
          </a:p>
        </p:txBody>
      </p:sp>
    </p:spTree>
    <p:extLst>
      <p:ext uri="{BB962C8B-B14F-4D97-AF65-F5344CB8AC3E}">
        <p14:creationId xmlns:p14="http://schemas.microsoft.com/office/powerpoint/2010/main" val="4252649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0F8E-AB66-4B47-8529-32065C470782}"/>
              </a:ext>
            </a:extLst>
          </p:cNvPr>
          <p:cNvSpPr>
            <a:spLocks noGrp="1"/>
          </p:cNvSpPr>
          <p:nvPr>
            <p:ph type="ctrTitle"/>
          </p:nvPr>
        </p:nvSpPr>
        <p:spPr/>
        <p:txBody>
          <a:bodyPr/>
          <a:lstStyle/>
          <a:p>
            <a:r>
              <a:rPr lang="en-GB" dirty="0"/>
              <a:t>Lists</a:t>
            </a:r>
          </a:p>
        </p:txBody>
      </p:sp>
      <p:sp>
        <p:nvSpPr>
          <p:cNvPr id="3" name="Subtitle 2">
            <a:extLst>
              <a:ext uri="{FF2B5EF4-FFF2-40B4-BE49-F238E27FC236}">
                <a16:creationId xmlns:a16="http://schemas.microsoft.com/office/drawing/2014/main" id="{B2123F26-3738-CE41-ADD7-7EB68076F4D3}"/>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3299102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8B3078-D240-D14B-AF19-2F198D44E744}"/>
              </a:ext>
            </a:extLst>
          </p:cNvPr>
          <p:cNvSpPr>
            <a:spLocks noGrp="1"/>
          </p:cNvSpPr>
          <p:nvPr>
            <p:ph type="body" sz="quarter" idx="10"/>
          </p:nvPr>
        </p:nvSpPr>
        <p:spPr/>
        <p:txBody>
          <a:bodyPr/>
          <a:lstStyle/>
          <a:p>
            <a:pPr marL="0" indent="0">
              <a:lnSpc>
                <a:spcPct val="100000"/>
              </a:lnSpc>
              <a:spcBef>
                <a:spcPts val="1200"/>
              </a:spcBef>
              <a:buNone/>
            </a:pPr>
            <a:r>
              <a:rPr lang="en-GB" sz="2000" dirty="0"/>
              <a:t>List Items are inserted into lists using the </a:t>
            </a:r>
            <a:r>
              <a:rPr lang="en-GB" sz="2000" b="1" dirty="0">
                <a:latin typeface="Courier New" panose="02070309020205020404" pitchFamily="49" charset="0"/>
                <a:cs typeface="Courier New" panose="02070309020205020404" pitchFamily="49" charset="0"/>
              </a:rPr>
              <a:t>&lt;li&gt; </a:t>
            </a:r>
            <a:r>
              <a:rPr lang="en-GB" sz="2000" dirty="0"/>
              <a:t>tag</a:t>
            </a:r>
          </a:p>
          <a:p>
            <a:pPr marL="0" indent="0">
              <a:lnSpc>
                <a:spcPct val="100000"/>
              </a:lnSpc>
              <a:spcBef>
                <a:spcPts val="1200"/>
              </a:spcBef>
              <a:buNone/>
            </a:pPr>
            <a:r>
              <a:rPr lang="en-GB" sz="2000" dirty="0"/>
              <a:t>Ordered lists (numbered, etc) are created by surrounding list items with </a:t>
            </a: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ol</a:t>
            </a:r>
            <a:r>
              <a:rPr lang="en-GB" sz="2000" b="1" dirty="0">
                <a:latin typeface="Courier New" panose="02070309020205020404" pitchFamily="49" charset="0"/>
                <a:cs typeface="Courier New" panose="02070309020205020404" pitchFamily="49" charset="0"/>
              </a:rPr>
              <a:t>&gt;&lt;/</a:t>
            </a:r>
            <a:r>
              <a:rPr lang="en-GB" sz="2000" b="1" dirty="0" err="1">
                <a:latin typeface="Courier New" panose="02070309020205020404" pitchFamily="49" charset="0"/>
                <a:cs typeface="Courier New" panose="02070309020205020404" pitchFamily="49" charset="0"/>
              </a:rPr>
              <a:t>ol</a:t>
            </a:r>
            <a:r>
              <a:rPr lang="en-GB" sz="2000" dirty="0"/>
              <a:t>&gt;</a:t>
            </a:r>
          </a:p>
          <a:p>
            <a:pPr lvl="1">
              <a:lnSpc>
                <a:spcPct val="100000"/>
              </a:lnSpc>
              <a:buFont typeface="Arial" panose="020B0604020202020204" pitchFamily="34" charset="0"/>
              <a:buChar char="•"/>
            </a:pPr>
            <a:r>
              <a:rPr lang="en-GB" sz="1800" dirty="0"/>
              <a:t>Start point can be defined using the start attribute</a:t>
            </a:r>
          </a:p>
          <a:p>
            <a:pPr marL="742950" lvl="1" indent="-285750">
              <a:lnSpc>
                <a:spcPct val="100000"/>
              </a:lnSpc>
              <a:buFont typeface="Arial" panose="020B0604020202020204" pitchFamily="34" charset="0"/>
              <a:buChar char="•"/>
            </a:pPr>
            <a:endParaRPr lang="en-GB" sz="1800"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a:lnSpc>
                <a:spcPct val="100000"/>
              </a:lnSpc>
              <a:buFont typeface="Arial" panose="020B0604020202020204" pitchFamily="34" charset="0"/>
              <a:buChar char="•"/>
            </a:pPr>
            <a:endParaRPr lang="en-GB" dirty="0"/>
          </a:p>
          <a:p>
            <a:pPr marL="0" indent="0">
              <a:lnSpc>
                <a:spcPct val="100000"/>
              </a:lnSpc>
              <a:spcBef>
                <a:spcPts val="1200"/>
              </a:spcBef>
              <a:buNone/>
            </a:pPr>
            <a:r>
              <a:rPr lang="en-GB" sz="2000" dirty="0"/>
              <a:t>Unordered lists (bullet points, etc) are created by surrounding list items with </a:t>
            </a: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ul</a:t>
            </a:r>
            <a:r>
              <a:rPr lang="en-GB" sz="2000" b="1" dirty="0">
                <a:latin typeface="Courier New" panose="02070309020205020404" pitchFamily="49" charset="0"/>
                <a:cs typeface="Courier New" panose="02070309020205020404" pitchFamily="49" charset="0"/>
              </a:rPr>
              <a:t>&gt;&lt;/</a:t>
            </a:r>
            <a:r>
              <a:rPr lang="en-GB" sz="2000" b="1" dirty="0" err="1">
                <a:latin typeface="Courier New" panose="02070309020205020404" pitchFamily="49" charset="0"/>
                <a:cs typeface="Courier New" panose="02070309020205020404" pitchFamily="49" charset="0"/>
              </a:rPr>
              <a:t>ul</a:t>
            </a:r>
            <a:r>
              <a:rPr lang="en-GB" sz="2000" b="1" dirty="0">
                <a:latin typeface="Courier New" panose="02070309020205020404" pitchFamily="49" charset="0"/>
                <a:cs typeface="Courier New" panose="02070309020205020404" pitchFamily="49" charset="0"/>
              </a:rPr>
              <a:t>&gt;</a:t>
            </a:r>
          </a:p>
          <a:p>
            <a:pPr lvl="1">
              <a:lnSpc>
                <a:spcPct val="100000"/>
              </a:lnSpc>
              <a:buFont typeface="Arial" panose="020B0604020202020204" pitchFamily="34" charset="0"/>
              <a:buChar char="•"/>
            </a:pPr>
            <a:endParaRPr lang="en-GB" sz="1800" dirty="0"/>
          </a:p>
        </p:txBody>
      </p:sp>
      <p:sp>
        <p:nvSpPr>
          <p:cNvPr id="2" name="Title 1">
            <a:extLst>
              <a:ext uri="{FF2B5EF4-FFF2-40B4-BE49-F238E27FC236}">
                <a16:creationId xmlns:a16="http://schemas.microsoft.com/office/drawing/2014/main" id="{50E7CBEC-9858-6840-9D60-66B7CC1F5AE3}"/>
              </a:ext>
            </a:extLst>
          </p:cNvPr>
          <p:cNvSpPr>
            <a:spLocks noGrp="1"/>
          </p:cNvSpPr>
          <p:nvPr>
            <p:ph type="title"/>
          </p:nvPr>
        </p:nvSpPr>
        <p:spPr/>
        <p:txBody>
          <a:bodyPr>
            <a:normAutofit/>
          </a:bodyPr>
          <a:lstStyle/>
          <a:p>
            <a:r>
              <a:rPr lang="en-GB" dirty="0"/>
              <a:t>Lists in HTML – Ordered and Unordered</a:t>
            </a:r>
          </a:p>
        </p:txBody>
      </p:sp>
      <p:sp>
        <p:nvSpPr>
          <p:cNvPr id="4" name="Rectangle 4">
            <a:extLst>
              <a:ext uri="{FF2B5EF4-FFF2-40B4-BE49-F238E27FC236}">
                <a16:creationId xmlns:a16="http://schemas.microsoft.com/office/drawing/2014/main" id="{F560B8CE-9A2E-2C45-9BF6-3D32A20BE228}"/>
              </a:ext>
            </a:extLst>
          </p:cNvPr>
          <p:cNvSpPr>
            <a:spLocks noChangeArrowheads="1"/>
          </p:cNvSpPr>
          <p:nvPr/>
        </p:nvSpPr>
        <p:spPr bwMode="auto">
          <a:xfrm>
            <a:off x="392806" y="3274336"/>
            <a:ext cx="11404800" cy="1345753"/>
          </a:xfrm>
          <a:prstGeom prst="rect">
            <a:avLst/>
          </a:prstGeom>
          <a:solidFill>
            <a:schemeClr val="tx2">
              <a:lumMod val="20000"/>
              <a:lumOff val="80000"/>
            </a:schemeClr>
          </a:solidFill>
          <a:ln w="12700" algn="ctr">
            <a:noFill/>
            <a:miter lim="800000"/>
            <a:headEnd/>
            <a:tailEnd/>
          </a:ln>
        </p:spPr>
        <p:txBody>
          <a:bodyPr wrap="square">
            <a:spAutoFit/>
          </a:bodyPr>
          <a:lstStyle/>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ol</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start="5"&gt;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&lt;li&gt;List item 1&lt;/li&gt;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&lt;li&gt;List item 2&lt;/li&gt;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ol</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&gt;</a:t>
            </a:r>
          </a:p>
        </p:txBody>
      </p:sp>
      <p:sp>
        <p:nvSpPr>
          <p:cNvPr id="5" name="Rectangle 4">
            <a:extLst>
              <a:ext uri="{FF2B5EF4-FFF2-40B4-BE49-F238E27FC236}">
                <a16:creationId xmlns:a16="http://schemas.microsoft.com/office/drawing/2014/main" id="{5B89494F-9AF5-454C-8F66-8D56B008D82A}"/>
              </a:ext>
            </a:extLst>
          </p:cNvPr>
          <p:cNvSpPr>
            <a:spLocks noChangeArrowheads="1"/>
          </p:cNvSpPr>
          <p:nvPr/>
        </p:nvSpPr>
        <p:spPr bwMode="auto">
          <a:xfrm>
            <a:off x="414199" y="5055911"/>
            <a:ext cx="11404799" cy="1013354"/>
          </a:xfrm>
          <a:prstGeom prst="rect">
            <a:avLst/>
          </a:prstGeom>
          <a:solidFill>
            <a:schemeClr val="tx2">
              <a:lumMod val="20000"/>
              <a:lumOff val="80000"/>
            </a:schemeClr>
          </a:solidFill>
          <a:ln w="12700" algn="ctr">
            <a:noFill/>
            <a:miter lim="800000"/>
            <a:headEnd/>
            <a:tailEnd/>
          </a:ln>
        </p:spPr>
        <p:txBody>
          <a:bodyPr wrap="square">
            <a:spAutoFit/>
          </a:bodyPr>
          <a:lstStyle/>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ul</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  &lt;li&gt;List item 1&lt;/li&gt;</a:t>
            </a:r>
          </a:p>
          <a:p>
            <a:pPr>
              <a:lnSpc>
                <a:spcPct val="90000"/>
              </a:lnSpc>
              <a:spcBef>
                <a:spcPct val="30000"/>
              </a:spcBef>
              <a:buClrTx/>
              <a:buFontTx/>
              <a:buNone/>
            </a:pP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1800" b="1" dirty="0" err="1">
                <a:latin typeface="Source Code Pro" panose="020B0309030403020204" pitchFamily="49" charset="0"/>
                <a:ea typeface="Source Code Pro" panose="020B0309030403020204" pitchFamily="49" charset="0"/>
                <a:cs typeface="Courier New" panose="02070309020205020404" pitchFamily="49" charset="0"/>
              </a:rPr>
              <a:t>ul</a:t>
            </a:r>
            <a:r>
              <a:rPr lang="en-US" altLang="en-US" sz="1800" b="1" dirty="0">
                <a:latin typeface="Source Code Pro" panose="020B0309030403020204" pitchFamily="49" charset="0"/>
                <a:ea typeface="Source Code Pro" panose="020B0309030403020204" pitchFamily="49" charset="0"/>
                <a:cs typeface="Courier New" panose="02070309020205020404" pitchFamily="49" charset="0"/>
              </a:rPr>
              <a:t>&gt;</a:t>
            </a:r>
          </a:p>
        </p:txBody>
      </p:sp>
      <p:pic>
        <p:nvPicPr>
          <p:cNvPr id="6" name="Picture 5">
            <a:extLst>
              <a:ext uri="{FF2B5EF4-FFF2-40B4-BE49-F238E27FC236}">
                <a16:creationId xmlns:a16="http://schemas.microsoft.com/office/drawing/2014/main" id="{EE478AF8-AFF5-2C45-AE5B-B1DC637D4C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8951" y="3464805"/>
            <a:ext cx="1663700" cy="774700"/>
          </a:xfrm>
          <a:prstGeom prst="rect">
            <a:avLst/>
          </a:prstGeom>
        </p:spPr>
      </p:pic>
      <p:pic>
        <p:nvPicPr>
          <p:cNvPr id="7" name="Picture 6">
            <a:extLst>
              <a:ext uri="{FF2B5EF4-FFF2-40B4-BE49-F238E27FC236}">
                <a16:creationId xmlns:a16="http://schemas.microsoft.com/office/drawing/2014/main" id="{99C45C46-D848-264F-AD1F-E6ADD599BC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285"/>
          <a:stretch/>
        </p:blipFill>
        <p:spPr>
          <a:xfrm>
            <a:off x="9538951" y="5206181"/>
            <a:ext cx="1663700" cy="558578"/>
          </a:xfrm>
          <a:prstGeom prst="rect">
            <a:avLst/>
          </a:prstGeom>
        </p:spPr>
      </p:pic>
    </p:spTree>
    <p:extLst>
      <p:ext uri="{BB962C8B-B14F-4D97-AF65-F5344CB8AC3E}">
        <p14:creationId xmlns:p14="http://schemas.microsoft.com/office/powerpoint/2010/main" val="1068854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6F158-6952-D442-957C-5BF7C50343F1}"/>
              </a:ext>
            </a:extLst>
          </p:cNvPr>
          <p:cNvSpPr>
            <a:spLocks noGrp="1"/>
          </p:cNvSpPr>
          <p:nvPr>
            <p:ph type="body" sz="quarter" idx="10"/>
          </p:nvPr>
        </p:nvSpPr>
        <p:spPr/>
        <p:txBody>
          <a:bodyPr/>
          <a:lstStyle/>
          <a:p>
            <a:pPr marL="0" indent="0">
              <a:lnSpc>
                <a:spcPct val="100000"/>
              </a:lnSpc>
              <a:spcBef>
                <a:spcPts val="1200"/>
              </a:spcBef>
              <a:buNone/>
            </a:pPr>
            <a:r>
              <a:rPr lang="en-GB" sz="2000" dirty="0"/>
              <a:t>Description lists are created by using the </a:t>
            </a:r>
            <a:r>
              <a:rPr lang="en-GB" sz="2000" b="1" dirty="0">
                <a:latin typeface="Courier New" panose="02070309020205020404" pitchFamily="49" charset="0"/>
                <a:cs typeface="Courier New" panose="02070309020205020404" pitchFamily="49" charset="0"/>
              </a:rPr>
              <a:t>&lt;dl&gt; </a:t>
            </a:r>
            <a:r>
              <a:rPr lang="en-GB" sz="2000" dirty="0"/>
              <a:t>tag</a:t>
            </a:r>
          </a:p>
          <a:p>
            <a:pPr marL="0" indent="0">
              <a:lnSpc>
                <a:spcPct val="100000"/>
              </a:lnSpc>
              <a:spcBef>
                <a:spcPts val="1200"/>
              </a:spcBef>
              <a:buNone/>
            </a:pP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dt</a:t>
            </a:r>
            <a:r>
              <a:rPr lang="en-GB" sz="2000" b="1" dirty="0">
                <a:latin typeface="Courier New" panose="02070309020205020404" pitchFamily="49" charset="0"/>
                <a:cs typeface="Courier New" panose="02070309020205020404" pitchFamily="49" charset="0"/>
              </a:rPr>
              <a:t>&gt; </a:t>
            </a:r>
            <a:r>
              <a:rPr lang="en-GB" sz="2000" dirty="0"/>
              <a:t>tags are used to define a term or name in a description list</a:t>
            </a:r>
          </a:p>
          <a:p>
            <a:pPr marL="0" indent="0">
              <a:lnSpc>
                <a:spcPct val="100000"/>
              </a:lnSpc>
              <a:spcBef>
                <a:spcPts val="1200"/>
              </a:spcBef>
              <a:buNone/>
            </a:pP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dd</a:t>
            </a:r>
            <a:r>
              <a:rPr lang="en-GB" sz="2000" b="1" dirty="0">
                <a:latin typeface="Courier New" panose="02070309020205020404" pitchFamily="49" charset="0"/>
                <a:cs typeface="Courier New" panose="02070309020205020404" pitchFamily="49" charset="0"/>
              </a:rPr>
              <a:t>&gt; </a:t>
            </a:r>
            <a:r>
              <a:rPr lang="en-GB" sz="2000" dirty="0"/>
              <a:t>tags are used to describe a term or name in a description list</a:t>
            </a:r>
          </a:p>
          <a:p>
            <a:pPr lvl="1">
              <a:lnSpc>
                <a:spcPct val="100000"/>
              </a:lnSpc>
              <a:buFont typeface="Arial" panose="020B0604020202020204" pitchFamily="34" charset="0"/>
              <a:buChar char="•"/>
            </a:pPr>
            <a:r>
              <a:rPr lang="en-GB" sz="1800" dirty="0"/>
              <a:t>Can contain paragraphs, line breaks, images, links, lists, etc</a:t>
            </a:r>
          </a:p>
        </p:txBody>
      </p:sp>
      <p:sp>
        <p:nvSpPr>
          <p:cNvPr id="2" name="Title 1">
            <a:extLst>
              <a:ext uri="{FF2B5EF4-FFF2-40B4-BE49-F238E27FC236}">
                <a16:creationId xmlns:a16="http://schemas.microsoft.com/office/drawing/2014/main" id="{FF601838-28B2-734E-A7B0-C82CC4DFDB5D}"/>
              </a:ext>
            </a:extLst>
          </p:cNvPr>
          <p:cNvSpPr>
            <a:spLocks noGrp="1"/>
          </p:cNvSpPr>
          <p:nvPr>
            <p:ph type="title"/>
          </p:nvPr>
        </p:nvSpPr>
        <p:spPr/>
        <p:txBody>
          <a:bodyPr>
            <a:normAutofit/>
          </a:bodyPr>
          <a:lstStyle/>
          <a:p>
            <a:r>
              <a:rPr lang="en-GB" dirty="0"/>
              <a:t>Lists in HTML – Description Lists</a:t>
            </a:r>
          </a:p>
        </p:txBody>
      </p:sp>
      <p:sp>
        <p:nvSpPr>
          <p:cNvPr id="5" name="Rectangle 4">
            <a:extLst>
              <a:ext uri="{FF2B5EF4-FFF2-40B4-BE49-F238E27FC236}">
                <a16:creationId xmlns:a16="http://schemas.microsoft.com/office/drawing/2014/main" id="{75683DAF-4990-7C4B-8837-08775DE244D4}"/>
              </a:ext>
            </a:extLst>
          </p:cNvPr>
          <p:cNvSpPr>
            <a:spLocks noChangeArrowheads="1"/>
          </p:cNvSpPr>
          <p:nvPr/>
        </p:nvSpPr>
        <p:spPr bwMode="auto">
          <a:xfrm>
            <a:off x="1006438" y="4144361"/>
            <a:ext cx="5580000" cy="2011193"/>
          </a:xfrm>
          <a:prstGeom prst="rect">
            <a:avLst/>
          </a:prstGeom>
          <a:solidFill>
            <a:schemeClr val="tx2">
              <a:lumMod val="20000"/>
              <a:lumOff val="80000"/>
            </a:schemeClr>
          </a:solidFill>
          <a:ln w="12700">
            <a:noFill/>
            <a:miter lim="800000"/>
            <a:headEnd/>
            <a:tailEnd/>
          </a:ln>
          <a:effectLst>
            <a:outerShdw dist="107763" dir="2700000" algn="ctr" rotWithShape="0">
              <a:schemeClr val="bg2"/>
            </a:outerShdw>
          </a:effectLst>
        </p:spPr>
        <p:txBody>
          <a:bodyPr wrap="square" lIns="92075" tIns="46038" rIns="92075" bIns="46038">
            <a:spAutoFit/>
          </a:bodyPr>
          <a:lstStyle>
            <a:lvl1pPr defTabSz="709613">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09613">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09613"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&lt;dl&gt;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dt</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&gt;Summer&lt;/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dt</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dd</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&gt;Season when it is warm&lt;/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dd</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dt</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&gt;Winter&lt;/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dt</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  &lt;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dd</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&gt;Season when it is cold&lt;/</a:t>
            </a:r>
            <a:r>
              <a:rPr lang="en-US" altLang="en-US" sz="1800" dirty="0" err="1">
                <a:latin typeface="Source Code Pro" panose="020B0309030403020204" pitchFamily="49" charset="0"/>
                <a:ea typeface="Source Code Pro" panose="020B0309030403020204" pitchFamily="49" charset="0"/>
                <a:cs typeface="Courier New" panose="02070309020205020404" pitchFamily="49" charset="0"/>
              </a:rPr>
              <a:t>dd</a:t>
            </a: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&gt;</a:t>
            </a:r>
          </a:p>
          <a:p>
            <a:pPr>
              <a:lnSpc>
                <a:spcPct val="90000"/>
              </a:lnSpc>
              <a:spcBef>
                <a:spcPct val="30000"/>
              </a:spcBef>
              <a:buClrTx/>
              <a:buFontTx/>
              <a:buNone/>
            </a:pPr>
            <a:r>
              <a:rPr lang="en-US" altLang="en-US" sz="1800" dirty="0">
                <a:latin typeface="Source Code Pro" panose="020B0309030403020204" pitchFamily="49" charset="0"/>
                <a:ea typeface="Source Code Pro" panose="020B0309030403020204" pitchFamily="49" charset="0"/>
                <a:cs typeface="Courier New" panose="02070309020205020404" pitchFamily="49" charset="0"/>
              </a:rPr>
              <a:t>&lt;/dl&gt;</a:t>
            </a:r>
          </a:p>
        </p:txBody>
      </p:sp>
      <p:pic>
        <p:nvPicPr>
          <p:cNvPr id="6" name="Picture 5">
            <a:extLst>
              <a:ext uri="{FF2B5EF4-FFF2-40B4-BE49-F238E27FC236}">
                <a16:creationId xmlns:a16="http://schemas.microsoft.com/office/drawing/2014/main" id="{6AD2E085-B30A-7745-94E9-B6E95B6A86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7500" y="4734571"/>
            <a:ext cx="2717800" cy="1092200"/>
          </a:xfrm>
          <a:prstGeom prst="rect">
            <a:avLst/>
          </a:prstGeom>
          <a:ln>
            <a:solidFill>
              <a:schemeClr val="tx1"/>
            </a:solidFill>
          </a:ln>
        </p:spPr>
      </p:pic>
    </p:spTree>
    <p:extLst>
      <p:ext uri="{BB962C8B-B14F-4D97-AF65-F5344CB8AC3E}">
        <p14:creationId xmlns:p14="http://schemas.microsoft.com/office/powerpoint/2010/main" val="4190965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94E4BD-2F75-484A-A012-1277011B7F9C}"/>
              </a:ext>
            </a:extLst>
          </p:cNvPr>
          <p:cNvSpPr>
            <a:spLocks noGrp="1"/>
          </p:cNvSpPr>
          <p:nvPr>
            <p:ph type="ctrTitle"/>
          </p:nvPr>
        </p:nvSpPr>
        <p:spPr/>
        <p:txBody>
          <a:bodyPr/>
          <a:lstStyle/>
          <a:p>
            <a:r>
              <a:rPr lang="en-GB" dirty="0"/>
              <a:t>Tables</a:t>
            </a:r>
          </a:p>
        </p:txBody>
      </p:sp>
      <p:sp>
        <p:nvSpPr>
          <p:cNvPr id="6" name="Subtitle 5">
            <a:extLst>
              <a:ext uri="{FF2B5EF4-FFF2-40B4-BE49-F238E27FC236}">
                <a16:creationId xmlns:a16="http://schemas.microsoft.com/office/drawing/2014/main" id="{07518BB7-A023-9E4B-A04C-6AFD08F6F293}"/>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449644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D4FAD1-ADF5-7B49-95AD-3FF7A2BCAA9A}"/>
              </a:ext>
            </a:extLst>
          </p:cNvPr>
          <p:cNvSpPr>
            <a:spLocks noGrp="1"/>
          </p:cNvSpPr>
          <p:nvPr>
            <p:ph type="body" sz="quarter" idx="10"/>
          </p:nvPr>
        </p:nvSpPr>
        <p:spPr/>
        <p:txBody>
          <a:bodyPr/>
          <a:lstStyle/>
          <a:p>
            <a:r>
              <a:rPr lang="en-GB" dirty="0"/>
              <a:t>Defined with the </a:t>
            </a:r>
            <a:r>
              <a:rPr lang="en-GB" b="1" dirty="0">
                <a:latin typeface="Courier New" panose="02070309020205020404" pitchFamily="49" charset="0"/>
                <a:cs typeface="Courier New" panose="02070309020205020404" pitchFamily="49" charset="0"/>
              </a:rPr>
              <a:t>&lt;table&gt;</a:t>
            </a:r>
            <a:r>
              <a:rPr lang="en-GB" dirty="0"/>
              <a:t> tag and can use the following:</a:t>
            </a:r>
          </a:p>
        </p:txBody>
      </p:sp>
      <p:sp>
        <p:nvSpPr>
          <p:cNvPr id="4" name="Title 3">
            <a:extLst>
              <a:ext uri="{FF2B5EF4-FFF2-40B4-BE49-F238E27FC236}">
                <a16:creationId xmlns:a16="http://schemas.microsoft.com/office/drawing/2014/main" id="{91FD443D-EE8D-1B41-8297-375E7130B7CC}"/>
              </a:ext>
            </a:extLst>
          </p:cNvPr>
          <p:cNvSpPr>
            <a:spLocks noGrp="1"/>
          </p:cNvSpPr>
          <p:nvPr>
            <p:ph type="title"/>
          </p:nvPr>
        </p:nvSpPr>
        <p:spPr/>
        <p:txBody>
          <a:bodyPr>
            <a:normAutofit/>
          </a:bodyPr>
          <a:lstStyle/>
          <a:p>
            <a:r>
              <a:rPr lang="en-GB" sz="4000" dirty="0"/>
              <a:t>Tables</a:t>
            </a:r>
          </a:p>
        </p:txBody>
      </p:sp>
      <p:graphicFrame>
        <p:nvGraphicFramePr>
          <p:cNvPr id="6" name="Table 5">
            <a:extLst>
              <a:ext uri="{FF2B5EF4-FFF2-40B4-BE49-F238E27FC236}">
                <a16:creationId xmlns:a16="http://schemas.microsoft.com/office/drawing/2014/main" id="{D21A532E-8FDE-C142-9901-5AFEB94D4821}"/>
              </a:ext>
            </a:extLst>
          </p:cNvPr>
          <p:cNvGraphicFramePr>
            <a:graphicFrameLocks noGrp="1"/>
          </p:cNvGraphicFramePr>
          <p:nvPr>
            <p:extLst>
              <p:ext uri="{D42A27DB-BD31-4B8C-83A1-F6EECF244321}">
                <p14:modId xmlns:p14="http://schemas.microsoft.com/office/powerpoint/2010/main" val="1781375549"/>
              </p:ext>
            </p:extLst>
          </p:nvPr>
        </p:nvGraphicFramePr>
        <p:xfrm>
          <a:off x="373200" y="1850315"/>
          <a:ext cx="11445600" cy="4356790"/>
        </p:xfrm>
        <a:graphic>
          <a:graphicData uri="http://schemas.openxmlformats.org/drawingml/2006/table">
            <a:tbl>
              <a:tblPr firstRow="1" bandRow="1">
                <a:tableStyleId>{93296810-A885-4BE3-A3E7-6D5BEEA58F35}</a:tableStyleId>
              </a:tblPr>
              <a:tblGrid>
                <a:gridCol w="1795956">
                  <a:extLst>
                    <a:ext uri="{9D8B030D-6E8A-4147-A177-3AD203B41FA5}">
                      <a16:colId xmlns:a16="http://schemas.microsoft.com/office/drawing/2014/main" val="816822570"/>
                    </a:ext>
                  </a:extLst>
                </a:gridCol>
                <a:gridCol w="9649644">
                  <a:extLst>
                    <a:ext uri="{9D8B030D-6E8A-4147-A177-3AD203B41FA5}">
                      <a16:colId xmlns:a16="http://schemas.microsoft.com/office/drawing/2014/main" val="370545346"/>
                    </a:ext>
                  </a:extLst>
                </a:gridCol>
              </a:tblGrid>
              <a:tr h="435679">
                <a:tc>
                  <a:txBody>
                    <a:bodyPr/>
                    <a:lstStyle/>
                    <a:p>
                      <a:r>
                        <a:rPr lang="en-GB" dirty="0"/>
                        <a:t>Tag</a:t>
                      </a:r>
                    </a:p>
                  </a:txBody>
                  <a:tcPr/>
                </a:tc>
                <a:tc>
                  <a:txBody>
                    <a:bodyPr/>
                    <a:lstStyle/>
                    <a:p>
                      <a:r>
                        <a:rPr lang="en-GB" dirty="0"/>
                        <a:t>Description</a:t>
                      </a:r>
                    </a:p>
                  </a:txBody>
                  <a:tcPr/>
                </a:tc>
                <a:extLst>
                  <a:ext uri="{0D108BD9-81ED-4DB2-BD59-A6C34878D82A}">
                    <a16:rowId xmlns:a16="http://schemas.microsoft.com/office/drawing/2014/main" val="3391896544"/>
                  </a:ext>
                </a:extLst>
              </a:tr>
              <a:tr h="435679">
                <a:tc>
                  <a:txBody>
                    <a:bodyPr/>
                    <a:lstStyle/>
                    <a:p>
                      <a:r>
                        <a:rPr lang="en-GB" b="1" dirty="0"/>
                        <a:t>&lt;</a:t>
                      </a:r>
                      <a:r>
                        <a:rPr lang="en-GB" b="1" dirty="0" err="1"/>
                        <a:t>tr</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Table row</a:t>
                      </a:r>
                    </a:p>
                  </a:txBody>
                  <a:tcPr/>
                </a:tc>
                <a:extLst>
                  <a:ext uri="{0D108BD9-81ED-4DB2-BD59-A6C34878D82A}">
                    <a16:rowId xmlns:a16="http://schemas.microsoft.com/office/drawing/2014/main" val="3874049078"/>
                  </a:ext>
                </a:extLst>
              </a:tr>
              <a:tr h="435679">
                <a:tc>
                  <a:txBody>
                    <a:bodyPr/>
                    <a:lstStyle/>
                    <a:p>
                      <a:r>
                        <a:rPr lang="en-GB" b="1" dirty="0"/>
                        <a:t>&lt;td&gt;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Table data (i.e. a normal cell)</a:t>
                      </a:r>
                    </a:p>
                  </a:txBody>
                  <a:tcPr/>
                </a:tc>
                <a:extLst>
                  <a:ext uri="{0D108BD9-81ED-4DB2-BD59-A6C34878D82A}">
                    <a16:rowId xmlns:a16="http://schemas.microsoft.com/office/drawing/2014/main" val="2828652172"/>
                  </a:ext>
                </a:extLst>
              </a:tr>
              <a:tr h="435679">
                <a:tc>
                  <a:txBody>
                    <a:bodyPr/>
                    <a:lstStyle/>
                    <a:p>
                      <a:r>
                        <a:rPr lang="en-GB" b="1" dirty="0"/>
                        <a:t>&lt;</a:t>
                      </a:r>
                      <a:r>
                        <a:rPr lang="en-GB" b="1" dirty="0" err="1"/>
                        <a:t>th</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Table heading (i.e. a header cell)</a:t>
                      </a:r>
                    </a:p>
                  </a:txBody>
                  <a:tcPr/>
                </a:tc>
                <a:extLst>
                  <a:ext uri="{0D108BD9-81ED-4DB2-BD59-A6C34878D82A}">
                    <a16:rowId xmlns:a16="http://schemas.microsoft.com/office/drawing/2014/main" val="2955548397"/>
                  </a:ext>
                </a:extLst>
              </a:tr>
              <a:tr h="435679">
                <a:tc>
                  <a:txBody>
                    <a:bodyPr/>
                    <a:lstStyle/>
                    <a:p>
                      <a:r>
                        <a:rPr lang="en-GB" b="1" dirty="0"/>
                        <a:t>&lt;caption&gt;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Table caption</a:t>
                      </a:r>
                    </a:p>
                  </a:txBody>
                  <a:tcPr/>
                </a:tc>
                <a:extLst>
                  <a:ext uri="{0D108BD9-81ED-4DB2-BD59-A6C34878D82A}">
                    <a16:rowId xmlns:a16="http://schemas.microsoft.com/office/drawing/2014/main" val="1853562305"/>
                  </a:ext>
                </a:extLst>
              </a:tr>
              <a:tr h="435679">
                <a:tc>
                  <a:txBody>
                    <a:bodyPr/>
                    <a:lstStyle/>
                    <a:p>
                      <a:r>
                        <a:rPr lang="en-GB" b="1" dirty="0"/>
                        <a:t>&lt;</a:t>
                      </a:r>
                      <a:r>
                        <a:rPr lang="en-GB" b="1" dirty="0" err="1"/>
                        <a:t>thead</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Groups header content in a table</a:t>
                      </a:r>
                    </a:p>
                  </a:txBody>
                  <a:tcPr/>
                </a:tc>
                <a:extLst>
                  <a:ext uri="{0D108BD9-81ED-4DB2-BD59-A6C34878D82A}">
                    <a16:rowId xmlns:a16="http://schemas.microsoft.com/office/drawing/2014/main" val="682704127"/>
                  </a:ext>
                </a:extLst>
              </a:tr>
              <a:tr h="435679">
                <a:tc>
                  <a:txBody>
                    <a:bodyPr/>
                    <a:lstStyle/>
                    <a:p>
                      <a:r>
                        <a:rPr lang="en-GB" b="1" dirty="0"/>
                        <a:t>&lt;</a:t>
                      </a:r>
                      <a:r>
                        <a:rPr lang="en-GB" b="1" dirty="0" err="1"/>
                        <a:t>tbody</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Groups body content in a table</a:t>
                      </a:r>
                    </a:p>
                  </a:txBody>
                  <a:tcPr/>
                </a:tc>
                <a:extLst>
                  <a:ext uri="{0D108BD9-81ED-4DB2-BD59-A6C34878D82A}">
                    <a16:rowId xmlns:a16="http://schemas.microsoft.com/office/drawing/2014/main" val="2318906158"/>
                  </a:ext>
                </a:extLst>
              </a:tr>
              <a:tr h="435679">
                <a:tc>
                  <a:txBody>
                    <a:bodyPr/>
                    <a:lstStyle/>
                    <a:p>
                      <a:r>
                        <a:rPr lang="en-GB" b="1" dirty="0"/>
                        <a:t>&lt;</a:t>
                      </a:r>
                      <a:r>
                        <a:rPr lang="en-GB" b="1" dirty="0" err="1"/>
                        <a:t>tfoot</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Groups footer content in a table</a:t>
                      </a:r>
                    </a:p>
                  </a:txBody>
                  <a:tcPr/>
                </a:tc>
                <a:extLst>
                  <a:ext uri="{0D108BD9-81ED-4DB2-BD59-A6C34878D82A}">
                    <a16:rowId xmlns:a16="http://schemas.microsoft.com/office/drawing/2014/main" val="624965430"/>
                  </a:ext>
                </a:extLst>
              </a:tr>
              <a:tr h="435679">
                <a:tc>
                  <a:txBody>
                    <a:bodyPr/>
                    <a:lstStyle/>
                    <a:p>
                      <a:r>
                        <a:rPr lang="en-GB" b="1" dirty="0"/>
                        <a:t>&lt;</a:t>
                      </a:r>
                      <a:r>
                        <a:rPr lang="en-GB" b="1" dirty="0" err="1"/>
                        <a:t>colgroup</a:t>
                      </a:r>
                      <a:r>
                        <a:rPr lang="en-GB" b="1" dirty="0"/>
                        <a: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Specifies one or more columns for formatting</a:t>
                      </a:r>
                    </a:p>
                  </a:txBody>
                  <a:tcPr/>
                </a:tc>
                <a:extLst>
                  <a:ext uri="{0D108BD9-81ED-4DB2-BD59-A6C34878D82A}">
                    <a16:rowId xmlns:a16="http://schemas.microsoft.com/office/drawing/2014/main" val="776999704"/>
                  </a:ext>
                </a:extLst>
              </a:tr>
              <a:tr h="435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&lt;col&gt;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Specifies column properties for each column within </a:t>
                      </a:r>
                    </a:p>
                  </a:txBody>
                  <a:tcPr/>
                </a:tc>
                <a:extLst>
                  <a:ext uri="{0D108BD9-81ED-4DB2-BD59-A6C34878D82A}">
                    <a16:rowId xmlns:a16="http://schemas.microsoft.com/office/drawing/2014/main" val="2939348992"/>
                  </a:ext>
                </a:extLst>
              </a:tr>
            </a:tbl>
          </a:graphicData>
        </a:graphic>
      </p:graphicFrame>
    </p:spTree>
    <p:extLst>
      <p:ext uri="{BB962C8B-B14F-4D97-AF65-F5344CB8AC3E}">
        <p14:creationId xmlns:p14="http://schemas.microsoft.com/office/powerpoint/2010/main" val="346461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E9E64-B528-4442-98C2-C40ABBF1DB8B}"/>
              </a:ext>
            </a:extLst>
          </p:cNvPr>
          <p:cNvSpPr>
            <a:spLocks noGrp="1"/>
          </p:cNvSpPr>
          <p:nvPr>
            <p:ph type="title"/>
          </p:nvPr>
        </p:nvSpPr>
        <p:spPr/>
        <p:txBody>
          <a:bodyPr/>
          <a:lstStyle/>
          <a:p>
            <a:r>
              <a:rPr lang="en-GB" sz="3600" dirty="0"/>
              <a:t>Web Servers</a:t>
            </a:r>
            <a:br>
              <a:rPr lang="en-GB" sz="3600" dirty="0"/>
            </a:br>
            <a:endParaRPr lang="en-GB" dirty="0"/>
          </a:p>
        </p:txBody>
      </p:sp>
      <p:sp>
        <p:nvSpPr>
          <p:cNvPr id="4" name="Text Placeholder 3">
            <a:extLst>
              <a:ext uri="{FF2B5EF4-FFF2-40B4-BE49-F238E27FC236}">
                <a16:creationId xmlns:a16="http://schemas.microsoft.com/office/drawing/2014/main" id="{EEF61F49-C371-43C3-B8EA-A9A574B36015}"/>
              </a:ext>
            </a:extLst>
          </p:cNvPr>
          <p:cNvSpPr>
            <a:spLocks noGrp="1"/>
          </p:cNvSpPr>
          <p:nvPr>
            <p:ph type="body" sz="quarter" idx="4294967295"/>
          </p:nvPr>
        </p:nvSpPr>
        <p:spPr>
          <a:xfrm>
            <a:off x="3866902" y="340518"/>
            <a:ext cx="6342062" cy="6176963"/>
          </a:xfrm>
        </p:spPr>
        <p:txBody>
          <a:bodyPr anchor="ctr"/>
          <a:lstStyle/>
          <a:p>
            <a:pPr>
              <a:lnSpc>
                <a:spcPct val="100000"/>
              </a:lnSpc>
              <a:spcAft>
                <a:spcPts val="1200"/>
              </a:spcAft>
            </a:pPr>
            <a:r>
              <a:rPr lang="en-GB" sz="2000" dirty="0"/>
              <a:t>Needs to be running some Web Server software</a:t>
            </a:r>
          </a:p>
          <a:p>
            <a:pPr>
              <a:lnSpc>
                <a:spcPct val="100000"/>
              </a:lnSpc>
              <a:spcAft>
                <a:spcPts val="1200"/>
              </a:spcAft>
            </a:pPr>
            <a:r>
              <a:rPr lang="en-GB" sz="2000" dirty="0"/>
              <a:t>Most commonly:</a:t>
            </a:r>
          </a:p>
          <a:p>
            <a:pPr lvl="1">
              <a:lnSpc>
                <a:spcPct val="100000"/>
              </a:lnSpc>
              <a:spcAft>
                <a:spcPts val="1200"/>
              </a:spcAft>
              <a:buFont typeface="Arial" panose="020B0604020202020204" pitchFamily="34" charset="0"/>
              <a:buChar char="•"/>
            </a:pPr>
            <a:r>
              <a:rPr lang="en-GB" sz="1800" dirty="0"/>
              <a:t>Apache</a:t>
            </a:r>
          </a:p>
          <a:p>
            <a:pPr lvl="1">
              <a:lnSpc>
                <a:spcPct val="100000"/>
              </a:lnSpc>
              <a:spcAft>
                <a:spcPts val="1200"/>
              </a:spcAft>
              <a:buFont typeface="Arial" panose="020B0604020202020204" pitchFamily="34" charset="0"/>
              <a:buChar char="•"/>
            </a:pPr>
            <a:r>
              <a:rPr lang="en-GB" sz="1800" dirty="0"/>
              <a:t>Nginx</a:t>
            </a:r>
          </a:p>
          <a:p>
            <a:pPr lvl="1">
              <a:lnSpc>
                <a:spcPct val="100000"/>
              </a:lnSpc>
              <a:spcAft>
                <a:spcPts val="1200"/>
              </a:spcAft>
              <a:buFont typeface="Arial" panose="020B0604020202020204" pitchFamily="34" charset="0"/>
              <a:buChar char="•"/>
            </a:pPr>
            <a:r>
              <a:rPr lang="en-US" altLang="en-US" sz="1800" dirty="0"/>
              <a:t>Microsoft Internet Information Server (IIS)</a:t>
            </a:r>
          </a:p>
          <a:p>
            <a:pPr>
              <a:lnSpc>
                <a:spcPct val="100000"/>
              </a:lnSpc>
              <a:spcAft>
                <a:spcPts val="1200"/>
              </a:spcAft>
            </a:pPr>
            <a:r>
              <a:rPr lang="en-US" altLang="en-US" sz="2000" dirty="0"/>
              <a:t>Handles HTTP requests</a:t>
            </a:r>
          </a:p>
          <a:p>
            <a:pPr>
              <a:lnSpc>
                <a:spcPct val="100000"/>
              </a:lnSpc>
              <a:spcAft>
                <a:spcPts val="1200"/>
              </a:spcAft>
            </a:pPr>
            <a:r>
              <a:rPr lang="en-US" altLang="en-US" sz="2000" dirty="0"/>
              <a:t>Dispatches response to requests</a:t>
            </a:r>
          </a:p>
          <a:p>
            <a:pPr>
              <a:lnSpc>
                <a:spcPct val="100000"/>
              </a:lnSpc>
              <a:spcAft>
                <a:spcPts val="1200"/>
              </a:spcAft>
            </a:pPr>
            <a:r>
              <a:rPr lang="en-US" altLang="en-US" sz="2000" dirty="0"/>
              <a:t>Are addressed by URLs converted to IP addresses by Domain Name Servers (DNS)</a:t>
            </a:r>
          </a:p>
        </p:txBody>
      </p:sp>
    </p:spTree>
    <p:extLst>
      <p:ext uri="{BB962C8B-B14F-4D97-AF65-F5344CB8AC3E}">
        <p14:creationId xmlns:p14="http://schemas.microsoft.com/office/powerpoint/2010/main" val="123455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63ABB-F1A8-0C4D-A107-EE47BABCCE6C}"/>
              </a:ext>
            </a:extLst>
          </p:cNvPr>
          <p:cNvSpPr>
            <a:spLocks noGrp="1"/>
          </p:cNvSpPr>
          <p:nvPr>
            <p:ph type="body" sz="quarter" idx="10"/>
          </p:nvPr>
        </p:nvSpPr>
        <p:spPr/>
        <p:txBody>
          <a:bodyPr/>
          <a:lstStyle/>
          <a:p>
            <a:pPr marL="0" indent="0">
              <a:buNone/>
            </a:pPr>
            <a:r>
              <a:rPr lang="en-GB" sz="2000" dirty="0"/>
              <a:t>Display some data in a table on an HTML page</a:t>
            </a:r>
          </a:p>
        </p:txBody>
      </p:sp>
      <p:sp>
        <p:nvSpPr>
          <p:cNvPr id="2" name="Title 1">
            <a:extLst>
              <a:ext uri="{FF2B5EF4-FFF2-40B4-BE49-F238E27FC236}">
                <a16:creationId xmlns:a16="http://schemas.microsoft.com/office/drawing/2014/main" id="{65F3EB6C-8E2B-4C45-AD79-B7AD4A04B02C}"/>
              </a:ext>
            </a:extLst>
          </p:cNvPr>
          <p:cNvSpPr>
            <a:spLocks noGrp="1"/>
          </p:cNvSpPr>
          <p:nvPr>
            <p:ph type="title"/>
          </p:nvPr>
        </p:nvSpPr>
        <p:spPr/>
        <p:txBody>
          <a:bodyPr>
            <a:normAutofit/>
          </a:bodyPr>
          <a:lstStyle/>
          <a:p>
            <a:r>
              <a:rPr lang="en-GB" dirty="0"/>
              <a:t>Quick Lab 4 – Tables</a:t>
            </a:r>
          </a:p>
        </p:txBody>
      </p:sp>
    </p:spTree>
    <p:extLst>
      <p:ext uri="{BB962C8B-B14F-4D97-AF65-F5344CB8AC3E}">
        <p14:creationId xmlns:p14="http://schemas.microsoft.com/office/powerpoint/2010/main" val="2583211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6470-9AB1-E74F-9606-6B1641D6A1CA}"/>
              </a:ext>
            </a:extLst>
          </p:cNvPr>
          <p:cNvSpPr>
            <a:spLocks noGrp="1"/>
          </p:cNvSpPr>
          <p:nvPr>
            <p:ph type="ctrTitle"/>
          </p:nvPr>
        </p:nvSpPr>
        <p:spPr/>
        <p:txBody>
          <a:bodyPr/>
          <a:lstStyle/>
          <a:p>
            <a:r>
              <a:rPr lang="en-GB" dirty="0"/>
              <a:t>Forms</a:t>
            </a:r>
          </a:p>
        </p:txBody>
      </p:sp>
      <p:sp>
        <p:nvSpPr>
          <p:cNvPr id="3" name="Subtitle 2">
            <a:extLst>
              <a:ext uri="{FF2B5EF4-FFF2-40B4-BE49-F238E27FC236}">
                <a16:creationId xmlns:a16="http://schemas.microsoft.com/office/drawing/2014/main" id="{114FE195-9393-3A48-8EDF-C09E24836FC7}"/>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2294716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quarter" idx="10"/>
          </p:nvPr>
        </p:nvSpPr>
        <p:spPr/>
        <p:txBody>
          <a:bodyPr/>
          <a:lstStyle/>
          <a:p>
            <a:pPr marL="0" indent="0">
              <a:lnSpc>
                <a:spcPct val="100000"/>
              </a:lnSpc>
              <a:buNone/>
            </a:pPr>
            <a:r>
              <a:rPr lang="en-US" altLang="en-US" sz="2000" dirty="0"/>
              <a:t>Defines a form in HTML</a:t>
            </a:r>
          </a:p>
          <a:p>
            <a:pPr marL="0" indent="0">
              <a:lnSpc>
                <a:spcPct val="100000"/>
              </a:lnSpc>
              <a:buNone/>
            </a:pPr>
            <a:r>
              <a:rPr lang="en-US" altLang="en-US" sz="2000" dirty="0"/>
              <a:t>Attributes</a:t>
            </a:r>
          </a:p>
          <a:p>
            <a:pPr lvl="1">
              <a:lnSpc>
                <a:spcPct val="100000"/>
              </a:lnSpc>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action</a:t>
            </a:r>
            <a:r>
              <a:rPr lang="en-US" altLang="en-US" sz="1800" dirty="0"/>
              <a:t>: URL to execute when form is submitted</a:t>
            </a:r>
          </a:p>
          <a:p>
            <a:pPr lvl="1">
              <a:lnSpc>
                <a:spcPct val="100000"/>
              </a:lnSpc>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method</a:t>
            </a:r>
            <a:r>
              <a:rPr lang="en-US" altLang="en-US" sz="1800" dirty="0"/>
              <a:t>: how the information is passed to server (GET or POST)</a:t>
            </a:r>
          </a:p>
        </p:txBody>
      </p:sp>
      <p:sp>
        <p:nvSpPr>
          <p:cNvPr id="38914" name="Rectangle 2"/>
          <p:cNvSpPr>
            <a:spLocks noGrp="1" noChangeArrowheads="1"/>
          </p:cNvSpPr>
          <p:nvPr>
            <p:ph type="title"/>
          </p:nvPr>
        </p:nvSpPr>
        <p:spPr/>
        <p:txBody>
          <a:bodyPr>
            <a:normAutofit/>
          </a:bodyPr>
          <a:lstStyle/>
          <a:p>
            <a:r>
              <a:rPr lang="en-US" altLang="en-US" dirty="0"/>
              <a:t>The &lt;form&gt; tag</a:t>
            </a:r>
          </a:p>
        </p:txBody>
      </p:sp>
      <p:sp>
        <p:nvSpPr>
          <p:cNvPr id="38916" name="Rectangle 4"/>
          <p:cNvSpPr>
            <a:spLocks noChangeArrowheads="1"/>
          </p:cNvSpPr>
          <p:nvPr/>
        </p:nvSpPr>
        <p:spPr bwMode="auto">
          <a:xfrm>
            <a:off x="367435" y="3636208"/>
            <a:ext cx="10311375" cy="1016305"/>
          </a:xfrm>
          <a:prstGeom prst="rect">
            <a:avLst/>
          </a:prstGeom>
          <a:solidFill>
            <a:srgbClr val="FFD9FE"/>
          </a:solidFill>
        </p:spPr>
        <p:txBody>
          <a:bodyPr wrap="square">
            <a:spAutoFit/>
          </a:bodyPr>
          <a:lstStyle/>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&lt;form method="post" action="</a:t>
            </a:r>
            <a:r>
              <a:rPr lang="en-US" altLang="en-US" sz="2000" b="1" dirty="0" err="1">
                <a:latin typeface="Source Code Pro" panose="020B0309030403020204" pitchFamily="49" charset="0"/>
                <a:ea typeface="Source Code Pro" panose="020B0309030403020204" pitchFamily="49" charset="0"/>
                <a:cs typeface="Courier New" pitchFamily="49" charset="0"/>
              </a:rPr>
              <a:t>cgi</a:t>
            </a:r>
            <a:r>
              <a:rPr lang="en-US" altLang="en-US" sz="2000" b="1" dirty="0">
                <a:latin typeface="Source Code Pro" panose="020B0309030403020204" pitchFamily="49" charset="0"/>
                <a:ea typeface="Source Code Pro" panose="020B0309030403020204" pitchFamily="49" charset="0"/>
                <a:cs typeface="Courier New" pitchFamily="49" charset="0"/>
              </a:rPr>
              <a:t>-bin/subscribe.pl"&gt;</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&lt;/form&gt;</a:t>
            </a:r>
          </a:p>
        </p:txBody>
      </p:sp>
    </p:spTree>
    <p:extLst>
      <p:ext uri="{BB962C8B-B14F-4D97-AF65-F5344CB8AC3E}">
        <p14:creationId xmlns:p14="http://schemas.microsoft.com/office/powerpoint/2010/main" val="918347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quarter" idx="10"/>
          </p:nvPr>
        </p:nvSpPr>
        <p:spPr>
          <a:xfrm>
            <a:off x="53712" y="1457941"/>
            <a:ext cx="11161713" cy="4328725"/>
          </a:xfrm>
        </p:spPr>
        <p:txBody>
          <a:bodyPr/>
          <a:lstStyle/>
          <a:p>
            <a:pPr marL="0" indent="0">
              <a:lnSpc>
                <a:spcPct val="100000"/>
              </a:lnSpc>
              <a:spcBef>
                <a:spcPts val="1200"/>
              </a:spcBef>
              <a:spcAft>
                <a:spcPts val="1200"/>
              </a:spcAft>
              <a:buNone/>
            </a:pPr>
            <a:r>
              <a:rPr lang="en-US" altLang="en-US" sz="2000" dirty="0"/>
              <a:t>Kinds of push button</a:t>
            </a:r>
          </a:p>
          <a:p>
            <a:pPr lvl="1">
              <a:lnSpc>
                <a:spcPct val="100000"/>
              </a:lnSpc>
              <a:spcAft>
                <a:spcPts val="1200"/>
              </a:spcAft>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submit</a:t>
            </a:r>
            <a:r>
              <a:rPr lang="en-US" altLang="en-US" sz="1800" dirty="0"/>
              <a:t>: send the form information to the server for processing</a:t>
            </a:r>
          </a:p>
          <a:p>
            <a:pPr lvl="1">
              <a:lnSpc>
                <a:spcPct val="100000"/>
              </a:lnSpc>
              <a:spcAft>
                <a:spcPts val="1200"/>
              </a:spcAft>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reset</a:t>
            </a:r>
            <a:r>
              <a:rPr lang="en-US" altLang="en-US" sz="1800" dirty="0"/>
              <a:t>: reset all form fields</a:t>
            </a:r>
          </a:p>
          <a:p>
            <a:pPr lvl="1">
              <a:lnSpc>
                <a:spcPct val="100000"/>
              </a:lnSpc>
              <a:spcAft>
                <a:spcPts val="1200"/>
              </a:spcAft>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button</a:t>
            </a:r>
            <a:r>
              <a:rPr lang="en-US" altLang="en-US" sz="1800" dirty="0"/>
              <a:t>: generic push button</a:t>
            </a:r>
          </a:p>
          <a:p>
            <a:pPr marL="0" indent="0">
              <a:lnSpc>
                <a:spcPct val="100000"/>
              </a:lnSpc>
              <a:spcBef>
                <a:spcPts val="1200"/>
              </a:spcBef>
              <a:spcAft>
                <a:spcPts val="1200"/>
              </a:spcAft>
              <a:buNone/>
            </a:pPr>
            <a:r>
              <a:rPr lang="en-US" altLang="en-US" sz="2000" dirty="0"/>
              <a:t>Single line text field</a:t>
            </a:r>
          </a:p>
          <a:p>
            <a:pPr lvl="1">
              <a:lnSpc>
                <a:spcPct val="100000"/>
              </a:lnSpc>
              <a:spcAft>
                <a:spcPts val="1200"/>
              </a:spcAft>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type="text"</a:t>
            </a:r>
            <a:r>
              <a:rPr lang="en-US" altLang="en-US" sz="1800" dirty="0"/>
              <a:t> attribute of </a:t>
            </a:r>
            <a:r>
              <a:rPr lang="en-US" altLang="en-US" sz="1800" b="1" dirty="0">
                <a:latin typeface="Courier New" panose="02070309020205020404" pitchFamily="49" charset="0"/>
                <a:cs typeface="Courier New" panose="02070309020205020404" pitchFamily="49" charset="0"/>
              </a:rPr>
              <a:t>&lt;input&gt; </a:t>
            </a:r>
            <a:r>
              <a:rPr lang="en-US" altLang="en-US" sz="1800" dirty="0"/>
              <a:t>tag</a:t>
            </a:r>
          </a:p>
          <a:p>
            <a:pPr lvl="1">
              <a:lnSpc>
                <a:spcPct val="100000"/>
              </a:lnSpc>
              <a:spcAft>
                <a:spcPts val="1200"/>
              </a:spcAft>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type="password"</a:t>
            </a:r>
            <a:r>
              <a:rPr lang="en-US" altLang="en-US" sz="1800" dirty="0"/>
              <a:t> as text, but text is not displayed on screen </a:t>
            </a:r>
            <a:br>
              <a:rPr lang="en-US" altLang="en-US" sz="1800" dirty="0"/>
            </a:br>
            <a:r>
              <a:rPr lang="en-US" altLang="en-US" sz="1800" dirty="0"/>
              <a:t>– browser default hidden used</a:t>
            </a:r>
          </a:p>
        </p:txBody>
      </p:sp>
      <p:sp>
        <p:nvSpPr>
          <p:cNvPr id="40962" name="Rectangle 2"/>
          <p:cNvSpPr>
            <a:spLocks noGrp="1" noChangeArrowheads="1"/>
          </p:cNvSpPr>
          <p:nvPr>
            <p:ph type="title"/>
          </p:nvPr>
        </p:nvSpPr>
        <p:spPr/>
        <p:txBody>
          <a:bodyPr>
            <a:normAutofit/>
          </a:bodyPr>
          <a:lstStyle/>
          <a:p>
            <a:r>
              <a:rPr lang="en-US" altLang="en-US" dirty="0"/>
              <a:t>Text and push buttons</a:t>
            </a:r>
          </a:p>
        </p:txBody>
      </p:sp>
      <p:sp>
        <p:nvSpPr>
          <p:cNvPr id="40964" name="Rectangle 4"/>
          <p:cNvSpPr>
            <a:spLocks noChangeArrowheads="1"/>
          </p:cNvSpPr>
          <p:nvPr/>
        </p:nvSpPr>
        <p:spPr bwMode="auto">
          <a:xfrm>
            <a:off x="6453107" y="2309858"/>
            <a:ext cx="5489177" cy="2246769"/>
          </a:xfrm>
          <a:prstGeom prst="rect">
            <a:avLst/>
          </a:prstGeom>
          <a:solidFill>
            <a:srgbClr val="FFD9FE"/>
          </a:solidFill>
        </p:spPr>
        <p:txBody>
          <a:bodyPr wrap="square">
            <a:spAutoFit/>
          </a:bodyPr>
          <a:lstStyle/>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&lt;form </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method="post" </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action="scripts/</a:t>
            </a:r>
            <a:r>
              <a:rPr lang="en-US" altLang="en-US" sz="1400" b="1" dirty="0" err="1">
                <a:latin typeface="Source Code Pro" panose="020B0309030403020204" pitchFamily="49" charset="0"/>
                <a:ea typeface="Source Code Pro" panose="020B0309030403020204" pitchFamily="49" charset="0"/>
                <a:cs typeface="Courier New" pitchFamily="49" charset="0"/>
              </a:rPr>
              <a:t>subscribe.pl</a:t>
            </a:r>
            <a:r>
              <a:rPr lang="en-US" altLang="en-US" sz="1400" b="1" dirty="0">
                <a:latin typeface="Source Code Pro" panose="020B0309030403020204" pitchFamily="49" charset="0"/>
                <a:ea typeface="Source Code Pro" panose="020B0309030403020204" pitchFamily="49" charset="0"/>
                <a:cs typeface="Courier New" pitchFamily="49" charset="0"/>
              </a:rPr>
              <a: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Please enter your name:</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&lt;</a:t>
            </a:r>
            <a:r>
              <a:rPr lang="en-US" altLang="en-US" sz="1400" b="1" dirty="0" err="1">
                <a:latin typeface="Source Code Pro" panose="020B0309030403020204" pitchFamily="49" charset="0"/>
                <a:ea typeface="Source Code Pro" panose="020B0309030403020204" pitchFamily="49" charset="0"/>
                <a:cs typeface="Courier New" pitchFamily="49" charset="0"/>
              </a:rPr>
              <a:t>br</a:t>
            </a:r>
            <a:r>
              <a:rPr lang="en-US" altLang="en-US" sz="14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&lt;input type="text" size="20" name="</a:t>
            </a:r>
            <a:r>
              <a:rPr lang="en-US" altLang="en-US" sz="1400" b="1" dirty="0" err="1">
                <a:latin typeface="Source Code Pro" panose="020B0309030403020204" pitchFamily="49" charset="0"/>
                <a:ea typeface="Source Code Pro" panose="020B0309030403020204" pitchFamily="49" charset="0"/>
                <a:cs typeface="Courier New" pitchFamily="49" charset="0"/>
              </a:rPr>
              <a:t>UsrName</a:t>
            </a:r>
            <a:r>
              <a:rPr lang="en-US" altLang="en-US" sz="14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&lt;</a:t>
            </a:r>
            <a:r>
              <a:rPr lang="en-US" altLang="en-US" sz="1400" b="1" dirty="0" err="1">
                <a:latin typeface="Source Code Pro" panose="020B0309030403020204" pitchFamily="49" charset="0"/>
                <a:ea typeface="Source Code Pro" panose="020B0309030403020204" pitchFamily="49" charset="0"/>
                <a:cs typeface="Courier New" pitchFamily="49" charset="0"/>
              </a:rPr>
              <a:t>br</a:t>
            </a:r>
            <a:r>
              <a:rPr lang="en-US" altLang="en-US" sz="14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&lt;input type="submit" name="</a:t>
            </a:r>
            <a:r>
              <a:rPr lang="en-US" altLang="en-US" sz="1400" b="1" dirty="0" err="1">
                <a:latin typeface="Source Code Pro" panose="020B0309030403020204" pitchFamily="49" charset="0"/>
                <a:ea typeface="Source Code Pro" panose="020B0309030403020204" pitchFamily="49" charset="0"/>
                <a:cs typeface="Courier New" pitchFamily="49" charset="0"/>
              </a:rPr>
              <a:t>OKBtn</a:t>
            </a:r>
            <a:r>
              <a:rPr lang="en-US" altLang="en-US" sz="1400" b="1" dirty="0">
                <a:latin typeface="Source Code Pro" panose="020B0309030403020204" pitchFamily="49" charset="0"/>
                <a:ea typeface="Source Code Pro" panose="020B0309030403020204" pitchFamily="49" charset="0"/>
                <a:cs typeface="Courier New" pitchFamily="49" charset="0"/>
              </a:rPr>
              <a:t>" value="OK" /&gt;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&lt;/form&gt;</a:t>
            </a:r>
          </a:p>
        </p:txBody>
      </p:sp>
      <p:grpSp>
        <p:nvGrpSpPr>
          <p:cNvPr id="40965" name="Group 5"/>
          <p:cNvGrpSpPr>
            <a:grpSpLocks/>
          </p:cNvGrpSpPr>
          <p:nvPr/>
        </p:nvGrpSpPr>
        <p:grpSpPr bwMode="auto">
          <a:xfrm>
            <a:off x="7408284" y="4979292"/>
            <a:ext cx="2959100" cy="1095375"/>
            <a:chOff x="3851" y="3364"/>
            <a:chExt cx="2124" cy="760"/>
          </a:xfrm>
        </p:grpSpPr>
        <p:sp>
          <p:nvSpPr>
            <p:cNvPr id="40966" name="Rectangle 6"/>
            <p:cNvSpPr>
              <a:spLocks noChangeArrowheads="1"/>
            </p:cNvSpPr>
            <p:nvPr/>
          </p:nvSpPr>
          <p:spPr bwMode="auto">
            <a:xfrm>
              <a:off x="3851" y="3364"/>
              <a:ext cx="2124" cy="760"/>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0967" name="Rectangle 7"/>
            <p:cNvSpPr>
              <a:spLocks noChangeArrowheads="1"/>
            </p:cNvSpPr>
            <p:nvPr/>
          </p:nvSpPr>
          <p:spPr bwMode="auto">
            <a:xfrm>
              <a:off x="3939" y="3392"/>
              <a:ext cx="1938" cy="2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dirty="0">
                  <a:solidFill>
                    <a:schemeClr val="tx1"/>
                  </a:solidFill>
                </a:rPr>
                <a:t>Please enter your name:</a:t>
              </a:r>
            </a:p>
          </p:txBody>
        </p:sp>
        <p:sp>
          <p:nvSpPr>
            <p:cNvPr id="40968" name="Rectangle 8"/>
            <p:cNvSpPr>
              <a:spLocks noChangeArrowheads="1"/>
            </p:cNvSpPr>
            <p:nvPr/>
          </p:nvSpPr>
          <p:spPr bwMode="auto">
            <a:xfrm>
              <a:off x="4007" y="3603"/>
              <a:ext cx="1344" cy="184"/>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0969" name="Rectangle 9"/>
            <p:cNvSpPr>
              <a:spLocks noChangeArrowheads="1"/>
            </p:cNvSpPr>
            <p:nvPr/>
          </p:nvSpPr>
          <p:spPr bwMode="auto">
            <a:xfrm>
              <a:off x="4007" y="3843"/>
              <a:ext cx="720" cy="184"/>
            </a:xfrm>
            <a:prstGeom prst="rect">
              <a:avLst/>
            </a:prstGeom>
            <a:solidFill>
              <a:schemeClr val="accent1"/>
            </a:solidFill>
            <a:ln w="12700">
              <a:solidFill>
                <a:schemeClr val="tx1"/>
              </a:solidFill>
              <a:miter lim="800000"/>
              <a:headEnd/>
              <a:tailEnd/>
            </a:ln>
          </p:spPr>
          <p:txBody>
            <a:bodyPr wrap="none" lIns="92075" tIns="46038" rIns="92075" bIns="46038"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gn="ctr">
                <a:lnSpc>
                  <a:spcPct val="100000"/>
                </a:lnSpc>
                <a:spcBef>
                  <a:spcPct val="0"/>
                </a:spcBef>
                <a:buClrTx/>
                <a:buFontTx/>
                <a:buNone/>
              </a:pPr>
              <a:r>
                <a:rPr lang="en-US" altLang="en-US" sz="1800" b="0" dirty="0">
                  <a:solidFill>
                    <a:schemeClr val="bg1"/>
                  </a:solidFill>
                </a:rPr>
                <a:t>OK</a:t>
              </a:r>
            </a:p>
          </p:txBody>
        </p:sp>
      </p:grpSp>
    </p:spTree>
    <p:extLst>
      <p:ext uri="{BB962C8B-B14F-4D97-AF65-F5344CB8AC3E}">
        <p14:creationId xmlns:p14="http://schemas.microsoft.com/office/powerpoint/2010/main" val="2940583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sz="quarter" idx="10"/>
          </p:nvPr>
        </p:nvSpPr>
        <p:spPr/>
        <p:txBody>
          <a:bodyPr/>
          <a:lstStyle/>
          <a:p>
            <a:pPr marL="0" indent="0">
              <a:lnSpc>
                <a:spcPct val="100000"/>
              </a:lnSpc>
              <a:buNone/>
            </a:pPr>
            <a:r>
              <a:rPr lang="en-US" altLang="en-US" sz="2400" b="1" dirty="0">
                <a:latin typeface="Source Code Pro" panose="020B0309030403020204" pitchFamily="49" charset="0"/>
                <a:ea typeface="Source Code Pro" panose="020B0309030403020204" pitchFamily="49" charset="0"/>
                <a:cs typeface="Courier New" panose="02070309020205020404" pitchFamily="49" charset="0"/>
              </a:rPr>
              <a:t>&lt;</a:t>
            </a:r>
            <a:r>
              <a:rPr lang="en-US" altLang="en-US" sz="2400" b="1" dirty="0" err="1">
                <a:latin typeface="Source Code Pro" panose="020B0309030403020204" pitchFamily="49" charset="0"/>
                <a:ea typeface="Source Code Pro" panose="020B0309030403020204" pitchFamily="49" charset="0"/>
                <a:cs typeface="Courier New" panose="02070309020205020404" pitchFamily="49" charset="0"/>
              </a:rPr>
              <a:t>textarea</a:t>
            </a:r>
            <a:r>
              <a:rPr lang="en-US" altLang="en-US" sz="2400" b="1" dirty="0">
                <a:latin typeface="Source Code Pro" panose="020B0309030403020204" pitchFamily="49" charset="0"/>
                <a:ea typeface="Source Code Pro" panose="020B0309030403020204" pitchFamily="49" charset="0"/>
                <a:cs typeface="Courier New" panose="02070309020205020404" pitchFamily="49" charset="0"/>
              </a:rPr>
              <a:t>&gt; .. &lt;/</a:t>
            </a:r>
            <a:r>
              <a:rPr lang="en-US" altLang="en-US" sz="2400" b="1" dirty="0" err="1">
                <a:latin typeface="Source Code Pro" panose="020B0309030403020204" pitchFamily="49" charset="0"/>
                <a:ea typeface="Source Code Pro" panose="020B0309030403020204" pitchFamily="49" charset="0"/>
                <a:cs typeface="Courier New" panose="02070309020205020404" pitchFamily="49" charset="0"/>
              </a:rPr>
              <a:t>textarea</a:t>
            </a:r>
            <a:r>
              <a:rPr lang="en-US" altLang="en-US" sz="2400" b="1" dirty="0">
                <a:latin typeface="Source Code Pro" panose="020B0309030403020204" pitchFamily="49" charset="0"/>
                <a:ea typeface="Source Code Pro" panose="020B0309030403020204" pitchFamily="49" charset="0"/>
                <a:cs typeface="Courier New" panose="02070309020205020404" pitchFamily="49" charset="0"/>
              </a:rPr>
              <a:t>&gt;</a:t>
            </a:r>
            <a:endParaRPr lang="en-US" altLang="en-US" sz="2400" dirty="0">
              <a:latin typeface="Source Code Pro" panose="020B0309030403020204" pitchFamily="49" charset="0"/>
              <a:ea typeface="Source Code Pro" panose="020B0309030403020204" pitchFamily="49" charset="0"/>
            </a:endParaRPr>
          </a:p>
          <a:p>
            <a:pPr lvl="1">
              <a:lnSpc>
                <a:spcPct val="100000"/>
              </a:lnSpc>
              <a:buFont typeface="Arial" panose="020B0604020202020204" pitchFamily="34" charset="0"/>
              <a:buChar char="•"/>
            </a:pPr>
            <a:r>
              <a:rPr lang="en-US" altLang="en-US" sz="2000" dirty="0"/>
              <a:t>Initial text can also be supplied</a:t>
            </a:r>
          </a:p>
          <a:p>
            <a:pPr lvl="1">
              <a:lnSpc>
                <a:spcPct val="100000"/>
              </a:lnSpc>
              <a:buFont typeface="Arial" panose="020B0604020202020204" pitchFamily="34" charset="0"/>
              <a:buChar char="•"/>
            </a:pPr>
            <a:r>
              <a:rPr lang="en-US" altLang="en-US" sz="2000" dirty="0"/>
              <a:t>Browser will supply scroll bars if necessary</a:t>
            </a:r>
          </a:p>
        </p:txBody>
      </p:sp>
      <p:sp>
        <p:nvSpPr>
          <p:cNvPr id="43010" name="Rectangle 2"/>
          <p:cNvSpPr>
            <a:spLocks noGrp="1" noChangeArrowheads="1"/>
          </p:cNvSpPr>
          <p:nvPr>
            <p:ph type="title"/>
          </p:nvPr>
        </p:nvSpPr>
        <p:spPr/>
        <p:txBody>
          <a:bodyPr>
            <a:normAutofit/>
          </a:bodyPr>
          <a:lstStyle/>
          <a:p>
            <a:r>
              <a:rPr lang="en-US" altLang="en-US" dirty="0"/>
              <a:t>Multi-line text input</a:t>
            </a:r>
          </a:p>
        </p:txBody>
      </p:sp>
      <p:sp>
        <p:nvSpPr>
          <p:cNvPr id="43012" name="Rectangle 4"/>
          <p:cNvSpPr>
            <a:spLocks noChangeArrowheads="1"/>
          </p:cNvSpPr>
          <p:nvPr/>
        </p:nvSpPr>
        <p:spPr bwMode="auto">
          <a:xfrm>
            <a:off x="5874908" y="1744656"/>
            <a:ext cx="5580000" cy="2554545"/>
          </a:xfrm>
          <a:prstGeom prst="rect">
            <a:avLst/>
          </a:prstGeom>
          <a:solidFill>
            <a:srgbClr val="FFD9FE"/>
          </a:solidFill>
        </p:spPr>
        <p:txBody>
          <a:bodyPr wrap="square">
            <a:spAutoFit/>
          </a:bodyPr>
          <a:lstStyle/>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Address: &lt;</a:t>
            </a:r>
            <a:r>
              <a:rPr lang="en-US" altLang="en-US" sz="2000" b="1" dirty="0" err="1">
                <a:latin typeface="Source Code Pro" panose="020B0309030403020204" pitchFamily="49" charset="0"/>
                <a:ea typeface="Source Code Pro" panose="020B0309030403020204" pitchFamily="49" charset="0"/>
                <a:cs typeface="Courier New" pitchFamily="49" charset="0"/>
              </a:rPr>
              <a:t>br</a:t>
            </a:r>
            <a:r>
              <a:rPr lang="en-US" altLang="en-US" sz="20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&lt;</a:t>
            </a:r>
            <a:r>
              <a:rPr lang="en-US" altLang="en-US" sz="2000" b="1" dirty="0" err="1">
                <a:latin typeface="Source Code Pro" panose="020B0309030403020204" pitchFamily="49" charset="0"/>
                <a:ea typeface="Source Code Pro" panose="020B0309030403020204" pitchFamily="49" charset="0"/>
                <a:cs typeface="Courier New" pitchFamily="49" charset="0"/>
              </a:rPr>
              <a:t>textarea</a:t>
            </a:r>
            <a:r>
              <a:rPr lang="en-US" altLang="en-US" sz="2000" b="1" dirty="0">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  name="</a:t>
            </a:r>
            <a:r>
              <a:rPr lang="en-US" altLang="en-US" sz="2000" b="1" dirty="0" err="1">
                <a:latin typeface="Source Code Pro" panose="020B0309030403020204" pitchFamily="49" charset="0"/>
                <a:ea typeface="Source Code Pro" panose="020B0309030403020204" pitchFamily="49" charset="0"/>
                <a:cs typeface="Courier New" pitchFamily="49" charset="0"/>
              </a:rPr>
              <a:t>UsrAddr</a:t>
            </a:r>
            <a:r>
              <a:rPr lang="en-US" altLang="en-US" sz="2000" b="1" dirty="0">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  rows="7" </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  cols="24”</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  Enter address here</a:t>
            </a:r>
          </a:p>
          <a:p>
            <a:pPr>
              <a:spcBef>
                <a:spcPts val="0"/>
              </a:spcBef>
            </a:pPr>
            <a:r>
              <a:rPr lang="en-US" altLang="en-US" sz="2000" b="1" dirty="0">
                <a:latin typeface="Source Code Pro" panose="020B0309030403020204" pitchFamily="49" charset="0"/>
                <a:ea typeface="Source Code Pro" panose="020B0309030403020204" pitchFamily="49" charset="0"/>
                <a:cs typeface="Courier New" pitchFamily="49" charset="0"/>
              </a:rPr>
              <a:t>&lt;/</a:t>
            </a:r>
            <a:r>
              <a:rPr lang="en-US" altLang="en-US" sz="2000" b="1" dirty="0" err="1">
                <a:latin typeface="Source Code Pro" panose="020B0309030403020204" pitchFamily="49" charset="0"/>
                <a:ea typeface="Source Code Pro" panose="020B0309030403020204" pitchFamily="49" charset="0"/>
                <a:cs typeface="Courier New" pitchFamily="49" charset="0"/>
              </a:rPr>
              <a:t>textarea</a:t>
            </a:r>
            <a:r>
              <a:rPr lang="en-US" altLang="en-US" sz="2000" b="1" dirty="0">
                <a:latin typeface="Source Code Pro" panose="020B0309030403020204" pitchFamily="49" charset="0"/>
                <a:ea typeface="Source Code Pro" panose="020B0309030403020204" pitchFamily="49" charset="0"/>
                <a:cs typeface="Courier New" pitchFamily="49" charset="0"/>
              </a:rPr>
              <a:t>&gt;</a:t>
            </a:r>
          </a:p>
        </p:txBody>
      </p:sp>
      <p:grpSp>
        <p:nvGrpSpPr>
          <p:cNvPr id="43013" name="Group 5"/>
          <p:cNvGrpSpPr>
            <a:grpSpLocks/>
          </p:cNvGrpSpPr>
          <p:nvPr/>
        </p:nvGrpSpPr>
        <p:grpSpPr bwMode="auto">
          <a:xfrm>
            <a:off x="7109952" y="4590303"/>
            <a:ext cx="3109912" cy="1735137"/>
            <a:chOff x="2291" y="2740"/>
            <a:chExt cx="2385" cy="1288"/>
          </a:xfrm>
        </p:grpSpPr>
        <p:sp>
          <p:nvSpPr>
            <p:cNvPr id="43015" name="Rectangle 6"/>
            <p:cNvSpPr>
              <a:spLocks noChangeArrowheads="1"/>
            </p:cNvSpPr>
            <p:nvPr/>
          </p:nvSpPr>
          <p:spPr bwMode="auto">
            <a:xfrm>
              <a:off x="2291" y="2740"/>
              <a:ext cx="2385" cy="1288"/>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3016" name="Rectangle 7"/>
            <p:cNvSpPr>
              <a:spLocks noChangeArrowheads="1"/>
            </p:cNvSpPr>
            <p:nvPr/>
          </p:nvSpPr>
          <p:spPr bwMode="auto">
            <a:xfrm>
              <a:off x="2380" y="2768"/>
              <a:ext cx="841" cy="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chemeClr val="tx1"/>
                  </a:solidFill>
                </a:rPr>
                <a:t>Address:</a:t>
              </a:r>
            </a:p>
          </p:txBody>
        </p:sp>
        <p:sp>
          <p:nvSpPr>
            <p:cNvPr id="43017" name="Rectangle 8"/>
            <p:cNvSpPr>
              <a:spLocks noChangeArrowheads="1"/>
            </p:cNvSpPr>
            <p:nvPr/>
          </p:nvSpPr>
          <p:spPr bwMode="auto">
            <a:xfrm>
              <a:off x="2447" y="3028"/>
              <a:ext cx="1344" cy="663"/>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3018" name="Rectangle 9"/>
            <p:cNvSpPr>
              <a:spLocks noChangeArrowheads="1"/>
            </p:cNvSpPr>
            <p:nvPr/>
          </p:nvSpPr>
          <p:spPr bwMode="auto">
            <a:xfrm>
              <a:off x="2447" y="3747"/>
              <a:ext cx="720" cy="184"/>
            </a:xfrm>
            <a:prstGeom prst="rect">
              <a:avLst/>
            </a:prstGeom>
            <a:solidFill>
              <a:schemeClr val="accent1"/>
            </a:solidFill>
            <a:ln w="12700">
              <a:solidFill>
                <a:schemeClr val="tx1"/>
              </a:solidFill>
              <a:miter lim="800000"/>
              <a:headEnd/>
              <a:tailEnd/>
            </a:ln>
          </p:spPr>
          <p:txBody>
            <a:bodyPr wrap="none" lIns="92075" tIns="46038" rIns="92075" bIns="46038"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gn="ctr">
                <a:lnSpc>
                  <a:spcPct val="100000"/>
                </a:lnSpc>
                <a:spcBef>
                  <a:spcPct val="0"/>
                </a:spcBef>
                <a:buClrTx/>
                <a:buFontTx/>
                <a:buNone/>
              </a:pPr>
              <a:r>
                <a:rPr lang="en-US" altLang="en-US" sz="1800" b="0">
                  <a:solidFill>
                    <a:schemeClr val="tx1"/>
                  </a:solidFill>
                </a:rPr>
                <a:t>OK</a:t>
              </a:r>
            </a:p>
          </p:txBody>
        </p:sp>
      </p:grpSp>
      <p:sp>
        <p:nvSpPr>
          <p:cNvPr id="43014" name="Text Box 10"/>
          <p:cNvSpPr txBox="1">
            <a:spLocks noChangeArrowheads="1"/>
          </p:cNvSpPr>
          <p:nvPr/>
        </p:nvSpPr>
        <p:spPr bwMode="auto">
          <a:xfrm>
            <a:off x="8186369" y="4705148"/>
            <a:ext cx="15509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GB" altLang="en-US" sz="1200" b="0">
                <a:solidFill>
                  <a:schemeClr val="tx1"/>
                </a:solidFill>
              </a:rPr>
              <a:t>Enter address here</a:t>
            </a:r>
          </a:p>
        </p:txBody>
      </p:sp>
    </p:spTree>
    <p:extLst>
      <p:ext uri="{BB962C8B-B14F-4D97-AF65-F5344CB8AC3E}">
        <p14:creationId xmlns:p14="http://schemas.microsoft.com/office/powerpoint/2010/main" val="1286907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quarter" idx="10"/>
          </p:nvPr>
        </p:nvSpPr>
        <p:spPr/>
        <p:txBody>
          <a:bodyPr/>
          <a:lstStyle/>
          <a:p>
            <a:pPr marL="0" indent="0">
              <a:lnSpc>
                <a:spcPct val="100000"/>
              </a:lnSpc>
              <a:spcBef>
                <a:spcPts val="1200"/>
              </a:spcBef>
              <a:buNone/>
            </a:pPr>
            <a:r>
              <a:rPr lang="en-US" altLang="en-US" sz="2000" dirty="0"/>
              <a:t>Radio buttons: select from one of a group</a:t>
            </a:r>
          </a:p>
          <a:p>
            <a:pPr lvl="1">
              <a:lnSpc>
                <a:spcPct val="100000"/>
              </a:lnSpc>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name</a:t>
            </a:r>
            <a:r>
              <a:rPr lang="en-US" altLang="en-US" sz="1800" dirty="0"/>
              <a:t> attribute groups buttons together</a:t>
            </a:r>
          </a:p>
          <a:p>
            <a:pPr marL="0" indent="0">
              <a:lnSpc>
                <a:spcPct val="100000"/>
              </a:lnSpc>
              <a:spcBef>
                <a:spcPts val="1200"/>
              </a:spcBef>
              <a:buNone/>
            </a:pPr>
            <a:r>
              <a:rPr lang="en-US" altLang="en-US" sz="2000" dirty="0"/>
              <a:t>Check buttons: independent yes/no value</a:t>
            </a:r>
          </a:p>
        </p:txBody>
      </p:sp>
      <p:sp>
        <p:nvSpPr>
          <p:cNvPr id="45058" name="Rectangle 2"/>
          <p:cNvSpPr>
            <a:spLocks noGrp="1" noChangeArrowheads="1"/>
          </p:cNvSpPr>
          <p:nvPr>
            <p:ph type="title"/>
          </p:nvPr>
        </p:nvSpPr>
        <p:spPr/>
        <p:txBody>
          <a:bodyPr>
            <a:normAutofit/>
          </a:bodyPr>
          <a:lstStyle/>
          <a:p>
            <a:r>
              <a:rPr lang="en-US" altLang="en-US" sz="4000" dirty="0"/>
              <a:t>Check and radio buttons</a:t>
            </a:r>
          </a:p>
        </p:txBody>
      </p:sp>
      <p:sp>
        <p:nvSpPr>
          <p:cNvPr id="45060" name="Rectangle 4"/>
          <p:cNvSpPr>
            <a:spLocks noChangeArrowheads="1"/>
          </p:cNvSpPr>
          <p:nvPr/>
        </p:nvSpPr>
        <p:spPr bwMode="auto">
          <a:xfrm>
            <a:off x="373200" y="3463341"/>
            <a:ext cx="8436499" cy="2062103"/>
          </a:xfrm>
          <a:prstGeom prst="rect">
            <a:avLst/>
          </a:prstGeom>
          <a:solidFill>
            <a:srgbClr val="FFD9FE"/>
          </a:solidFill>
        </p:spPr>
        <p:txBody>
          <a:bodyPr wrap="square">
            <a:spAutoFit/>
          </a:bodyPr>
          <a:lstStyle/>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&lt;form …&gt;</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type="radio" checked name="</a:t>
            </a:r>
            <a:r>
              <a:rPr lang="en-US" altLang="en-US" sz="1600" b="1" dirty="0" err="1">
                <a:latin typeface="Source Code Pro" panose="020B0309030403020204" pitchFamily="49" charset="0"/>
                <a:ea typeface="Source Code Pro" panose="020B0309030403020204" pitchFamily="49" charset="0"/>
                <a:cs typeface="Courier New" pitchFamily="49" charset="0"/>
              </a:rPr>
              <a:t>RadioDrink</a:t>
            </a:r>
            <a:r>
              <a:rPr lang="en-US" altLang="en-US" sz="1600" b="1" dirty="0">
                <a:latin typeface="Source Code Pro" panose="020B0309030403020204" pitchFamily="49" charset="0"/>
                <a:ea typeface="Source Code Pro" panose="020B0309030403020204" pitchFamily="49" charset="0"/>
                <a:cs typeface="Courier New" pitchFamily="49" charset="0"/>
              </a:rPr>
              <a:t>" value="Tea"/&gt;Tea</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type="radio" name="</a:t>
            </a:r>
            <a:r>
              <a:rPr lang="en-US" altLang="en-US" sz="1600" b="1" dirty="0" err="1">
                <a:latin typeface="Source Code Pro" panose="020B0309030403020204" pitchFamily="49" charset="0"/>
                <a:ea typeface="Source Code Pro" panose="020B0309030403020204" pitchFamily="49" charset="0"/>
                <a:cs typeface="Courier New" pitchFamily="49" charset="0"/>
              </a:rPr>
              <a:t>RadioDrink</a:t>
            </a:r>
            <a:r>
              <a:rPr lang="en-US" altLang="en-US" sz="1600" b="1" dirty="0">
                <a:latin typeface="Source Code Pro" panose="020B0309030403020204" pitchFamily="49" charset="0"/>
                <a:ea typeface="Source Code Pro" panose="020B0309030403020204" pitchFamily="49" charset="0"/>
                <a:cs typeface="Courier New" pitchFamily="49" charset="0"/>
              </a:rPr>
              <a:t>" value="Coffee"/&gt;Coffee</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type="radio" name="</a:t>
            </a:r>
            <a:r>
              <a:rPr lang="en-US" altLang="en-US" sz="1600" b="1" dirty="0" err="1">
                <a:latin typeface="Source Code Pro" panose="020B0309030403020204" pitchFamily="49" charset="0"/>
                <a:ea typeface="Source Code Pro" panose="020B0309030403020204" pitchFamily="49" charset="0"/>
                <a:cs typeface="Courier New" pitchFamily="49" charset="0"/>
              </a:rPr>
              <a:t>RadioDrink</a:t>
            </a:r>
            <a:r>
              <a:rPr lang="en-US" altLang="en-US" sz="1600" b="1" dirty="0">
                <a:latin typeface="Source Code Pro" panose="020B0309030403020204" pitchFamily="49" charset="0"/>
                <a:ea typeface="Source Code Pro" panose="020B0309030403020204" pitchFamily="49" charset="0"/>
                <a:cs typeface="Courier New" pitchFamily="49" charset="0"/>
              </a:rPr>
              <a:t>" value="Soup"/&gt;Soup&lt;</a:t>
            </a:r>
            <a:r>
              <a:rPr lang="en-US" altLang="en-US" sz="1600" b="1" dirty="0" err="1">
                <a:latin typeface="Source Code Pro" panose="020B0309030403020204" pitchFamily="49" charset="0"/>
                <a:ea typeface="Source Code Pro" panose="020B0309030403020204" pitchFamily="49" charset="0"/>
                <a:cs typeface="Courier New" pitchFamily="49" charset="0"/>
              </a:rPr>
              <a:t>br</a:t>
            </a:r>
            <a:r>
              <a:rPr lang="en-US" altLang="en-US" sz="16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type="checkbox" name="</a:t>
            </a:r>
            <a:r>
              <a:rPr lang="en-US" altLang="en-US" sz="1600" b="1" dirty="0" err="1">
                <a:latin typeface="Source Code Pro" panose="020B0309030403020204" pitchFamily="49" charset="0"/>
                <a:ea typeface="Source Code Pro" panose="020B0309030403020204" pitchFamily="49" charset="0"/>
                <a:cs typeface="Courier New" pitchFamily="49" charset="0"/>
              </a:rPr>
              <a:t>CheckMilk</a:t>
            </a:r>
            <a:r>
              <a:rPr lang="en-US" altLang="en-US" sz="1600" b="1" dirty="0">
                <a:latin typeface="Source Code Pro" panose="020B0309030403020204" pitchFamily="49" charset="0"/>
                <a:ea typeface="Source Code Pro" panose="020B0309030403020204" pitchFamily="49" charset="0"/>
                <a:cs typeface="Courier New" pitchFamily="49" charset="0"/>
              </a:rPr>
              <a:t>" value="Yes"/&gt;Milk</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type="checkbox" name="</a:t>
            </a:r>
            <a:r>
              <a:rPr lang="en-US" altLang="en-US" sz="1600" b="1" dirty="0" err="1">
                <a:latin typeface="Source Code Pro" panose="020B0309030403020204" pitchFamily="49" charset="0"/>
                <a:ea typeface="Source Code Pro" panose="020B0309030403020204" pitchFamily="49" charset="0"/>
                <a:cs typeface="Courier New" pitchFamily="49" charset="0"/>
              </a:rPr>
              <a:t>CheckSugar</a:t>
            </a:r>
            <a:r>
              <a:rPr lang="en-US" altLang="en-US" sz="1600" b="1" dirty="0">
                <a:latin typeface="Source Code Pro" panose="020B0309030403020204" pitchFamily="49" charset="0"/>
                <a:ea typeface="Source Code Pro" panose="020B0309030403020204" pitchFamily="49" charset="0"/>
                <a:cs typeface="Courier New" pitchFamily="49" charset="0"/>
              </a:rPr>
              <a:t>" value="Yes"/&gt;Sugar&lt;</a:t>
            </a:r>
            <a:r>
              <a:rPr lang="en-US" altLang="en-US" sz="1600" b="1" dirty="0" err="1">
                <a:latin typeface="Source Code Pro" panose="020B0309030403020204" pitchFamily="49" charset="0"/>
                <a:ea typeface="Source Code Pro" panose="020B0309030403020204" pitchFamily="49" charset="0"/>
                <a:cs typeface="Courier New" pitchFamily="49" charset="0"/>
              </a:rPr>
              <a:t>br</a:t>
            </a:r>
            <a:r>
              <a:rPr lang="en-US" altLang="en-US" sz="1600" b="1" dirty="0">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  &lt;input type="submit" name="</a:t>
            </a:r>
            <a:r>
              <a:rPr lang="en-US" altLang="en-US" sz="1600" b="1" dirty="0" err="1">
                <a:latin typeface="Source Code Pro" panose="020B0309030403020204" pitchFamily="49" charset="0"/>
                <a:ea typeface="Source Code Pro" panose="020B0309030403020204" pitchFamily="49" charset="0"/>
                <a:cs typeface="Courier New" pitchFamily="49" charset="0"/>
              </a:rPr>
              <a:t>OKButton</a:t>
            </a:r>
            <a:r>
              <a:rPr lang="en-US" altLang="en-US" sz="1600" b="1" dirty="0">
                <a:latin typeface="Source Code Pro" panose="020B0309030403020204" pitchFamily="49" charset="0"/>
                <a:ea typeface="Source Code Pro" panose="020B0309030403020204" pitchFamily="49" charset="0"/>
                <a:cs typeface="Courier New" pitchFamily="49" charset="0"/>
              </a:rPr>
              <a:t>" value="Vend"/&gt; </a:t>
            </a:r>
          </a:p>
          <a:p>
            <a:pPr>
              <a:spcBef>
                <a:spcPts val="0"/>
              </a:spcBef>
            </a:pPr>
            <a:r>
              <a:rPr lang="en-US" altLang="en-US" sz="1600" b="1" dirty="0">
                <a:latin typeface="Source Code Pro" panose="020B0309030403020204" pitchFamily="49" charset="0"/>
                <a:ea typeface="Source Code Pro" panose="020B0309030403020204" pitchFamily="49" charset="0"/>
                <a:cs typeface="Courier New" pitchFamily="49" charset="0"/>
              </a:rPr>
              <a:t>&lt;/form&gt;</a:t>
            </a:r>
          </a:p>
        </p:txBody>
      </p:sp>
      <p:sp>
        <p:nvSpPr>
          <p:cNvPr id="45061" name="Rectangle 5"/>
          <p:cNvSpPr>
            <a:spLocks noChangeArrowheads="1"/>
          </p:cNvSpPr>
          <p:nvPr/>
        </p:nvSpPr>
        <p:spPr bwMode="auto">
          <a:xfrm>
            <a:off x="8985118" y="3389100"/>
            <a:ext cx="2673350" cy="1477962"/>
          </a:xfrm>
          <a:prstGeom prst="rect">
            <a:avLst/>
          </a:prstGeom>
          <a:solidFill>
            <a:schemeClr val="bg1"/>
          </a:solidFill>
          <a:ln w="12700">
            <a:solidFill>
              <a:schemeClr val="tx1"/>
            </a:solidFill>
            <a:miter lim="800000"/>
            <a:headEnd/>
            <a:tailEnd/>
          </a:ln>
        </p:spPr>
        <p:txBody>
          <a:bodyPr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endParaRPr lang="en-US" altLang="en-US" sz="1800" b="0">
              <a:solidFill>
                <a:schemeClr val="tx1"/>
              </a:solidFill>
              <a:latin typeface="Courier New" panose="02070309020205020404" pitchFamily="49" charset="0"/>
            </a:endParaRPr>
          </a:p>
          <a:p>
            <a:pPr>
              <a:lnSpc>
                <a:spcPct val="100000"/>
              </a:lnSpc>
              <a:spcBef>
                <a:spcPct val="0"/>
              </a:spcBef>
              <a:buClrTx/>
              <a:buFontTx/>
              <a:buNone/>
            </a:pPr>
            <a:endParaRPr lang="en-US" altLang="en-US" sz="1800" b="0">
              <a:solidFill>
                <a:schemeClr val="tx1"/>
              </a:solidFill>
              <a:latin typeface="Courier New" panose="02070309020205020404" pitchFamily="49" charset="0"/>
            </a:endParaRPr>
          </a:p>
          <a:p>
            <a:pPr>
              <a:lnSpc>
                <a:spcPct val="100000"/>
              </a:lnSpc>
              <a:spcBef>
                <a:spcPct val="0"/>
              </a:spcBef>
              <a:buClrTx/>
              <a:buFontTx/>
              <a:buNone/>
            </a:pPr>
            <a:endParaRPr lang="en-US" altLang="en-US" sz="1800" b="0">
              <a:solidFill>
                <a:schemeClr val="tx1"/>
              </a:solidFill>
              <a:latin typeface="Courier New" panose="02070309020205020404" pitchFamily="49" charset="0"/>
            </a:endParaRPr>
          </a:p>
          <a:p>
            <a:pPr>
              <a:lnSpc>
                <a:spcPct val="100000"/>
              </a:lnSpc>
              <a:spcBef>
                <a:spcPct val="0"/>
              </a:spcBef>
              <a:buClrTx/>
              <a:buFontTx/>
              <a:buNone/>
            </a:pPr>
            <a:endParaRPr lang="en-US" altLang="en-US" sz="1800" b="0">
              <a:solidFill>
                <a:schemeClr val="tx1"/>
              </a:solidFill>
              <a:latin typeface="Courier New" panose="02070309020205020404" pitchFamily="49" charset="0"/>
            </a:endParaRPr>
          </a:p>
          <a:p>
            <a:pPr>
              <a:lnSpc>
                <a:spcPct val="100000"/>
              </a:lnSpc>
              <a:spcBef>
                <a:spcPct val="0"/>
              </a:spcBef>
              <a:buClrTx/>
              <a:buFontTx/>
              <a:buNone/>
            </a:pPr>
            <a:endParaRPr lang="en-US" altLang="en-US" sz="1800" b="0">
              <a:solidFill>
                <a:schemeClr val="tx1"/>
              </a:solidFill>
              <a:latin typeface="Courier New" panose="02070309020205020404" pitchFamily="49" charset="0"/>
            </a:endParaRPr>
          </a:p>
        </p:txBody>
      </p:sp>
      <p:pic>
        <p:nvPicPr>
          <p:cNvPr id="45062"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60537" y="3598649"/>
            <a:ext cx="2322512"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859324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quarter" idx="10"/>
          </p:nvPr>
        </p:nvSpPr>
        <p:spPr/>
        <p:txBody>
          <a:bodyPr/>
          <a:lstStyle/>
          <a:p>
            <a:pPr marL="0" indent="0">
              <a:lnSpc>
                <a:spcPct val="100000"/>
              </a:lnSpc>
              <a:spcBef>
                <a:spcPts val="1200"/>
              </a:spcBef>
              <a:buNone/>
            </a:pPr>
            <a:r>
              <a:rPr lang="en-US" altLang="en-US" sz="2000" dirty="0"/>
              <a:t>Select one from a drop-down lists</a:t>
            </a:r>
          </a:p>
          <a:p>
            <a:pPr marL="0" indent="0">
              <a:lnSpc>
                <a:spcPct val="100000"/>
              </a:lnSpc>
              <a:spcBef>
                <a:spcPts val="1200"/>
              </a:spcBef>
              <a:buNone/>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&lt;select&gt; </a:t>
            </a:r>
            <a:r>
              <a:rPr lang="en-US" altLang="en-US" sz="2000" dirty="0"/>
              <a:t>tag defines the list</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size</a:t>
            </a:r>
            <a:r>
              <a:rPr lang="en-US" altLang="en-US" sz="1800" dirty="0"/>
              <a:t> attribute is 1 for drop down list, &gt; 1 for scrolled list</a:t>
            </a:r>
          </a:p>
          <a:p>
            <a:pPr lvl="1">
              <a:lnSpc>
                <a:spcPct val="100000"/>
              </a:lnSpc>
              <a:spcBef>
                <a:spcPts val="600"/>
              </a:spcBef>
              <a:buFont typeface="Arial" panose="020B0604020202020204" pitchFamily="34" charset="0"/>
              <a:buChar char="•"/>
            </a:pPr>
            <a:r>
              <a:rPr lang="en-US" altLang="en-US" sz="1800" b="1" dirty="0">
                <a:latin typeface="Courier New" panose="02070309020205020404" pitchFamily="49" charset="0"/>
                <a:cs typeface="Courier New" panose="02070309020205020404" pitchFamily="49" charset="0"/>
              </a:rPr>
              <a:t>multiple</a:t>
            </a:r>
            <a:r>
              <a:rPr lang="en-US" altLang="en-US" sz="1800" dirty="0"/>
              <a:t> attribute specifies multiple selection list</a:t>
            </a:r>
          </a:p>
          <a:p>
            <a:pPr marL="0" indent="0">
              <a:lnSpc>
                <a:spcPct val="100000"/>
              </a:lnSpc>
              <a:spcBef>
                <a:spcPts val="1200"/>
              </a:spcBef>
              <a:buNone/>
            </a:pPr>
            <a:r>
              <a:rPr lang="en-US" altLang="en-US" sz="2000" b="1" dirty="0">
                <a:latin typeface="Source Code Pro" panose="020B0309030403020204" pitchFamily="49" charset="0"/>
                <a:ea typeface="Source Code Pro" panose="020B0309030403020204" pitchFamily="49" charset="0"/>
                <a:cs typeface="Courier New" panose="02070309020205020404" pitchFamily="49" charset="0"/>
              </a:rPr>
              <a:t>&lt;option&gt; </a:t>
            </a:r>
            <a:r>
              <a:rPr lang="en-US" altLang="en-US" sz="2000" dirty="0"/>
              <a:t>tags define the contents</a:t>
            </a:r>
          </a:p>
        </p:txBody>
      </p:sp>
      <p:sp>
        <p:nvSpPr>
          <p:cNvPr id="47106" name="Rectangle 2"/>
          <p:cNvSpPr>
            <a:spLocks noGrp="1" noChangeArrowheads="1"/>
          </p:cNvSpPr>
          <p:nvPr>
            <p:ph type="title"/>
          </p:nvPr>
        </p:nvSpPr>
        <p:spPr/>
        <p:txBody>
          <a:bodyPr>
            <a:normAutofit/>
          </a:bodyPr>
          <a:lstStyle/>
          <a:p>
            <a:r>
              <a:rPr lang="en-US" altLang="en-US" dirty="0"/>
              <a:t>&lt;select&gt; and &lt;option&gt;</a:t>
            </a:r>
          </a:p>
        </p:txBody>
      </p:sp>
      <p:sp>
        <p:nvSpPr>
          <p:cNvPr id="47108" name="Rectangle 4"/>
          <p:cNvSpPr>
            <a:spLocks noChangeArrowheads="1"/>
          </p:cNvSpPr>
          <p:nvPr/>
        </p:nvSpPr>
        <p:spPr bwMode="auto">
          <a:xfrm>
            <a:off x="404074" y="3960208"/>
            <a:ext cx="5580000" cy="2031325"/>
          </a:xfrm>
          <a:prstGeom prst="rect">
            <a:avLst/>
          </a:prstGeom>
          <a:solidFill>
            <a:srgbClr val="FFD9FE"/>
          </a:solidFill>
        </p:spPr>
        <p:txBody>
          <a:bodyPr wrap="square">
            <a:spAutoFit/>
          </a:bodyPr>
          <a:lstStyle/>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&lt;select name="Drop1" size="1"&gt;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&lt;option&gt;Cookies&lt;/option&gt;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&lt;option&gt;Tortillas&lt;/option&gt;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 selected&gt;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a:t>
            </a:r>
            <a:r>
              <a:rPr lang="en-US" altLang="en-US" sz="1800" b="1" dirty="0" err="1">
                <a:latin typeface="Source Code Pro" panose="020B0309030403020204" pitchFamily="49" charset="0"/>
                <a:ea typeface="Source Code Pro" panose="020B0309030403020204" pitchFamily="49" charset="0"/>
                <a:cs typeface="Courier New" pitchFamily="49" charset="0"/>
              </a:rPr>
              <a:t>Poppadoms</a:t>
            </a:r>
            <a:r>
              <a:rPr lang="en-US" altLang="en-US" sz="1800" b="1" dirty="0">
                <a:latin typeface="Source Code Pro" panose="020B0309030403020204" pitchFamily="49" charset="0"/>
                <a:ea typeface="Source Code Pro" panose="020B0309030403020204" pitchFamily="49" charset="0"/>
                <a:cs typeface="Courier New" pitchFamily="49" charset="0"/>
              </a:rPr>
              <a:t> (my </a:t>
            </a:r>
            <a:r>
              <a:rPr lang="en-US" altLang="en-US" sz="1800" b="1" dirty="0" err="1">
                <a:latin typeface="Source Code Pro" panose="020B0309030403020204" pitchFamily="49" charset="0"/>
                <a:ea typeface="Source Code Pro" panose="020B0309030403020204" pitchFamily="49" charset="0"/>
                <a:cs typeface="Courier New" pitchFamily="49" charset="0"/>
              </a:rPr>
              <a:t>favourite</a:t>
            </a:r>
            <a:r>
              <a:rPr lang="en-US" altLang="en-US" sz="1800" b="1" dirty="0">
                <a:latin typeface="Source Code Pro" panose="020B0309030403020204" pitchFamily="49" charset="0"/>
                <a:ea typeface="Source Code Pro" panose="020B0309030403020204" pitchFamily="49" charset="0"/>
                <a:cs typeface="Courier New" pitchFamily="49" charset="0"/>
              </a:rPr>
              <a: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&lt;/select&gt;</a:t>
            </a:r>
          </a:p>
        </p:txBody>
      </p:sp>
      <p:sp>
        <p:nvSpPr>
          <p:cNvPr id="47109" name="Rectangle 5"/>
          <p:cNvSpPr>
            <a:spLocks noChangeArrowheads="1"/>
          </p:cNvSpPr>
          <p:nvPr/>
        </p:nvSpPr>
        <p:spPr bwMode="auto">
          <a:xfrm>
            <a:off x="6327524" y="3960208"/>
            <a:ext cx="5580000" cy="2308324"/>
          </a:xfrm>
          <a:prstGeom prst="rect">
            <a:avLst/>
          </a:prstGeom>
          <a:solidFill>
            <a:srgbClr val="FFD9FE"/>
          </a:solidFill>
        </p:spPr>
        <p:txBody>
          <a:bodyPr wrap="square">
            <a:spAutoFit/>
          </a:bodyPr>
          <a:lstStyle/>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&lt;select name="Drop2" size="3"&gt;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 value="2"&gt;High&lt;/option&gt;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 value="1"&gt;Medium&lt;/option&gt;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   &lt;option value="0"&gt;Low&lt;/option&gt;</a:t>
            </a:r>
          </a:p>
          <a:p>
            <a:pPr>
              <a:spcBef>
                <a:spcPts val="0"/>
              </a:spcBef>
            </a:pPr>
            <a:r>
              <a:rPr lang="en-US" altLang="en-US" sz="1800" b="1" dirty="0">
                <a:latin typeface="Source Code Pro" panose="020B0309030403020204" pitchFamily="49" charset="0"/>
                <a:ea typeface="Source Code Pro" panose="020B0309030403020204" pitchFamily="49" charset="0"/>
                <a:cs typeface="Courier New" pitchFamily="49" charset="0"/>
              </a:rPr>
              <a:t>&lt;/select&gt;</a:t>
            </a:r>
          </a:p>
          <a:p>
            <a:pPr>
              <a:spcBef>
                <a:spcPts val="0"/>
              </a:spcBef>
            </a:pPr>
            <a:endParaRPr lang="en-US" altLang="en-US" sz="1800" b="1" dirty="0">
              <a:latin typeface="Courier New" pitchFamily="49" charset="0"/>
              <a:cs typeface="Courier New" pitchFamily="49" charset="0"/>
            </a:endParaRPr>
          </a:p>
          <a:p>
            <a:pPr>
              <a:spcBef>
                <a:spcPts val="0"/>
              </a:spcBef>
            </a:pPr>
            <a:endParaRPr lang="en-US" altLang="en-US" sz="1800" b="1" dirty="0">
              <a:latin typeface="Courier New" pitchFamily="49" charset="0"/>
              <a:cs typeface="Courier New" pitchFamily="49" charset="0"/>
            </a:endParaRPr>
          </a:p>
          <a:p>
            <a:pPr>
              <a:spcBef>
                <a:spcPts val="0"/>
              </a:spcBef>
            </a:pPr>
            <a:endParaRPr lang="en-US" altLang="en-US" sz="1800" b="1" dirty="0">
              <a:latin typeface="Courier New" pitchFamily="49" charset="0"/>
              <a:cs typeface="Courier New" pitchFamily="49" charset="0"/>
            </a:endParaRPr>
          </a:p>
        </p:txBody>
      </p:sp>
      <p:pic>
        <p:nvPicPr>
          <p:cNvPr id="4711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32347" y="5198252"/>
            <a:ext cx="10556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711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2906" y="5422558"/>
            <a:ext cx="2952947" cy="48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171145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9AEA-868C-12A5-D8A8-DD675D1A4D9E}"/>
              </a:ext>
            </a:extLst>
          </p:cNvPr>
          <p:cNvSpPr>
            <a:spLocks noGrp="1"/>
          </p:cNvSpPr>
          <p:nvPr>
            <p:ph type="title"/>
          </p:nvPr>
        </p:nvSpPr>
        <p:spPr/>
        <p:txBody>
          <a:bodyPr/>
          <a:lstStyle/>
          <a:p>
            <a:r>
              <a:rPr lang="en-GB" dirty="0"/>
              <a:t>HTML5 input elements</a:t>
            </a:r>
            <a:br>
              <a:rPr lang="en-GB" dirty="0"/>
            </a:br>
            <a:br>
              <a:rPr lang="en-GB" dirty="0"/>
            </a:br>
            <a:endParaRPr lang="en-GB" dirty="0"/>
          </a:p>
        </p:txBody>
      </p:sp>
      <p:sp>
        <p:nvSpPr>
          <p:cNvPr id="5" name="Text Placeholder 4">
            <a:extLst>
              <a:ext uri="{FF2B5EF4-FFF2-40B4-BE49-F238E27FC236}">
                <a16:creationId xmlns:a16="http://schemas.microsoft.com/office/drawing/2014/main" id="{1F583E14-E439-4E51-AAA8-7173E6DDBC54}"/>
              </a:ext>
            </a:extLst>
          </p:cNvPr>
          <p:cNvSpPr>
            <a:spLocks noGrp="1"/>
          </p:cNvSpPr>
          <p:nvPr>
            <p:ph type="body" sz="quarter" idx="4294967295"/>
          </p:nvPr>
        </p:nvSpPr>
        <p:spPr>
          <a:xfrm>
            <a:off x="209416" y="1692000"/>
            <a:ext cx="6694487" cy="6145213"/>
          </a:xfrm>
        </p:spPr>
        <p:txBody>
          <a:bodyPr/>
          <a:lstStyle/>
          <a:p>
            <a:pPr>
              <a:lnSpc>
                <a:spcPct val="100000"/>
              </a:lnSpc>
              <a:spcBef>
                <a:spcPts val="1200"/>
              </a:spcBef>
            </a:pPr>
            <a:r>
              <a:rPr lang="en-GB" sz="2000" b="1" dirty="0"/>
              <a:t>The HTML5 spec started with forms</a:t>
            </a:r>
          </a:p>
          <a:p>
            <a:pPr lvl="1">
              <a:lnSpc>
                <a:spcPct val="100000"/>
              </a:lnSpc>
              <a:buFont typeface="Arial" panose="020B0604020202020204" pitchFamily="34" charset="0"/>
              <a:buChar char="•"/>
            </a:pPr>
            <a:r>
              <a:rPr lang="en-GB" sz="1800" dirty="0"/>
              <a:t>Opera and Safari are the driving force and most complete</a:t>
            </a:r>
          </a:p>
          <a:p>
            <a:pPr>
              <a:lnSpc>
                <a:spcPct val="100000"/>
              </a:lnSpc>
              <a:spcBef>
                <a:spcPts val="1200"/>
              </a:spcBef>
            </a:pPr>
            <a:r>
              <a:rPr lang="en-GB" sz="2000" b="1" dirty="0"/>
              <a:t>13 type options to date</a:t>
            </a:r>
          </a:p>
          <a:p>
            <a:pPr>
              <a:lnSpc>
                <a:spcPct val="100000"/>
              </a:lnSpc>
              <a:spcBef>
                <a:spcPts val="1200"/>
              </a:spcBef>
            </a:pPr>
            <a:r>
              <a:rPr lang="en-GB" sz="2000" b="1" dirty="0"/>
              <a:t>Mostly extend the </a:t>
            </a:r>
            <a:r>
              <a:rPr lang="en-GB" sz="2000" b="1" dirty="0">
                <a:latin typeface="Courier New" panose="02070309020205020404" pitchFamily="49" charset="0"/>
                <a:cs typeface="Courier New" panose="02070309020205020404" pitchFamily="49" charset="0"/>
              </a:rPr>
              <a:t>&lt;input&gt; </a:t>
            </a:r>
            <a:r>
              <a:rPr lang="en-GB" sz="2000" b="1" dirty="0"/>
              <a:t>tags with additional type values</a:t>
            </a:r>
          </a:p>
          <a:p>
            <a:pPr lvl="1">
              <a:lnSpc>
                <a:spcPct val="100000"/>
              </a:lnSpc>
              <a:buFont typeface="Arial" panose="020B0604020202020204" pitchFamily="34" charset="0"/>
              <a:buChar char="•"/>
            </a:pPr>
            <a:r>
              <a:rPr lang="en-GB" sz="1800" dirty="0"/>
              <a:t>If a browser does not understand the extension rendered as:</a:t>
            </a:r>
          </a:p>
          <a:p>
            <a:pPr>
              <a:lnSpc>
                <a:spcPct val="100000"/>
              </a:lnSpc>
              <a:spcBef>
                <a:spcPts val="1200"/>
              </a:spcBef>
            </a:pPr>
            <a:r>
              <a:rPr lang="en-GB" sz="2000" b="1" dirty="0"/>
              <a:t>No requirement in the spec for how browsers present</a:t>
            </a:r>
          </a:p>
          <a:p>
            <a:pPr lvl="1">
              <a:lnSpc>
                <a:spcPct val="100000"/>
              </a:lnSpc>
              <a:buFont typeface="Arial" panose="020B0604020202020204" pitchFamily="34" charset="0"/>
              <a:buChar char="•"/>
            </a:pPr>
            <a:r>
              <a:rPr lang="en-GB" sz="1800" dirty="0"/>
              <a:t>Different browsers show different UI and error messages</a:t>
            </a:r>
          </a:p>
          <a:p>
            <a:pPr lvl="1">
              <a:lnSpc>
                <a:spcPct val="100000"/>
              </a:lnSpc>
              <a:buFont typeface="Arial" panose="020B0604020202020204" pitchFamily="34" charset="0"/>
              <a:buChar char="•"/>
            </a:pPr>
            <a:r>
              <a:rPr lang="en-GB" sz="1800" dirty="0"/>
              <a:t>Browsers that do not understand the new types treat them as text</a:t>
            </a:r>
          </a:p>
          <a:p>
            <a:pPr lvl="1">
              <a:lnSpc>
                <a:spcPct val="100000"/>
              </a:lnSpc>
              <a:buFont typeface="Arial" panose="020B0604020202020204" pitchFamily="34" charset="0"/>
              <a:buChar char="•"/>
            </a:pPr>
            <a:r>
              <a:rPr lang="en-GB" sz="1800" dirty="0"/>
              <a:t>JavaScript defence is needed for legacy browsers</a:t>
            </a:r>
          </a:p>
          <a:p>
            <a:endParaRPr lang="en-GB" dirty="0"/>
          </a:p>
        </p:txBody>
      </p:sp>
      <p:sp>
        <p:nvSpPr>
          <p:cNvPr id="4" name="Text Box 2"/>
          <p:cNvSpPr txBox="1">
            <a:spLocks noChangeArrowheads="1"/>
          </p:cNvSpPr>
          <p:nvPr/>
        </p:nvSpPr>
        <p:spPr bwMode="auto">
          <a:xfrm>
            <a:off x="6903903" y="2907934"/>
            <a:ext cx="4368688" cy="369974"/>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pPr algn="ctr"/>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type="text" /&gt;</a:t>
            </a:r>
          </a:p>
        </p:txBody>
      </p:sp>
    </p:spTree>
    <p:extLst>
      <p:ext uri="{BB962C8B-B14F-4D97-AF65-F5344CB8AC3E}">
        <p14:creationId xmlns:p14="http://schemas.microsoft.com/office/powerpoint/2010/main" val="4138845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5510" y="1557275"/>
            <a:ext cx="11161713" cy="4328725"/>
          </a:xfrm>
        </p:spPr>
        <p:txBody>
          <a:bodyPr/>
          <a:lstStyle/>
          <a:p>
            <a:pPr marL="90000" indent="-90000">
              <a:lnSpc>
                <a:spcPct val="100000"/>
              </a:lnSpc>
              <a:spcAft>
                <a:spcPts val="1200"/>
              </a:spcAft>
              <a:buNone/>
            </a:pPr>
            <a:r>
              <a:rPr lang="en-GB" sz="2000" dirty="0"/>
              <a:t>The placeholder attribute offers default text</a:t>
            </a:r>
          </a:p>
          <a:p>
            <a:pPr lvl="1">
              <a:lnSpc>
                <a:spcPct val="100000"/>
              </a:lnSpc>
              <a:spcAft>
                <a:spcPts val="1200"/>
              </a:spcAft>
              <a:buFont typeface="Arial" panose="020B0604020202020204" pitchFamily="34" charset="0"/>
              <a:buChar char="•"/>
            </a:pPr>
            <a:r>
              <a:rPr lang="en-GB" sz="1800" dirty="0"/>
              <a:t>Gives the user example or instruction for the field</a:t>
            </a:r>
          </a:p>
          <a:p>
            <a:pPr lvl="1">
              <a:lnSpc>
                <a:spcPct val="100000"/>
              </a:lnSpc>
              <a:spcAft>
                <a:spcPts val="1200"/>
              </a:spcAft>
              <a:buFont typeface="Arial" panose="020B0604020202020204" pitchFamily="34" charset="0"/>
              <a:buChar char="•"/>
            </a:pPr>
            <a:r>
              <a:rPr lang="en-GB" sz="1800" dirty="0"/>
              <a:t>Sometimes called a watermark</a:t>
            </a:r>
          </a:p>
          <a:p>
            <a:pPr lvl="1">
              <a:lnSpc>
                <a:spcPct val="100000"/>
              </a:lnSpc>
              <a:spcAft>
                <a:spcPts val="1200"/>
              </a:spcAft>
              <a:buFont typeface="Arial" panose="020B0604020202020204" pitchFamily="34" charset="0"/>
              <a:buChar char="•"/>
            </a:pPr>
            <a:r>
              <a:rPr lang="en-GB" sz="1800" dirty="0"/>
              <a:t>Can only be used for text values</a:t>
            </a:r>
          </a:p>
          <a:p>
            <a:pPr lvl="1">
              <a:lnSpc>
                <a:spcPct val="100000"/>
              </a:lnSpc>
              <a:spcAft>
                <a:spcPts val="1200"/>
              </a:spcAft>
              <a:buFont typeface="Arial" panose="020B0604020202020204" pitchFamily="34" charset="0"/>
              <a:buChar char="•"/>
            </a:pPr>
            <a:r>
              <a:rPr lang="en-GB" sz="1800" dirty="0"/>
              <a:t>Is not a default value</a:t>
            </a:r>
            <a:endParaRPr lang="en-GB" dirty="0"/>
          </a:p>
          <a:p>
            <a:pPr lvl="1"/>
            <a:endParaRPr lang="en-GB" dirty="0"/>
          </a:p>
          <a:p>
            <a:pPr lvl="1"/>
            <a:endParaRPr lang="en-GB" dirty="0"/>
          </a:p>
          <a:p>
            <a:pPr lvl="1"/>
            <a:endParaRPr lang="en-GB" dirty="0"/>
          </a:p>
          <a:p>
            <a:pPr lvl="1"/>
            <a:endParaRPr lang="en-GB" dirty="0"/>
          </a:p>
          <a:p>
            <a:pPr lvl="1"/>
            <a:endParaRPr lang="en-GB" dirty="0"/>
          </a:p>
        </p:txBody>
      </p:sp>
      <p:sp>
        <p:nvSpPr>
          <p:cNvPr id="2" name="Title 1"/>
          <p:cNvSpPr>
            <a:spLocks noGrp="1"/>
          </p:cNvSpPr>
          <p:nvPr>
            <p:ph type="title"/>
          </p:nvPr>
        </p:nvSpPr>
        <p:spPr>
          <a:xfrm>
            <a:off x="445960" y="762367"/>
            <a:ext cx="11161263" cy="720000"/>
          </a:xfrm>
        </p:spPr>
        <p:txBody>
          <a:bodyPr>
            <a:normAutofit/>
          </a:bodyPr>
          <a:lstStyle/>
          <a:p>
            <a:r>
              <a:rPr lang="en-GB" dirty="0"/>
              <a:t>Placeholder attribute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2047" y="4617362"/>
            <a:ext cx="4403982" cy="170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2"/>
          <p:cNvSpPr txBox="1">
            <a:spLocks noChangeArrowheads="1"/>
          </p:cNvSpPr>
          <p:nvPr/>
        </p:nvSpPr>
        <p:spPr bwMode="auto">
          <a:xfrm>
            <a:off x="551638" y="4019169"/>
            <a:ext cx="11404800" cy="400752"/>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type="text" </a:t>
            </a:r>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placeholder</a:t>
            </a:r>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="I am a watermark" /&gt;</a:t>
            </a:r>
          </a:p>
        </p:txBody>
      </p:sp>
      <p:sp>
        <p:nvSpPr>
          <p:cNvPr id="4" name="TextBox 3"/>
          <p:cNvSpPr txBox="1"/>
          <p:nvPr/>
        </p:nvSpPr>
        <p:spPr>
          <a:xfrm>
            <a:off x="8970201" y="4494829"/>
            <a:ext cx="2447907" cy="1200329"/>
          </a:xfrm>
          <a:prstGeom prst="rect">
            <a:avLst/>
          </a:prstGeom>
          <a:noFill/>
        </p:spPr>
        <p:txBody>
          <a:bodyPr wrap="square" rtlCol="0">
            <a:spAutoFit/>
          </a:bodyPr>
          <a:lstStyle/>
          <a:p>
            <a:r>
              <a:rPr lang="en-GB" sz="1800" dirty="0">
                <a:latin typeface="+mn-lt"/>
              </a:rPr>
              <a:t>Text disappears as soon as you tab into the box or start typing</a:t>
            </a:r>
          </a:p>
        </p:txBody>
      </p:sp>
      <p:cxnSp>
        <p:nvCxnSpPr>
          <p:cNvPr id="7" name="Straight Arrow Connector 6"/>
          <p:cNvCxnSpPr>
            <a:cxnSpLocks/>
          </p:cNvCxnSpPr>
          <p:nvPr/>
        </p:nvCxnSpPr>
        <p:spPr bwMode="auto">
          <a:xfrm flipH="1">
            <a:off x="6521986" y="4819024"/>
            <a:ext cx="2822789" cy="65011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01598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3839" y="2200337"/>
            <a:ext cx="11161713" cy="4328725"/>
          </a:xfrm>
        </p:spPr>
        <p:txBody>
          <a:bodyPr/>
          <a:lstStyle/>
          <a:p>
            <a:pPr>
              <a:lnSpc>
                <a:spcPct val="100000"/>
              </a:lnSpc>
              <a:spcAft>
                <a:spcPts val="1200"/>
              </a:spcAft>
              <a:buFont typeface="Arial" panose="020B0604020202020204" pitchFamily="34" charset="0"/>
              <a:buChar char="•"/>
            </a:pPr>
            <a:r>
              <a:rPr lang="en-GB" sz="2000" dirty="0"/>
              <a:t>You can force a field to be mandatory on the client</a:t>
            </a:r>
          </a:p>
          <a:p>
            <a:pPr>
              <a:lnSpc>
                <a:spcPct val="100000"/>
              </a:lnSpc>
              <a:spcAft>
                <a:spcPts val="1200"/>
              </a:spcAft>
              <a:buFont typeface="Arial" panose="020B0604020202020204" pitchFamily="34" charset="0"/>
              <a:buChar char="•"/>
            </a:pPr>
            <a:endParaRPr lang="en-GB" sz="2000" dirty="0"/>
          </a:p>
          <a:p>
            <a:pPr>
              <a:lnSpc>
                <a:spcPct val="100000"/>
              </a:lnSpc>
              <a:spcAft>
                <a:spcPts val="1200"/>
              </a:spcAft>
              <a:buFont typeface="Arial" panose="020B0604020202020204" pitchFamily="34" charset="0"/>
              <a:buChar char="•"/>
            </a:pPr>
            <a:endParaRPr lang="en-GB" sz="2000" dirty="0"/>
          </a:p>
          <a:p>
            <a:pPr>
              <a:lnSpc>
                <a:spcPct val="100000"/>
              </a:lnSpc>
              <a:spcAft>
                <a:spcPts val="1200"/>
              </a:spcAft>
              <a:buFont typeface="Arial" panose="020B0604020202020204" pitchFamily="34" charset="0"/>
              <a:buChar char="•"/>
            </a:pPr>
            <a:endParaRPr lang="en-GB" sz="2000" dirty="0"/>
          </a:p>
          <a:p>
            <a:pPr>
              <a:lnSpc>
                <a:spcPct val="100000"/>
              </a:lnSpc>
              <a:spcAft>
                <a:spcPts val="1200"/>
              </a:spcAft>
              <a:buFont typeface="Arial" panose="020B0604020202020204" pitchFamily="34" charset="0"/>
              <a:buChar char="•"/>
            </a:pPr>
            <a:r>
              <a:rPr lang="en-GB" sz="2000" dirty="0"/>
              <a:t>On a submit action an error message may appear</a:t>
            </a:r>
          </a:p>
          <a:p>
            <a:pPr>
              <a:lnSpc>
                <a:spcPct val="100000"/>
              </a:lnSpc>
              <a:spcAft>
                <a:spcPts val="1200"/>
              </a:spcAft>
              <a:buFont typeface="Arial" panose="020B0604020202020204" pitchFamily="34" charset="0"/>
              <a:buChar char="•"/>
            </a:pPr>
            <a:r>
              <a:rPr lang="en-GB" sz="2000" dirty="0"/>
              <a:t>Message will appear differently in each browser</a:t>
            </a:r>
          </a:p>
        </p:txBody>
      </p:sp>
      <p:sp>
        <p:nvSpPr>
          <p:cNvPr id="2" name="Title 1"/>
          <p:cNvSpPr>
            <a:spLocks noGrp="1"/>
          </p:cNvSpPr>
          <p:nvPr>
            <p:ph type="title"/>
          </p:nvPr>
        </p:nvSpPr>
        <p:spPr/>
        <p:txBody>
          <a:bodyPr>
            <a:normAutofit/>
          </a:bodyPr>
          <a:lstStyle/>
          <a:p>
            <a:r>
              <a:rPr lang="en-GB" dirty="0"/>
              <a:t>Required Fields</a:t>
            </a:r>
          </a:p>
        </p:txBody>
      </p:sp>
      <p:sp>
        <p:nvSpPr>
          <p:cNvPr id="4" name="Text Box 2"/>
          <p:cNvSpPr txBox="1">
            <a:spLocks noChangeArrowheads="1"/>
          </p:cNvSpPr>
          <p:nvPr/>
        </p:nvSpPr>
        <p:spPr bwMode="auto">
          <a:xfrm>
            <a:off x="393599" y="1595382"/>
            <a:ext cx="11404800" cy="400752"/>
          </a:xfrm>
          <a:prstGeom prst="rect">
            <a:avLst/>
          </a:prstGeom>
          <a:solidFill>
            <a:srgbClr val="FFD9FE"/>
          </a:solidFill>
          <a:ln w="12700">
            <a:noFill/>
            <a:miter lim="800000"/>
            <a:headEnd/>
            <a:tailEnd/>
          </a:ln>
          <a:effectLst>
            <a:outerShdw blurRad="279400" dist="107763" dir="2700000" algn="ctr" rotWithShape="0">
              <a:schemeClr val="bg2"/>
            </a:outerShdw>
            <a:softEdge rad="3175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type="text" autofocus="true" required /&gt;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98050" y="4654114"/>
            <a:ext cx="3892726" cy="1651000"/>
          </a:xfrm>
          <a:prstGeom prst="rect">
            <a:avLst/>
          </a:prstGeom>
          <a:noFill/>
          <a:ln>
            <a:noFill/>
          </a:ln>
          <a:effectLst>
            <a:outerShdw blurRad="317500" dist="35921" dir="2700000" sx="105000" sy="105000" algn="ctr" rotWithShape="0">
              <a:schemeClr val="bg2">
                <a:alpha val="81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4A11A0C2-4B33-4E6C-8409-76A76B973CF7}"/>
              </a:ext>
            </a:extLst>
          </p:cNvPr>
          <p:cNvSpPr txBox="1"/>
          <p:nvPr/>
        </p:nvSpPr>
        <p:spPr>
          <a:xfrm>
            <a:off x="681803" y="2515067"/>
            <a:ext cx="6239434" cy="2139047"/>
          </a:xfrm>
          <a:prstGeom prst="rect">
            <a:avLst/>
          </a:prstGeom>
          <a:noFill/>
        </p:spPr>
        <p:txBody>
          <a:bodyPr wrap="square">
            <a:spAutoFit/>
          </a:bodyPr>
          <a:lstStyle/>
          <a:p>
            <a:pPr marL="628650" lvl="1" indent="-171450">
              <a:spcAft>
                <a:spcPts val="600"/>
              </a:spcAft>
              <a:buFont typeface="Arial" panose="020B0604020202020204" pitchFamily="34" charset="0"/>
              <a:buChar char="•"/>
            </a:pPr>
            <a:r>
              <a:rPr lang="en-GB" sz="1800" dirty="0">
                <a:latin typeface="+mn-lt"/>
              </a:rPr>
              <a:t>Appears in:</a:t>
            </a:r>
          </a:p>
          <a:p>
            <a:pPr marL="1085850" lvl="2" indent="-171450">
              <a:spcAft>
                <a:spcPts val="600"/>
              </a:spcAft>
              <a:buFont typeface="Arial" panose="020B0604020202020204" pitchFamily="34" charset="0"/>
              <a:buChar char="•"/>
            </a:pPr>
            <a:r>
              <a:rPr lang="en-GB" sz="1800" dirty="0">
                <a:latin typeface="+mn-lt"/>
              </a:rPr>
              <a:t>Safari 6+</a:t>
            </a:r>
          </a:p>
          <a:p>
            <a:pPr marL="1085850" lvl="2" indent="-171450">
              <a:spcAft>
                <a:spcPts val="600"/>
              </a:spcAft>
              <a:buFont typeface="Arial" panose="020B0604020202020204" pitchFamily="34" charset="0"/>
              <a:buChar char="•"/>
            </a:pPr>
            <a:r>
              <a:rPr lang="en-GB" sz="1800" dirty="0">
                <a:latin typeface="+mn-lt"/>
              </a:rPr>
              <a:t>Firefox 4.0</a:t>
            </a:r>
          </a:p>
          <a:p>
            <a:pPr marL="1085850" lvl="2" indent="-171450">
              <a:spcAft>
                <a:spcPts val="600"/>
              </a:spcAft>
              <a:buFont typeface="Arial" panose="020B0604020202020204" pitchFamily="34" charset="0"/>
              <a:buChar char="•"/>
            </a:pPr>
            <a:r>
              <a:rPr lang="en-GB" sz="1800" dirty="0">
                <a:latin typeface="+mn-lt"/>
              </a:rPr>
              <a:t>Opera 9+</a:t>
            </a:r>
          </a:p>
          <a:p>
            <a:pPr marL="1085850" lvl="2" indent="-171450">
              <a:spcAft>
                <a:spcPts val="600"/>
              </a:spcAft>
              <a:buFont typeface="Arial" panose="020B0604020202020204" pitchFamily="34" charset="0"/>
              <a:buChar char="•"/>
            </a:pPr>
            <a:r>
              <a:rPr lang="en-GB" sz="1800" dirty="0">
                <a:latin typeface="+mn-lt"/>
              </a:rPr>
              <a:t>Chrome 9+</a:t>
            </a:r>
          </a:p>
          <a:p>
            <a:pPr marL="1085850" lvl="2" indent="-171450">
              <a:spcAft>
                <a:spcPts val="600"/>
              </a:spcAft>
              <a:buFont typeface="Arial" panose="020B0604020202020204" pitchFamily="34" charset="0"/>
              <a:buChar char="•"/>
            </a:pPr>
            <a:r>
              <a:rPr lang="en-GB" sz="1800" dirty="0">
                <a:latin typeface="+mn-lt"/>
              </a:rPr>
              <a:t>IE10+</a:t>
            </a:r>
          </a:p>
        </p:txBody>
      </p:sp>
    </p:spTree>
    <p:extLst>
      <p:ext uri="{BB962C8B-B14F-4D97-AF65-F5344CB8AC3E}">
        <p14:creationId xmlns:p14="http://schemas.microsoft.com/office/powerpoint/2010/main" val="56780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1DFDA-B60F-35FF-D5E5-AB981EDEFB6D}"/>
              </a:ext>
            </a:extLst>
          </p:cNvPr>
          <p:cNvSpPr>
            <a:spLocks noGrp="1"/>
          </p:cNvSpPr>
          <p:nvPr>
            <p:ph type="title"/>
          </p:nvPr>
        </p:nvSpPr>
        <p:spPr/>
        <p:txBody>
          <a:bodyPr/>
          <a:lstStyle/>
          <a:p>
            <a:r>
              <a:rPr lang="en-US" altLang="en-US" sz="3600" dirty="0"/>
              <a:t>Introduction to URLs</a:t>
            </a:r>
            <a:br>
              <a:rPr lang="en-US" altLang="en-US" sz="3600" dirty="0"/>
            </a:br>
            <a:endParaRPr lang="en-GB" dirty="0"/>
          </a:p>
        </p:txBody>
      </p:sp>
      <p:sp>
        <p:nvSpPr>
          <p:cNvPr id="2" name="Text Placeholder 1">
            <a:extLst>
              <a:ext uri="{FF2B5EF4-FFF2-40B4-BE49-F238E27FC236}">
                <a16:creationId xmlns:a16="http://schemas.microsoft.com/office/drawing/2014/main" id="{D8748FD4-D62A-4BF1-8899-9F10E075A4C4}"/>
              </a:ext>
            </a:extLst>
          </p:cNvPr>
          <p:cNvSpPr>
            <a:spLocks noGrp="1"/>
          </p:cNvSpPr>
          <p:nvPr>
            <p:ph type="body" sz="quarter" idx="4294967295"/>
          </p:nvPr>
        </p:nvSpPr>
        <p:spPr>
          <a:xfrm>
            <a:off x="4160857" y="1692000"/>
            <a:ext cx="6565900" cy="5732463"/>
          </a:xfrm>
        </p:spPr>
        <p:txBody>
          <a:bodyPr/>
          <a:lstStyle/>
          <a:p>
            <a:pPr>
              <a:lnSpc>
                <a:spcPct val="100000"/>
              </a:lnSpc>
              <a:spcAft>
                <a:spcPts val="1200"/>
              </a:spcAft>
            </a:pPr>
            <a:r>
              <a:rPr lang="en-US" altLang="en-US" sz="2400" b="1" dirty="0"/>
              <a:t>Uniform Resource Locators (URL)</a:t>
            </a:r>
          </a:p>
          <a:p>
            <a:pPr lvl="1">
              <a:lnSpc>
                <a:spcPct val="100000"/>
              </a:lnSpc>
              <a:spcAft>
                <a:spcPts val="1200"/>
              </a:spcAft>
              <a:buFont typeface="Arial" panose="020B0604020202020204" pitchFamily="34" charset="0"/>
              <a:buChar char="•"/>
            </a:pPr>
            <a:r>
              <a:rPr lang="en-US" altLang="en-US" sz="2000" dirty="0"/>
              <a:t>Identifies location and protocol to access a resource</a:t>
            </a:r>
          </a:p>
          <a:p>
            <a:pPr lvl="1">
              <a:lnSpc>
                <a:spcPct val="100000"/>
              </a:lnSpc>
              <a:spcAft>
                <a:spcPts val="1200"/>
              </a:spcAft>
              <a:buFont typeface="Arial" panose="020B0604020202020204" pitchFamily="34" charset="0"/>
              <a:buChar char="•"/>
            </a:pPr>
            <a:r>
              <a:rPr lang="en-US" altLang="en-US" sz="2000" dirty="0"/>
              <a:t>URLs are a form of Uniform Resource Identifier (URI)</a:t>
            </a:r>
          </a:p>
        </p:txBody>
      </p:sp>
      <p:graphicFrame>
        <p:nvGraphicFramePr>
          <p:cNvPr id="12292" name="Object 4"/>
          <p:cNvGraphicFramePr>
            <a:graphicFrameLocks/>
          </p:cNvGraphicFramePr>
          <p:nvPr>
            <p:extLst>
              <p:ext uri="{D42A27DB-BD31-4B8C-83A1-F6EECF244321}">
                <p14:modId xmlns:p14="http://schemas.microsoft.com/office/powerpoint/2010/main" val="169864244"/>
              </p:ext>
            </p:extLst>
          </p:nvPr>
        </p:nvGraphicFramePr>
        <p:xfrm>
          <a:off x="1211855" y="1869213"/>
          <a:ext cx="2366028" cy="4016787"/>
        </p:xfrm>
        <a:graphic>
          <a:graphicData uri="http://schemas.openxmlformats.org/presentationml/2006/ole">
            <mc:AlternateContent xmlns:mc="http://schemas.openxmlformats.org/markup-compatibility/2006">
              <mc:Choice xmlns:v="urn:schemas-microsoft-com:vml" Requires="v">
                <p:oleObj name="Microsoft ClipArt Gallery" r:id="rId3" imgW="2020784" imgH="3658590" progId="MS_ClipArt_Gallery">
                  <p:embed/>
                </p:oleObj>
              </mc:Choice>
              <mc:Fallback>
                <p:oleObj name="Microsoft ClipArt Gallery" r:id="rId3" imgW="2020784" imgH="3658590" progId="MS_ClipArt_Gallery">
                  <p:embed/>
                  <p:pic>
                    <p:nvPicPr>
                      <p:cNvPr id="1229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855" y="1869213"/>
                        <a:ext cx="2366028" cy="40167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9963759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buNone/>
            </a:pPr>
            <a:r>
              <a:rPr lang="en-GB" sz="2000" dirty="0"/>
              <a:t>It is common to have the first field of a form to focus</a:t>
            </a:r>
          </a:p>
          <a:p>
            <a:pPr lvl="1">
              <a:lnSpc>
                <a:spcPct val="100000"/>
              </a:lnSpc>
              <a:buFont typeface="Arial" panose="020B0604020202020204" pitchFamily="34" charset="0"/>
              <a:buChar char="•"/>
            </a:pPr>
            <a:r>
              <a:rPr lang="en-GB" sz="1800" dirty="0"/>
              <a:t>To have the cursor flashing ready to type</a:t>
            </a:r>
          </a:p>
          <a:p>
            <a:pPr marL="0" indent="0">
              <a:lnSpc>
                <a:spcPct val="100000"/>
              </a:lnSpc>
              <a:spcBef>
                <a:spcPts val="600"/>
              </a:spcBef>
              <a:buNone/>
            </a:pPr>
            <a:r>
              <a:rPr lang="en-GB" sz="2000" dirty="0"/>
              <a:t>Previously achieved with JavaScript</a:t>
            </a:r>
          </a:p>
          <a:p>
            <a:pPr marL="0" lvl="1" indent="0">
              <a:lnSpc>
                <a:spcPct val="100000"/>
              </a:lnSpc>
              <a:buNone/>
            </a:pPr>
            <a:endParaRPr lang="en-GB" sz="2000" b="1" dirty="0"/>
          </a:p>
          <a:p>
            <a:pPr marL="0" indent="0">
              <a:lnSpc>
                <a:spcPct val="100000"/>
              </a:lnSpc>
              <a:buNone/>
            </a:pPr>
            <a:endParaRPr lang="en-GB" sz="2000" dirty="0"/>
          </a:p>
          <a:p>
            <a:pPr marL="0" indent="0">
              <a:lnSpc>
                <a:spcPct val="100000"/>
              </a:lnSpc>
              <a:buNone/>
            </a:pPr>
            <a:r>
              <a:rPr lang="en-GB" sz="2000" dirty="0"/>
              <a:t>Supported in all browsers other than IE9 and less: </a:t>
            </a:r>
          </a:p>
          <a:p>
            <a:pPr lvl="1">
              <a:lnSpc>
                <a:spcPct val="100000"/>
              </a:lnSpc>
              <a:buFont typeface="Arial" panose="020B0604020202020204" pitchFamily="34" charset="0"/>
              <a:buChar char="•"/>
            </a:pPr>
            <a:r>
              <a:rPr lang="en-GB" sz="1800" dirty="0"/>
              <a:t>Use JavaScript to support legacy browsers</a:t>
            </a:r>
          </a:p>
        </p:txBody>
      </p:sp>
      <p:sp>
        <p:nvSpPr>
          <p:cNvPr id="2" name="Title 1"/>
          <p:cNvSpPr>
            <a:spLocks noGrp="1"/>
          </p:cNvSpPr>
          <p:nvPr>
            <p:ph type="title"/>
          </p:nvPr>
        </p:nvSpPr>
        <p:spPr/>
        <p:txBody>
          <a:bodyPr>
            <a:normAutofit/>
          </a:bodyPr>
          <a:lstStyle/>
          <a:p>
            <a:r>
              <a:rPr lang="en-GB" dirty="0"/>
              <a:t>Autofocus attribute</a:t>
            </a:r>
          </a:p>
        </p:txBody>
      </p:sp>
      <p:sp>
        <p:nvSpPr>
          <p:cNvPr id="4" name="Text Box 2"/>
          <p:cNvSpPr txBox="1">
            <a:spLocks noChangeArrowheads="1"/>
          </p:cNvSpPr>
          <p:nvPr/>
        </p:nvSpPr>
        <p:spPr bwMode="auto">
          <a:xfrm>
            <a:off x="392013" y="4878000"/>
            <a:ext cx="11404800" cy="1324081"/>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&lt;form&gt;</a:t>
            </a:r>
          </a:p>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name="q" autofocus="true"&gt;</a:t>
            </a:r>
          </a:p>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type="submit" value="Search"&gt;</a:t>
            </a:r>
          </a:p>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&lt;/form&gt;</a:t>
            </a:r>
          </a:p>
        </p:txBody>
      </p:sp>
      <p:sp>
        <p:nvSpPr>
          <p:cNvPr id="6" name="TextBox 5">
            <a:extLst>
              <a:ext uri="{FF2B5EF4-FFF2-40B4-BE49-F238E27FC236}">
                <a16:creationId xmlns:a16="http://schemas.microsoft.com/office/drawing/2014/main" id="{6B0C805B-E918-4755-ADF9-EDA542EA2063}"/>
              </a:ext>
            </a:extLst>
          </p:cNvPr>
          <p:cNvSpPr txBox="1"/>
          <p:nvPr/>
        </p:nvSpPr>
        <p:spPr>
          <a:xfrm>
            <a:off x="392013" y="3105834"/>
            <a:ext cx="8764792" cy="646331"/>
          </a:xfrm>
          <a:prstGeom prst="rect">
            <a:avLst/>
          </a:prstGeom>
          <a:noFill/>
        </p:spPr>
        <p:txBody>
          <a:bodyPr wrap="square">
            <a:spAutoFit/>
          </a:bodyPr>
          <a:lstStyle/>
          <a:p>
            <a:pPr marL="628650" lvl="1" indent="-171450">
              <a:buFont typeface="Arial" panose="020B0604020202020204" pitchFamily="34" charset="0"/>
              <a:buChar char="•"/>
            </a:pPr>
            <a:r>
              <a:rPr lang="en-GB" sz="1800" dirty="0">
                <a:latin typeface="+mn-lt"/>
              </a:rPr>
              <a:t>The markup representation is faster</a:t>
            </a:r>
          </a:p>
          <a:p>
            <a:pPr marL="1085850" lvl="2" indent="-171450">
              <a:buFont typeface="Arial" panose="020B0604020202020204" pitchFamily="34" charset="0"/>
              <a:buChar char="•"/>
            </a:pPr>
            <a:r>
              <a:rPr lang="en-GB" sz="1800" dirty="0">
                <a:latin typeface="+mn-lt"/>
              </a:rPr>
              <a:t>Part of the page rendering rather than code execution</a:t>
            </a:r>
          </a:p>
        </p:txBody>
      </p:sp>
    </p:spTree>
    <p:extLst>
      <p:ext uri="{BB962C8B-B14F-4D97-AF65-F5344CB8AC3E}">
        <p14:creationId xmlns:p14="http://schemas.microsoft.com/office/powerpoint/2010/main" val="3334825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pPr marL="0" indent="0">
              <a:lnSpc>
                <a:spcPct val="100000"/>
              </a:lnSpc>
              <a:spcBef>
                <a:spcPts val="1200"/>
              </a:spcBef>
              <a:buNone/>
            </a:pPr>
            <a:r>
              <a:rPr lang="en-GB" sz="2000" dirty="0"/>
              <a:t>Add type value of email </a:t>
            </a:r>
          </a:p>
          <a:p>
            <a:pPr marL="0" indent="0">
              <a:lnSpc>
                <a:spcPct val="100000"/>
              </a:lnSpc>
              <a:spcBef>
                <a:spcPts val="1200"/>
              </a:spcBef>
              <a:buNone/>
            </a:pPr>
            <a:r>
              <a:rPr lang="en-GB" sz="2000" dirty="0"/>
              <a:t>What happens in the client is not consistent</a:t>
            </a:r>
          </a:p>
        </p:txBody>
      </p:sp>
      <p:sp>
        <p:nvSpPr>
          <p:cNvPr id="2" name="Title 1"/>
          <p:cNvSpPr>
            <a:spLocks noGrp="1"/>
          </p:cNvSpPr>
          <p:nvPr>
            <p:ph type="title"/>
          </p:nvPr>
        </p:nvSpPr>
        <p:spPr/>
        <p:txBody>
          <a:bodyPr>
            <a:normAutofit/>
          </a:bodyPr>
          <a:lstStyle/>
          <a:p>
            <a:r>
              <a:rPr lang="en-GB" dirty="0"/>
              <a:t>Email input type</a:t>
            </a:r>
          </a:p>
        </p:txBody>
      </p:sp>
      <p:pic>
        <p:nvPicPr>
          <p:cNvPr id="8" name="Content Placeholder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7796546" y="1119948"/>
            <a:ext cx="3063327" cy="4618103"/>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1CDFF"/>
                </a:solidFill>
                <a:miter lim="800000"/>
                <a:headEnd/>
                <a:tailEnd/>
              </a14:hiddenLine>
            </a:ext>
          </a:extLst>
        </p:spPr>
      </p:pic>
      <p:sp>
        <p:nvSpPr>
          <p:cNvPr id="7" name="Oval 6"/>
          <p:cNvSpPr/>
          <p:nvPr/>
        </p:nvSpPr>
        <p:spPr bwMode="auto">
          <a:xfrm>
            <a:off x="7941745" y="5280839"/>
            <a:ext cx="3063327" cy="4050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spcBef>
                <a:spcPct val="50000"/>
              </a:spcBef>
            </a:pPr>
            <a:endParaRPr lang="en-GB" dirty="0">
              <a:latin typeface="Arial" charset="0"/>
            </a:endParaRPr>
          </a:p>
        </p:txBody>
      </p:sp>
      <p:sp>
        <p:nvSpPr>
          <p:cNvPr id="9" name="TextBox 8">
            <a:extLst>
              <a:ext uri="{FF2B5EF4-FFF2-40B4-BE49-F238E27FC236}">
                <a16:creationId xmlns:a16="http://schemas.microsoft.com/office/drawing/2014/main" id="{668DF014-57FA-434E-87D9-E50C480C1344}"/>
              </a:ext>
            </a:extLst>
          </p:cNvPr>
          <p:cNvSpPr txBox="1"/>
          <p:nvPr/>
        </p:nvSpPr>
        <p:spPr>
          <a:xfrm>
            <a:off x="0" y="2943063"/>
            <a:ext cx="10043683" cy="3475310"/>
          </a:xfrm>
          <a:prstGeom prst="rect">
            <a:avLst/>
          </a:prstGeom>
          <a:noFill/>
        </p:spPr>
        <p:txBody>
          <a:bodyPr wrap="square">
            <a:spAutoFit/>
          </a:bodyPr>
          <a:lstStyle/>
          <a:p>
            <a:pPr marL="742950" lvl="1" indent="-285750">
              <a:spcBef>
                <a:spcPts val="600"/>
              </a:spcBef>
              <a:spcAft>
                <a:spcPts val="650"/>
              </a:spcAft>
              <a:buFont typeface="Arial" panose="020B0604020202020204" pitchFamily="34" charset="0"/>
              <a:buChar char="•"/>
            </a:pPr>
            <a:r>
              <a:rPr lang="en-GB" sz="1800" dirty="0">
                <a:latin typeface="+mn-lt"/>
              </a:rPr>
              <a:t>HTML5 spec does not demand it</a:t>
            </a:r>
          </a:p>
          <a:p>
            <a:pPr marL="1200150" lvl="2" indent="-285750">
              <a:spcBef>
                <a:spcPts val="600"/>
              </a:spcBef>
              <a:spcAft>
                <a:spcPts val="650"/>
              </a:spcAft>
              <a:buFont typeface="Arial" panose="020B0604020202020204" pitchFamily="34" charset="0"/>
              <a:buChar char="•"/>
            </a:pPr>
            <a:r>
              <a:rPr lang="en-GB" sz="1800" dirty="0">
                <a:latin typeface="+mn-lt"/>
              </a:rPr>
              <a:t>Opera and safari provides submit validation</a:t>
            </a:r>
          </a:p>
          <a:p>
            <a:pPr marL="1200150" lvl="2" indent="-285750">
              <a:spcBef>
                <a:spcPts val="600"/>
              </a:spcBef>
              <a:spcAft>
                <a:spcPts val="650"/>
              </a:spcAft>
              <a:buFont typeface="Arial" panose="020B0604020202020204" pitchFamily="34" charset="0"/>
              <a:buChar char="•"/>
            </a:pPr>
            <a:r>
              <a:rPr lang="en-GB" sz="1800" dirty="0">
                <a:latin typeface="+mn-lt"/>
              </a:rPr>
              <a:t>Firefox provides client validation on blur</a:t>
            </a:r>
          </a:p>
          <a:p>
            <a:pPr marL="1200150" lvl="2" indent="-285750">
              <a:spcBef>
                <a:spcPts val="600"/>
              </a:spcBef>
              <a:spcAft>
                <a:spcPts val="650"/>
              </a:spcAft>
              <a:buFont typeface="Arial" panose="020B0604020202020204" pitchFamily="34" charset="0"/>
              <a:buChar char="•"/>
            </a:pPr>
            <a:r>
              <a:rPr lang="en-GB" sz="1800" dirty="0">
                <a:latin typeface="+mn-lt"/>
              </a:rPr>
              <a:t>Safari mobile changes the input keyboard</a:t>
            </a:r>
          </a:p>
          <a:p>
            <a:pPr marL="1200150" lvl="2" indent="-285750">
              <a:spcBef>
                <a:spcPts val="600"/>
              </a:spcBef>
              <a:spcAft>
                <a:spcPts val="650"/>
              </a:spcAft>
              <a:buFont typeface="Arial" panose="020B0604020202020204" pitchFamily="34" charset="0"/>
              <a:buChar char="•"/>
            </a:pPr>
            <a:r>
              <a:rPr lang="en-GB" sz="1800" dirty="0">
                <a:latin typeface="+mn-lt"/>
              </a:rPr>
              <a:t>IE 9&lt; does nothing</a:t>
            </a:r>
          </a:p>
          <a:p>
            <a:pPr marL="742950" lvl="1" indent="-285750">
              <a:spcBef>
                <a:spcPts val="600"/>
              </a:spcBef>
              <a:spcAft>
                <a:spcPts val="650"/>
              </a:spcAft>
              <a:buFont typeface="Arial" panose="020B0604020202020204" pitchFamily="34" charset="0"/>
              <a:buChar char="•"/>
            </a:pPr>
            <a:r>
              <a:rPr lang="en-GB" sz="1800" dirty="0">
                <a:latin typeface="+mn-lt"/>
              </a:rPr>
              <a:t>Form will not submit until the error is solved</a:t>
            </a:r>
          </a:p>
          <a:p>
            <a:pPr marL="742950" lvl="1" indent="-285750">
              <a:spcBef>
                <a:spcPts val="600"/>
              </a:spcBef>
              <a:spcAft>
                <a:spcPts val="650"/>
              </a:spcAft>
              <a:buFont typeface="Arial" panose="020B0604020202020204" pitchFamily="34" charset="0"/>
              <a:buChar char="•"/>
            </a:pPr>
            <a:r>
              <a:rPr lang="en-GB" sz="1800" dirty="0">
                <a:latin typeface="+mn-lt"/>
              </a:rPr>
              <a:t>Provides a simple input mask to check input</a:t>
            </a:r>
          </a:p>
          <a:p>
            <a:pPr marL="1200150" lvl="2" indent="-285750">
              <a:spcBef>
                <a:spcPts val="600"/>
              </a:spcBef>
              <a:spcAft>
                <a:spcPts val="650"/>
              </a:spcAft>
              <a:buFont typeface="Arial" panose="020B0604020202020204" pitchFamily="34" charset="0"/>
              <a:buChar char="•"/>
            </a:pPr>
            <a:r>
              <a:rPr lang="en-GB" sz="1800" dirty="0">
                <a:latin typeface="+mn-lt"/>
              </a:rPr>
              <a:t>e.g. boffin@qa.com</a:t>
            </a:r>
          </a:p>
        </p:txBody>
      </p:sp>
    </p:spTree>
    <p:extLst>
      <p:ext uri="{BB962C8B-B14F-4D97-AF65-F5344CB8AC3E}">
        <p14:creationId xmlns:p14="http://schemas.microsoft.com/office/powerpoint/2010/main" val="789619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498438" y="1979998"/>
            <a:ext cx="11161713" cy="4328725"/>
          </a:xfrm>
        </p:spPr>
        <p:txBody>
          <a:bodyPr/>
          <a:lstStyle/>
          <a:p>
            <a:pPr marL="0" indent="0">
              <a:lnSpc>
                <a:spcPct val="100000"/>
              </a:lnSpc>
              <a:buNone/>
            </a:pPr>
            <a:r>
              <a:rPr lang="en-GB" sz="2000" dirty="0"/>
              <a:t>Denotes the input must have schema prefixing an address</a:t>
            </a:r>
          </a:p>
          <a:p>
            <a:pPr>
              <a:lnSpc>
                <a:spcPct val="100000"/>
              </a:lnSpc>
              <a:buFont typeface="Arial" panose="020B0604020202020204" pitchFamily="34" charset="0"/>
              <a:buChar char="•"/>
            </a:pPr>
            <a:r>
              <a:rPr lang="en-GB" b="0" dirty="0"/>
              <a:t>e.g.: http://www.qa.com or ftp://ftp.mysite.com </a:t>
            </a:r>
          </a:p>
          <a:p>
            <a:pPr marL="0" indent="0">
              <a:lnSpc>
                <a:spcPct val="100000"/>
              </a:lnSpc>
              <a:spcBef>
                <a:spcPts val="1200"/>
              </a:spcBef>
              <a:buNone/>
            </a:pPr>
            <a:r>
              <a:rPr lang="en-GB" sz="2000" dirty="0"/>
              <a:t>Different browsers have different functionality</a:t>
            </a:r>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endParaRPr lang="en-GB" sz="2000" dirty="0"/>
          </a:p>
          <a:p>
            <a:pPr marL="0" indent="0">
              <a:lnSpc>
                <a:spcPct val="100000"/>
              </a:lnSpc>
              <a:spcBef>
                <a:spcPts val="1200"/>
              </a:spcBef>
              <a:buNone/>
            </a:pPr>
            <a:r>
              <a:rPr lang="en-GB" sz="2000" dirty="0"/>
              <a:t>To use effectively combine with a placeholder</a:t>
            </a:r>
          </a:p>
          <a:p>
            <a:pPr>
              <a:lnSpc>
                <a:spcPct val="100000"/>
              </a:lnSpc>
              <a:spcBef>
                <a:spcPts val="1200"/>
              </a:spcBef>
              <a:buFont typeface="Arial" panose="020B0604020202020204" pitchFamily="34" charset="0"/>
              <a:buChar char="•"/>
            </a:pPr>
            <a:r>
              <a:rPr lang="en-GB" b="0" dirty="0"/>
              <a:t>Users don’t really understand schemas</a:t>
            </a:r>
          </a:p>
        </p:txBody>
      </p:sp>
      <p:sp>
        <p:nvSpPr>
          <p:cNvPr id="2" name="Title 1"/>
          <p:cNvSpPr>
            <a:spLocks noGrp="1"/>
          </p:cNvSpPr>
          <p:nvPr>
            <p:ph type="title"/>
          </p:nvPr>
        </p:nvSpPr>
        <p:spPr/>
        <p:txBody>
          <a:bodyPr>
            <a:normAutofit/>
          </a:bodyPr>
          <a:lstStyle/>
          <a:p>
            <a:r>
              <a:rPr lang="en-GB" dirty="0"/>
              <a:t>Web address input type</a:t>
            </a:r>
          </a:p>
        </p:txBody>
      </p:sp>
      <p:pic>
        <p:nvPicPr>
          <p:cNvPr id="8" name="Content Placeholder 3"/>
          <p:cNvPicPr>
            <a:picLocks noChangeAspect="1"/>
          </p:cNvPicPr>
          <p:nvPr/>
        </p:nvPicPr>
        <p:blipFill>
          <a:blip r:embed="rId3" cstate="email">
            <a:extLst>
              <a:ext uri="{28A0092B-C50C-407E-A947-70E740481C1C}">
                <a14:useLocalDpi xmlns:a14="http://schemas.microsoft.com/office/drawing/2010/main"/>
              </a:ext>
            </a:extLst>
          </a:blip>
          <a:srcRect/>
          <a:stretch/>
        </p:blipFill>
        <p:spPr bwMode="auto">
          <a:xfrm>
            <a:off x="8630235" y="1541146"/>
            <a:ext cx="3063327" cy="4618103"/>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1CDFF"/>
                </a:solidFill>
                <a:miter lim="800000"/>
                <a:headEnd/>
                <a:tailEnd/>
              </a14:hiddenLine>
            </a:ext>
          </a:extLst>
        </p:spPr>
      </p:pic>
      <p:sp>
        <p:nvSpPr>
          <p:cNvPr id="7" name="Oval 6"/>
          <p:cNvSpPr/>
          <p:nvPr/>
        </p:nvSpPr>
        <p:spPr bwMode="auto">
          <a:xfrm>
            <a:off x="8630235" y="5754175"/>
            <a:ext cx="3063327" cy="40507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spcBef>
                <a:spcPct val="50000"/>
              </a:spcBef>
            </a:pPr>
            <a:endParaRPr lang="en-GB" dirty="0">
              <a:latin typeface="Arial" charset="0"/>
            </a:endParaRPr>
          </a:p>
        </p:txBody>
      </p:sp>
      <p:sp>
        <p:nvSpPr>
          <p:cNvPr id="9" name="TextBox 8">
            <a:extLst>
              <a:ext uri="{FF2B5EF4-FFF2-40B4-BE49-F238E27FC236}">
                <a16:creationId xmlns:a16="http://schemas.microsoft.com/office/drawing/2014/main" id="{668DF014-57FA-434E-87D9-E50C480C1344}"/>
              </a:ext>
            </a:extLst>
          </p:cNvPr>
          <p:cNvSpPr txBox="1"/>
          <p:nvPr/>
        </p:nvSpPr>
        <p:spPr>
          <a:xfrm>
            <a:off x="0" y="3294128"/>
            <a:ext cx="10043683" cy="1700466"/>
          </a:xfrm>
          <a:prstGeom prst="rect">
            <a:avLst/>
          </a:prstGeom>
          <a:noFill/>
        </p:spPr>
        <p:txBody>
          <a:bodyPr wrap="square">
            <a:spAutoFit/>
          </a:bodyPr>
          <a:lstStyle/>
          <a:p>
            <a:pPr marL="742950" lvl="1" indent="-285750">
              <a:spcBef>
                <a:spcPts val="600"/>
              </a:spcBef>
              <a:spcAft>
                <a:spcPts val="650"/>
              </a:spcAft>
              <a:buFont typeface="Arial" panose="020B0604020202020204" pitchFamily="34" charset="0"/>
              <a:buChar char="•"/>
            </a:pPr>
            <a:r>
              <a:rPr lang="en-GB" sz="1800" dirty="0">
                <a:latin typeface="+mn-lt"/>
              </a:rPr>
              <a:t>More of an issue than previously due to different functionality</a:t>
            </a:r>
          </a:p>
          <a:p>
            <a:pPr marL="1200150" lvl="2" indent="-285750">
              <a:spcBef>
                <a:spcPts val="600"/>
              </a:spcBef>
              <a:spcAft>
                <a:spcPts val="650"/>
              </a:spcAft>
              <a:buFont typeface="Arial" panose="020B0604020202020204" pitchFamily="34" charset="0"/>
              <a:buChar char="•"/>
            </a:pPr>
            <a:r>
              <a:rPr lang="en-GB" sz="1800" dirty="0">
                <a:latin typeface="+mn-lt"/>
              </a:rPr>
              <a:t>Chrome and Firefox 4 force user to add schema</a:t>
            </a:r>
          </a:p>
          <a:p>
            <a:pPr marL="1200150" lvl="2" indent="-285750">
              <a:spcBef>
                <a:spcPts val="600"/>
              </a:spcBef>
              <a:spcAft>
                <a:spcPts val="650"/>
              </a:spcAft>
              <a:buFont typeface="Arial" panose="020B0604020202020204" pitchFamily="34" charset="0"/>
              <a:buChar char="•"/>
            </a:pPr>
            <a:r>
              <a:rPr lang="en-GB" sz="1800" dirty="0">
                <a:latin typeface="+mn-lt"/>
              </a:rPr>
              <a:t>Opera prefixes an address with http://</a:t>
            </a:r>
          </a:p>
          <a:p>
            <a:pPr marL="1200150" lvl="2" indent="-285750">
              <a:spcBef>
                <a:spcPts val="600"/>
              </a:spcBef>
              <a:spcAft>
                <a:spcPts val="650"/>
              </a:spcAft>
              <a:buFont typeface="Arial" panose="020B0604020202020204" pitchFamily="34" charset="0"/>
              <a:buChar char="•"/>
            </a:pPr>
            <a:r>
              <a:rPr lang="en-GB" sz="1800" dirty="0">
                <a:latin typeface="+mn-lt"/>
              </a:rPr>
              <a:t>Safari mobile provides a different keyboard</a:t>
            </a:r>
          </a:p>
        </p:txBody>
      </p:sp>
    </p:spTree>
    <p:extLst>
      <p:ext uri="{BB962C8B-B14F-4D97-AF65-F5344CB8AC3E}">
        <p14:creationId xmlns:p14="http://schemas.microsoft.com/office/powerpoint/2010/main" val="286398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lnSpc>
                <a:spcPct val="100000"/>
              </a:lnSpc>
              <a:buNone/>
            </a:pPr>
            <a:r>
              <a:rPr lang="en-GB" sz="2000" dirty="0"/>
              <a:t>Numbers often need to be constrained by range</a:t>
            </a:r>
          </a:p>
          <a:p>
            <a:pPr marL="0" indent="0">
              <a:lnSpc>
                <a:spcPct val="100000"/>
              </a:lnSpc>
              <a:buNone/>
            </a:pPr>
            <a:r>
              <a:rPr lang="en-GB" sz="2000" dirty="0"/>
              <a:t>New number type provides this functionality</a:t>
            </a:r>
          </a:p>
          <a:p>
            <a:pPr marL="0" indent="0">
              <a:lnSpc>
                <a:spcPct val="100000"/>
              </a:lnSpc>
              <a:buNone/>
            </a:pPr>
            <a:r>
              <a:rPr lang="en-GB" sz="2000" dirty="0"/>
              <a:t>Four attributes:</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min</a:t>
            </a:r>
            <a:r>
              <a:rPr lang="en-GB" sz="1800" dirty="0"/>
              <a:t> - lowest range </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max</a:t>
            </a:r>
            <a:r>
              <a:rPr lang="en-GB" sz="1800" dirty="0"/>
              <a:t> - upper range</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step</a:t>
            </a:r>
            <a:r>
              <a:rPr lang="en-GB" sz="1800" dirty="0"/>
              <a:t> - what value the control enumerates by</a:t>
            </a:r>
          </a:p>
          <a:p>
            <a:pPr lvl="1">
              <a:lnSpc>
                <a:spcPct val="100000"/>
              </a:lnSpc>
              <a:buFont typeface="Arial" panose="020B0604020202020204" pitchFamily="34" charset="0"/>
              <a:buChar char="•"/>
            </a:pPr>
            <a:r>
              <a:rPr lang="en-GB" sz="1800" b="1" dirty="0">
                <a:latin typeface="Courier New" panose="02070309020205020404" pitchFamily="49" charset="0"/>
                <a:cs typeface="Courier New" panose="02070309020205020404" pitchFamily="49" charset="0"/>
              </a:rPr>
              <a:t>value</a:t>
            </a:r>
            <a:r>
              <a:rPr lang="en-GB" sz="1800" dirty="0"/>
              <a:t> - default value</a:t>
            </a:r>
          </a:p>
          <a:p>
            <a:pPr marL="0" indent="0">
              <a:lnSpc>
                <a:spcPct val="100000"/>
              </a:lnSpc>
              <a:buNone/>
            </a:pPr>
            <a:r>
              <a:rPr lang="en-GB" sz="2000" dirty="0"/>
              <a:t>Browser support issues</a:t>
            </a:r>
          </a:p>
          <a:p>
            <a:pPr lvl="1">
              <a:lnSpc>
                <a:spcPct val="100000"/>
              </a:lnSpc>
              <a:buFont typeface="Arial" panose="020B0604020202020204" pitchFamily="34" charset="0"/>
              <a:buChar char="•"/>
            </a:pPr>
            <a:r>
              <a:rPr lang="en-GB" sz="1800" dirty="0"/>
              <a:t>Firefox, Chrome and Opera display these as '</a:t>
            </a:r>
            <a:r>
              <a:rPr lang="en-GB" sz="1800" dirty="0" err="1"/>
              <a:t>spinboxes</a:t>
            </a:r>
            <a:r>
              <a:rPr lang="en-GB" sz="1800" dirty="0"/>
              <a:t>‘</a:t>
            </a:r>
          </a:p>
          <a:p>
            <a:pPr lvl="1">
              <a:lnSpc>
                <a:spcPct val="100000"/>
              </a:lnSpc>
              <a:buFont typeface="Arial" panose="020B0604020202020204" pitchFamily="34" charset="0"/>
              <a:buChar char="•"/>
            </a:pPr>
            <a:r>
              <a:rPr lang="en-GB" sz="1800" dirty="0"/>
              <a:t>No increment/decrement buttons in IE</a:t>
            </a:r>
          </a:p>
          <a:p>
            <a:pPr lvl="1">
              <a:lnSpc>
                <a:spcPct val="100000"/>
              </a:lnSpc>
              <a:buFont typeface="Arial" panose="020B0604020202020204" pitchFamily="34" charset="0"/>
              <a:buChar char="•"/>
            </a:pPr>
            <a:r>
              <a:rPr lang="en-GB" sz="1800" dirty="0"/>
              <a:t>iOS UI widget doesn’t consider step, min or max values</a:t>
            </a:r>
          </a:p>
        </p:txBody>
      </p:sp>
      <p:sp>
        <p:nvSpPr>
          <p:cNvPr id="2" name="Title 1"/>
          <p:cNvSpPr>
            <a:spLocks noGrp="1"/>
          </p:cNvSpPr>
          <p:nvPr>
            <p:ph type="title"/>
          </p:nvPr>
        </p:nvSpPr>
        <p:spPr/>
        <p:txBody>
          <a:bodyPr>
            <a:normAutofit/>
          </a:bodyPr>
          <a:lstStyle/>
          <a:p>
            <a:r>
              <a:rPr lang="en-GB" dirty="0"/>
              <a:t>Number input type</a:t>
            </a:r>
          </a:p>
        </p:txBody>
      </p:sp>
      <p:sp>
        <p:nvSpPr>
          <p:cNvPr id="4" name="Text Box 2"/>
          <p:cNvSpPr txBox="1">
            <a:spLocks noChangeArrowheads="1"/>
          </p:cNvSpPr>
          <p:nvPr/>
        </p:nvSpPr>
        <p:spPr bwMode="auto">
          <a:xfrm>
            <a:off x="514350" y="1579247"/>
            <a:ext cx="9189900" cy="400752"/>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type="number" min="1" max="12" step="2" value="6" /&gt;</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41238" y="2813181"/>
            <a:ext cx="2448682" cy="374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7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buNone/>
            </a:pPr>
            <a:r>
              <a:rPr lang="en-GB" sz="2000" dirty="0"/>
              <a:t>Creates a slider bar in Chrome, Firefox, IE10 &amp; Opera</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sym typeface="Wingdings" pitchFamily="2" charset="2"/>
            </a:endParaRPr>
          </a:p>
          <a:p>
            <a:pPr marL="0" indent="0">
              <a:buNone/>
            </a:pPr>
            <a:r>
              <a:rPr lang="en-GB" sz="2000" dirty="0">
                <a:sym typeface="Wingdings" pitchFamily="2" charset="2"/>
              </a:rPr>
              <a:t>Has the same attributes as the Number type </a:t>
            </a:r>
          </a:p>
          <a:p>
            <a:pPr marL="0" indent="0">
              <a:buNone/>
            </a:pPr>
            <a:endParaRPr lang="en-GB" sz="2000" dirty="0">
              <a:sym typeface="Wingdings" pitchFamily="2" charset="2"/>
            </a:endParaRPr>
          </a:p>
          <a:p>
            <a:pPr marL="0" indent="0">
              <a:buNone/>
            </a:pPr>
            <a:r>
              <a:rPr lang="en-GB" sz="2000" dirty="0">
                <a:sym typeface="Wingdings" pitchFamily="2" charset="2"/>
              </a:rPr>
              <a:t>Only IE10 displays the current slider value </a:t>
            </a:r>
          </a:p>
        </p:txBody>
      </p:sp>
      <p:sp>
        <p:nvSpPr>
          <p:cNvPr id="2" name="Title 1"/>
          <p:cNvSpPr>
            <a:spLocks noGrp="1"/>
          </p:cNvSpPr>
          <p:nvPr>
            <p:ph type="title"/>
          </p:nvPr>
        </p:nvSpPr>
        <p:spPr/>
        <p:txBody>
          <a:bodyPr>
            <a:normAutofit/>
          </a:bodyPr>
          <a:lstStyle/>
          <a:p>
            <a:r>
              <a:rPr lang="en-GB" dirty="0"/>
              <a:t>Range input type</a:t>
            </a:r>
          </a:p>
        </p:txBody>
      </p:sp>
      <p:sp>
        <p:nvSpPr>
          <p:cNvPr id="4" name="Text Box 2"/>
          <p:cNvSpPr txBox="1">
            <a:spLocks noChangeArrowheads="1"/>
          </p:cNvSpPr>
          <p:nvPr/>
        </p:nvSpPr>
        <p:spPr bwMode="auto">
          <a:xfrm>
            <a:off x="514350" y="1505688"/>
            <a:ext cx="11298195" cy="400752"/>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20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name="r" type="range" min="1" max="11" value="9"&gt;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8244" y="2430687"/>
            <a:ext cx="4280313" cy="790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 name="TextBox 6">
            <a:extLst>
              <a:ext uri="{FF2B5EF4-FFF2-40B4-BE49-F238E27FC236}">
                <a16:creationId xmlns:a16="http://schemas.microsoft.com/office/drawing/2014/main" id="{C65ED47B-502F-47B4-B0CE-A1621071F948}"/>
              </a:ext>
            </a:extLst>
          </p:cNvPr>
          <p:cNvSpPr txBox="1"/>
          <p:nvPr/>
        </p:nvSpPr>
        <p:spPr>
          <a:xfrm>
            <a:off x="391672" y="2430687"/>
            <a:ext cx="8126312" cy="1431161"/>
          </a:xfrm>
          <a:prstGeom prst="rect">
            <a:avLst/>
          </a:prstGeom>
          <a:noFill/>
        </p:spPr>
        <p:txBody>
          <a:bodyPr wrap="square">
            <a:spAutoFit/>
          </a:bodyPr>
          <a:lstStyle/>
          <a:p>
            <a:pPr marL="628650" lvl="1" indent="-171450">
              <a:spcAft>
                <a:spcPts val="600"/>
              </a:spcAft>
              <a:buFont typeface="Arial" panose="020B0604020202020204" pitchFamily="34" charset="0"/>
              <a:buChar char="•"/>
            </a:pPr>
            <a:r>
              <a:rPr lang="en-GB" sz="1800" dirty="0">
                <a:latin typeface="+mn-lt"/>
                <a:sym typeface="Wingdings" pitchFamily="2" charset="2"/>
              </a:rPr>
              <a:t>In other browsers you need JavaScript </a:t>
            </a:r>
            <a:r>
              <a:rPr lang="en-GB" sz="1800" dirty="0">
                <a:latin typeface="+mn-lt"/>
              </a:rPr>
              <a:t> to display the value</a:t>
            </a:r>
          </a:p>
          <a:p>
            <a:pPr marL="1085850" lvl="2" indent="-171450">
              <a:spcAft>
                <a:spcPts val="600"/>
              </a:spcAft>
              <a:buFont typeface="Arial" panose="020B0604020202020204" pitchFamily="34" charset="0"/>
              <a:buChar char="•"/>
            </a:pPr>
            <a:r>
              <a:rPr lang="en-GB" sz="1800" dirty="0">
                <a:latin typeface="+mn-lt"/>
              </a:rPr>
              <a:t>Obtain a pointer to the slider</a:t>
            </a:r>
          </a:p>
          <a:p>
            <a:pPr marL="1085850" lvl="2" indent="-171450">
              <a:spcAft>
                <a:spcPts val="600"/>
              </a:spcAft>
              <a:buFont typeface="Arial" panose="020B0604020202020204" pitchFamily="34" charset="0"/>
              <a:buChar char="•"/>
            </a:pPr>
            <a:r>
              <a:rPr lang="en-GB" sz="1800" dirty="0">
                <a:latin typeface="+mn-lt"/>
              </a:rPr>
              <a:t>Subscribe to its change event</a:t>
            </a:r>
          </a:p>
          <a:p>
            <a:pPr marL="1085850" lvl="2" indent="-171450">
              <a:spcAft>
                <a:spcPts val="600"/>
              </a:spcAft>
              <a:buFont typeface="Arial" panose="020B0604020202020204" pitchFamily="34" charset="0"/>
              <a:buChar char="•"/>
            </a:pPr>
            <a:r>
              <a:rPr lang="en-GB" sz="1800" dirty="0">
                <a:latin typeface="+mn-lt"/>
              </a:rPr>
              <a:t>Add the output to a span </a:t>
            </a:r>
          </a:p>
        </p:txBody>
      </p:sp>
    </p:spTree>
    <p:extLst>
      <p:ext uri="{BB962C8B-B14F-4D97-AF65-F5344CB8AC3E}">
        <p14:creationId xmlns:p14="http://schemas.microsoft.com/office/powerpoint/2010/main" val="1155271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4799" y="1557275"/>
            <a:ext cx="11161713" cy="4328725"/>
          </a:xfrm>
        </p:spPr>
        <p:txBody>
          <a:bodyPr/>
          <a:lstStyle/>
          <a:p>
            <a:pPr marL="0" indent="0">
              <a:lnSpc>
                <a:spcPct val="100000"/>
              </a:lnSpc>
              <a:spcBef>
                <a:spcPts val="1200"/>
              </a:spcBef>
              <a:buNone/>
            </a:pPr>
            <a:r>
              <a:rPr lang="en-GB" sz="2000" dirty="0"/>
              <a:t>A popup calendar is standard for date selection</a:t>
            </a:r>
          </a:p>
          <a:p>
            <a:pPr lvl="1">
              <a:lnSpc>
                <a:spcPct val="100000"/>
              </a:lnSpc>
              <a:buFont typeface="Arial" panose="020B0604020202020204" pitchFamily="34" charset="0"/>
              <a:buChar char="•"/>
            </a:pPr>
            <a:r>
              <a:rPr lang="en-GB" sz="1800" dirty="0"/>
              <a:t>Normally requires a JavaScript framework</a:t>
            </a:r>
          </a:p>
          <a:p>
            <a:pPr lvl="1">
              <a:lnSpc>
                <a:spcPct val="100000"/>
              </a:lnSpc>
              <a:buFont typeface="Arial" panose="020B0604020202020204" pitchFamily="34" charset="0"/>
              <a:buChar char="•"/>
            </a:pPr>
            <a:r>
              <a:rPr lang="en-GB" sz="1800" dirty="0"/>
              <a:t>Around 10% of web users do not support JavaScript</a:t>
            </a:r>
          </a:p>
          <a:p>
            <a:pPr marL="0" indent="0">
              <a:lnSpc>
                <a:spcPct val="100000"/>
              </a:lnSpc>
              <a:spcBef>
                <a:spcPts val="1200"/>
              </a:spcBef>
              <a:buNone/>
            </a:pPr>
            <a:r>
              <a:rPr lang="en-GB" sz="2000" dirty="0"/>
              <a:t>HTML5 defines six date time types </a:t>
            </a:r>
          </a:p>
          <a:p>
            <a:pPr lvl="1">
              <a:lnSpc>
                <a:spcPct val="100000"/>
              </a:lnSpc>
              <a:buFont typeface="Arial" panose="020B0604020202020204" pitchFamily="34" charset="0"/>
              <a:buChar char="•"/>
            </a:pPr>
            <a:r>
              <a:rPr lang="en-GB" sz="1800" dirty="0"/>
              <a:t>Use UTC in the same way as time element</a:t>
            </a:r>
          </a:p>
          <a:p>
            <a:pPr marL="0" indent="0">
              <a:lnSpc>
                <a:spcPct val="100000"/>
              </a:lnSpc>
              <a:spcBef>
                <a:spcPts val="1200"/>
              </a:spcBef>
              <a:buNone/>
            </a:pPr>
            <a:r>
              <a:rPr lang="en-GB" sz="2000" dirty="0"/>
              <a:t>No support in IE or Safari as of Oct 2018</a:t>
            </a:r>
          </a:p>
          <a:p>
            <a:pPr marL="0" indent="0">
              <a:lnSpc>
                <a:spcPct val="100000"/>
              </a:lnSpc>
              <a:spcBef>
                <a:spcPts val="1200"/>
              </a:spcBef>
              <a:buNone/>
            </a:pPr>
            <a:r>
              <a:rPr lang="en-GB" sz="2000" dirty="0"/>
              <a:t>Will not require JavaScript enabled</a:t>
            </a:r>
          </a:p>
          <a:p>
            <a:pPr lvl="1">
              <a:lnSpc>
                <a:spcPct val="100000"/>
              </a:lnSpc>
              <a:buFont typeface="Arial" panose="020B0604020202020204" pitchFamily="34" charset="0"/>
              <a:buChar char="•"/>
            </a:pPr>
            <a:r>
              <a:rPr lang="en-GB" sz="1800" dirty="0"/>
              <a:t>Native support is the ultimate aim</a:t>
            </a:r>
          </a:p>
          <a:p>
            <a:pPr marL="0" indent="0">
              <a:lnSpc>
                <a:spcPct val="100000"/>
              </a:lnSpc>
              <a:spcBef>
                <a:spcPts val="1200"/>
              </a:spcBef>
              <a:buNone/>
            </a:pPr>
            <a:r>
              <a:rPr lang="en-GB" sz="2000" dirty="0"/>
              <a:t>ECMAScript5 allows you to create dates from UTC</a:t>
            </a:r>
          </a:p>
          <a:p>
            <a:pPr marL="0" indent="0">
              <a:lnSpc>
                <a:spcPct val="100000"/>
              </a:lnSpc>
              <a:spcBef>
                <a:spcPts val="1200"/>
              </a:spcBef>
              <a:buNone/>
            </a:pPr>
            <a:r>
              <a:rPr lang="en-GB" sz="2000" dirty="0"/>
              <a:t>Formatting is dependent on browser defaults</a:t>
            </a:r>
          </a:p>
        </p:txBody>
      </p:sp>
      <p:sp>
        <p:nvSpPr>
          <p:cNvPr id="2" name="Title 1"/>
          <p:cNvSpPr>
            <a:spLocks noGrp="1"/>
          </p:cNvSpPr>
          <p:nvPr>
            <p:ph type="title"/>
          </p:nvPr>
        </p:nvSpPr>
        <p:spPr/>
        <p:txBody>
          <a:bodyPr>
            <a:normAutofit/>
          </a:bodyPr>
          <a:lstStyle/>
          <a:p>
            <a:r>
              <a:rPr lang="en-GB" dirty="0"/>
              <a:t>Date input type</a:t>
            </a:r>
          </a:p>
        </p:txBody>
      </p:sp>
      <p:pic>
        <p:nvPicPr>
          <p:cNvPr id="4" name="Picture 3">
            <a:extLst>
              <a:ext uri="{FF2B5EF4-FFF2-40B4-BE49-F238E27FC236}">
                <a16:creationId xmlns:a16="http://schemas.microsoft.com/office/drawing/2014/main" id="{B0470A15-2411-7E4B-B3A9-4D7758D41E9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73150" y="2088715"/>
            <a:ext cx="3411632" cy="2680570"/>
          </a:xfrm>
          <a:prstGeom prst="rect">
            <a:avLst/>
          </a:prstGeom>
        </p:spPr>
      </p:pic>
    </p:spTree>
    <p:extLst>
      <p:ext uri="{BB962C8B-B14F-4D97-AF65-F5344CB8AC3E}">
        <p14:creationId xmlns:p14="http://schemas.microsoft.com/office/powerpoint/2010/main" val="285193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6FA5-90B7-8505-94B8-3B6807004E3D}"/>
              </a:ext>
            </a:extLst>
          </p:cNvPr>
          <p:cNvSpPr>
            <a:spLocks noGrp="1"/>
          </p:cNvSpPr>
          <p:nvPr>
            <p:ph type="title"/>
          </p:nvPr>
        </p:nvSpPr>
        <p:spPr/>
        <p:txBody>
          <a:bodyPr/>
          <a:lstStyle/>
          <a:p>
            <a:r>
              <a:rPr lang="en-GB" dirty="0"/>
              <a:t>Search input type</a:t>
            </a:r>
            <a:br>
              <a:rPr lang="en-GB" dirty="0"/>
            </a:br>
            <a:br>
              <a:rPr lang="en-GB" dirty="0"/>
            </a:br>
            <a:endParaRPr lang="en-GB" dirty="0"/>
          </a:p>
        </p:txBody>
      </p:sp>
      <p:sp>
        <p:nvSpPr>
          <p:cNvPr id="6" name="Text Placeholder 5">
            <a:extLst>
              <a:ext uri="{FF2B5EF4-FFF2-40B4-BE49-F238E27FC236}">
                <a16:creationId xmlns:a16="http://schemas.microsoft.com/office/drawing/2014/main" id="{E00710E0-E4DF-4CBA-BE02-D009569329CB}"/>
              </a:ext>
            </a:extLst>
          </p:cNvPr>
          <p:cNvSpPr>
            <a:spLocks noGrp="1"/>
          </p:cNvSpPr>
          <p:nvPr>
            <p:ph type="body" sz="quarter" idx="4294967295"/>
          </p:nvPr>
        </p:nvSpPr>
        <p:spPr>
          <a:xfrm>
            <a:off x="319470" y="1912058"/>
            <a:ext cx="6342062" cy="5216525"/>
          </a:xfrm>
        </p:spPr>
        <p:txBody>
          <a:bodyPr/>
          <a:lstStyle/>
          <a:p>
            <a:pPr>
              <a:lnSpc>
                <a:spcPct val="100000"/>
              </a:lnSpc>
              <a:spcBef>
                <a:spcPts val="1200"/>
              </a:spcBef>
            </a:pPr>
            <a:r>
              <a:rPr lang="en-GB" b="1" dirty="0"/>
              <a:t>Provides a semantic definition for search input </a:t>
            </a:r>
          </a:p>
          <a:p>
            <a:pPr lvl="1">
              <a:lnSpc>
                <a:spcPct val="100000"/>
              </a:lnSpc>
              <a:spcBef>
                <a:spcPts val="600"/>
              </a:spcBef>
              <a:buFont typeface="Arial" panose="020B0604020202020204" pitchFamily="34" charset="0"/>
              <a:buChar char="•"/>
            </a:pPr>
            <a:r>
              <a:rPr lang="en-GB" sz="1800" dirty="0"/>
              <a:t> Keep to one per page</a:t>
            </a:r>
          </a:p>
          <a:p>
            <a:pPr>
              <a:lnSpc>
                <a:spcPct val="100000"/>
              </a:lnSpc>
              <a:spcBef>
                <a:spcPts val="1200"/>
              </a:spcBef>
            </a:pPr>
            <a:r>
              <a:rPr lang="en-GB" b="1" dirty="0"/>
              <a:t>Need to set a name for the search field otherwise nothing will be submitted</a:t>
            </a:r>
          </a:p>
          <a:p>
            <a:pPr>
              <a:lnSpc>
                <a:spcPct val="100000"/>
              </a:lnSpc>
              <a:spcBef>
                <a:spcPts val="1200"/>
              </a:spcBef>
            </a:pPr>
            <a:r>
              <a:rPr lang="en-GB" b="1" dirty="0"/>
              <a:t>Most common name is </a:t>
            </a:r>
            <a:r>
              <a:rPr lang="en-GB" b="1" dirty="0">
                <a:latin typeface="Courier New" panose="02070309020205020404" pitchFamily="49" charset="0"/>
                <a:cs typeface="Courier New" panose="02070309020205020404" pitchFamily="49" charset="0"/>
              </a:rPr>
              <a:t>q</a:t>
            </a:r>
          </a:p>
          <a:p>
            <a:endParaRPr lang="en-GB" dirty="0"/>
          </a:p>
          <a:p>
            <a:endParaRPr lang="en-GB" dirty="0"/>
          </a:p>
        </p:txBody>
      </p:sp>
      <p:sp>
        <p:nvSpPr>
          <p:cNvPr id="4" name="Text Box 2"/>
          <p:cNvSpPr txBox="1">
            <a:spLocks noChangeArrowheads="1"/>
          </p:cNvSpPr>
          <p:nvPr/>
        </p:nvSpPr>
        <p:spPr bwMode="auto">
          <a:xfrm>
            <a:off x="6292530" y="2496205"/>
            <a:ext cx="5580000" cy="646973"/>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Search Google:</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type="search" q="</a:t>
            </a:r>
            <a:r>
              <a:rPr lang="en-GB" sz="1800" b="1" dirty="0" err="1">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googlesearch</a:t>
            </a:r>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"/&gt;</a:t>
            </a:r>
          </a:p>
        </p:txBody>
      </p:sp>
    </p:spTree>
    <p:extLst>
      <p:ext uri="{BB962C8B-B14F-4D97-AF65-F5344CB8AC3E}">
        <p14:creationId xmlns:p14="http://schemas.microsoft.com/office/powerpoint/2010/main" val="4086302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spcBef>
                <a:spcPts val="1200"/>
              </a:spcBef>
              <a:buNone/>
            </a:pPr>
            <a:r>
              <a:rPr lang="en-GB" sz="2000" dirty="0"/>
              <a:t>Currently implemented in Chrome, Firefox and Opera</a:t>
            </a:r>
          </a:p>
          <a:p>
            <a:pPr marL="0" indent="0">
              <a:lnSpc>
                <a:spcPct val="100000"/>
              </a:lnSpc>
              <a:spcBef>
                <a:spcPts val="1200"/>
              </a:spcBef>
              <a:buNone/>
            </a:pPr>
            <a:r>
              <a:rPr lang="en-GB" sz="2000" dirty="0"/>
              <a:t>Returns a six digit hex value</a:t>
            </a:r>
          </a:p>
          <a:p>
            <a:pPr lvl="1">
              <a:lnSpc>
                <a:spcPct val="100000"/>
              </a:lnSpc>
              <a:buFont typeface="Arial" panose="020B0604020202020204" pitchFamily="34" charset="0"/>
              <a:buChar char="•"/>
            </a:pPr>
            <a:r>
              <a:rPr lang="en-GB" sz="1800" dirty="0"/>
              <a:t>In other browsers should be verified as a hex value </a:t>
            </a:r>
            <a:endParaRPr lang="en-GB" dirty="0"/>
          </a:p>
          <a:p>
            <a:pPr marL="0" indent="0">
              <a:lnSpc>
                <a:spcPct val="100000"/>
              </a:lnSpc>
              <a:spcBef>
                <a:spcPts val="1200"/>
              </a:spcBef>
              <a:buNone/>
            </a:pPr>
            <a:r>
              <a:rPr lang="en-GB" sz="2000" dirty="0"/>
              <a:t>On </a:t>
            </a:r>
            <a:r>
              <a:rPr lang="en-GB" sz="2000" dirty="0" err="1"/>
              <a:t>MacOS</a:t>
            </a:r>
            <a:r>
              <a:rPr lang="en-GB" sz="2000" dirty="0"/>
              <a:t> and Windows returns a colour picker</a:t>
            </a:r>
          </a:p>
          <a:p>
            <a:pPr lvl="1">
              <a:lnSpc>
                <a:spcPct val="100000"/>
              </a:lnSpc>
              <a:buFont typeface="Arial" panose="020B0604020202020204" pitchFamily="34" charset="0"/>
              <a:buChar char="•"/>
            </a:pPr>
            <a:r>
              <a:rPr lang="en-GB" sz="1800" dirty="0"/>
              <a:t>On Linux only the basic colour picker so far</a:t>
            </a:r>
          </a:p>
        </p:txBody>
      </p:sp>
      <p:sp>
        <p:nvSpPr>
          <p:cNvPr id="2" name="Title 1"/>
          <p:cNvSpPr>
            <a:spLocks noGrp="1"/>
          </p:cNvSpPr>
          <p:nvPr>
            <p:ph type="title"/>
          </p:nvPr>
        </p:nvSpPr>
        <p:spPr/>
        <p:txBody>
          <a:bodyPr>
            <a:normAutofit/>
          </a:bodyPr>
          <a:lstStyle/>
          <a:p>
            <a:r>
              <a:rPr lang="en-GB" dirty="0" err="1"/>
              <a:t>Color</a:t>
            </a:r>
            <a:r>
              <a:rPr lang="en-GB" dirty="0"/>
              <a:t> input type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99905" y="2434549"/>
            <a:ext cx="4757657" cy="341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78905" y="4632575"/>
            <a:ext cx="2994091" cy="121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bwMode="auto">
          <a:xfrm>
            <a:off x="5403024" y="5603037"/>
            <a:ext cx="922422" cy="380717"/>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spcBef>
                <a:spcPct val="50000"/>
              </a:spcBef>
            </a:pPr>
            <a:endParaRPr lang="en-GB" dirty="0">
              <a:latin typeface="Arial" charset="0"/>
            </a:endParaRPr>
          </a:p>
        </p:txBody>
      </p:sp>
    </p:spTree>
    <p:extLst>
      <p:ext uri="{BB962C8B-B14F-4D97-AF65-F5344CB8AC3E}">
        <p14:creationId xmlns:p14="http://schemas.microsoft.com/office/powerpoint/2010/main" val="946029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spcBef>
                <a:spcPts val="1200"/>
              </a:spcBef>
              <a:buNone/>
            </a:pPr>
            <a:r>
              <a:rPr lang="en-GB" sz="2000" dirty="0"/>
              <a:t>The pattern attribute allows use of regular expressions</a:t>
            </a:r>
          </a:p>
          <a:p>
            <a:pPr marL="0" indent="0">
              <a:lnSpc>
                <a:spcPct val="100000"/>
              </a:lnSpc>
              <a:spcBef>
                <a:spcPts val="1200"/>
              </a:spcBef>
              <a:buNone/>
            </a:pPr>
            <a:r>
              <a:rPr lang="en-GB" sz="2000" dirty="0"/>
              <a:t>Pattern  works with the following input types: </a:t>
            </a: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text</a:t>
            </a: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search</a:t>
            </a:r>
          </a:p>
          <a:p>
            <a:pPr lvl="1">
              <a:lnSpc>
                <a:spcPct val="100000"/>
              </a:lnSpc>
              <a:buFont typeface="Arial" panose="020B0604020202020204" pitchFamily="34" charset="0"/>
              <a:buChar char="•"/>
            </a:pP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url</a:t>
            </a:r>
            <a:endParaRPr lang="en-GB" sz="1800" b="1" dirty="0">
              <a:latin typeface="Source Code Pro" panose="020B0309030403020204" pitchFamily="49" charset="0"/>
              <a:ea typeface="Source Code Pro" panose="020B0309030403020204" pitchFamily="49" charset="0"/>
              <a:cs typeface="Courier New" panose="02070309020205020404" pitchFamily="49" charset="0"/>
            </a:endParaRPr>
          </a:p>
          <a:p>
            <a:pPr lvl="1">
              <a:lnSpc>
                <a:spcPct val="100000"/>
              </a:lnSpc>
              <a:buFont typeface="Arial" panose="020B0604020202020204" pitchFamily="34" charset="0"/>
              <a:buChar char="•"/>
            </a:pP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tel</a:t>
            </a:r>
            <a:endParaRPr lang="en-GB" sz="1800" b="1" dirty="0">
              <a:latin typeface="Source Code Pro" panose="020B0309030403020204" pitchFamily="49" charset="0"/>
              <a:ea typeface="Source Code Pro" panose="020B0309030403020204" pitchFamily="49" charset="0"/>
              <a:cs typeface="Courier New" panose="02070309020205020404" pitchFamily="49" charset="0"/>
            </a:endParaRP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email</a:t>
            </a:r>
          </a:p>
          <a:p>
            <a:pPr lvl="1">
              <a:lnSpc>
                <a:spcPct val="100000"/>
              </a:lnSpc>
              <a:buFont typeface="Arial" panose="020B0604020202020204" pitchFamily="34" charset="0"/>
              <a:buChar char="•"/>
            </a:pPr>
            <a:r>
              <a:rPr lang="en-GB" sz="1800" b="1" dirty="0">
                <a:latin typeface="Source Code Pro" panose="020B0309030403020204" pitchFamily="49" charset="0"/>
                <a:ea typeface="Source Code Pro" panose="020B0309030403020204" pitchFamily="49" charset="0"/>
                <a:cs typeface="Courier New" panose="02070309020205020404" pitchFamily="49" charset="0"/>
              </a:rPr>
              <a:t>password</a:t>
            </a:r>
          </a:p>
          <a:p>
            <a:pPr marL="0" indent="0">
              <a:lnSpc>
                <a:spcPct val="100000"/>
              </a:lnSpc>
              <a:spcBef>
                <a:spcPts val="1200"/>
              </a:spcBef>
              <a:buNone/>
            </a:pPr>
            <a:r>
              <a:rPr lang="en-GB" sz="2000" dirty="0"/>
              <a:t>Ensure the user understands the regular expression</a:t>
            </a:r>
          </a:p>
          <a:p>
            <a:pPr lvl="1">
              <a:lnSpc>
                <a:spcPct val="100000"/>
              </a:lnSpc>
              <a:buFont typeface="Arial" panose="020B0604020202020204" pitchFamily="34" charset="0"/>
              <a:buChar char="•"/>
            </a:pPr>
            <a:r>
              <a:rPr lang="en-GB" sz="1800" dirty="0"/>
              <a:t>Support with a </a:t>
            </a:r>
            <a:r>
              <a:rPr lang="en-GB" sz="1800" b="1" dirty="0">
                <a:latin typeface="Courier New" panose="02070309020205020404" pitchFamily="49" charset="0"/>
                <a:cs typeface="Courier New" panose="02070309020205020404" pitchFamily="49" charset="0"/>
              </a:rPr>
              <a:t>placeholder</a:t>
            </a:r>
          </a:p>
        </p:txBody>
      </p:sp>
      <p:sp>
        <p:nvSpPr>
          <p:cNvPr id="2" name="Title 1"/>
          <p:cNvSpPr>
            <a:spLocks noGrp="1"/>
          </p:cNvSpPr>
          <p:nvPr>
            <p:ph type="title"/>
          </p:nvPr>
        </p:nvSpPr>
        <p:spPr/>
        <p:txBody>
          <a:bodyPr>
            <a:normAutofit/>
          </a:bodyPr>
          <a:lstStyle/>
          <a:p>
            <a:r>
              <a:rPr lang="en-GB" dirty="0"/>
              <a:t>Pattern</a:t>
            </a:r>
          </a:p>
        </p:txBody>
      </p:sp>
      <p:sp>
        <p:nvSpPr>
          <p:cNvPr id="4" name="Text Box 2"/>
          <p:cNvSpPr txBox="1">
            <a:spLocks noChangeArrowheads="1"/>
          </p:cNvSpPr>
          <p:nvPr/>
        </p:nvSpPr>
        <p:spPr bwMode="auto">
          <a:xfrm>
            <a:off x="2142802" y="3023513"/>
            <a:ext cx="9576148" cy="369974"/>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&lt;input type="text" pattern="[0-9]{13,16}" name="</a:t>
            </a:r>
            <a:r>
              <a:rPr lang="en-GB" sz="1800" b="1" dirty="0" err="1">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CreditCardNumber</a:t>
            </a:r>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/&gt;</a:t>
            </a:r>
          </a:p>
        </p:txBody>
      </p:sp>
    </p:spTree>
    <p:extLst>
      <p:ext uri="{BB962C8B-B14F-4D97-AF65-F5344CB8AC3E}">
        <p14:creationId xmlns:p14="http://schemas.microsoft.com/office/powerpoint/2010/main" val="3538697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buNone/>
            </a:pPr>
            <a:r>
              <a:rPr lang="en-GB" sz="2000" dirty="0"/>
              <a:t>The </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&lt;</a:t>
            </a:r>
            <a:r>
              <a:rPr lang="en-GB" sz="2000" b="1" dirty="0" err="1">
                <a:latin typeface="Source Code Pro" panose="020B0309030403020204" pitchFamily="49" charset="0"/>
                <a:ea typeface="Source Code Pro" panose="020B0309030403020204" pitchFamily="49" charset="0"/>
                <a:cs typeface="Courier New" panose="02070309020205020404" pitchFamily="49" charset="0"/>
              </a:rPr>
              <a:t>datalist</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&gt; </a:t>
            </a:r>
            <a:r>
              <a:rPr lang="en-GB" sz="2000" dirty="0"/>
              <a:t>tag provides a list of pre-defined options</a:t>
            </a:r>
          </a:p>
          <a:p>
            <a:pPr lvl="1">
              <a:lnSpc>
                <a:spcPct val="100000"/>
              </a:lnSpc>
              <a:buFont typeface="Arial" panose="020B0604020202020204" pitchFamily="34" charset="0"/>
              <a:buChar char="•"/>
            </a:pPr>
            <a:r>
              <a:rPr lang="en-GB" sz="1800" dirty="0"/>
              <a:t>Use the </a:t>
            </a:r>
            <a:r>
              <a:rPr lang="en-GB" sz="1800" b="1" dirty="0">
                <a:latin typeface="Source Code Pro" panose="020B0309030403020204" pitchFamily="49" charset="0"/>
                <a:ea typeface="Source Code Pro" panose="020B0309030403020204" pitchFamily="49" charset="0"/>
                <a:cs typeface="Courier New" panose="02070309020205020404" pitchFamily="49" charset="0"/>
              </a:rPr>
              <a:t>&lt;input&gt; </a:t>
            </a:r>
            <a:r>
              <a:rPr lang="en-GB" sz="1800" dirty="0"/>
              <a:t>element's list attribute to bind it to the </a:t>
            </a:r>
            <a:r>
              <a:rPr lang="en-GB" sz="1800" b="1" dirty="0" err="1">
                <a:latin typeface="Source Code Pro" panose="020B0309030403020204" pitchFamily="49" charset="0"/>
                <a:ea typeface="Source Code Pro" panose="020B0309030403020204" pitchFamily="49" charset="0"/>
                <a:cs typeface="Courier New" panose="02070309020205020404" pitchFamily="49" charset="0"/>
              </a:rPr>
              <a:t>datalist</a:t>
            </a:r>
            <a:endParaRPr lang="en-GB" sz="1800" dirty="0">
              <a:latin typeface="Source Code Pro" panose="020B0309030403020204" pitchFamily="49" charset="0"/>
              <a:ea typeface="Source Code Pro" panose="020B0309030403020204" pitchFamily="49" charset="0"/>
            </a:endParaRPr>
          </a:p>
          <a:p>
            <a:pPr marL="0" indent="0">
              <a:lnSpc>
                <a:spcPct val="100000"/>
              </a:lnSpc>
              <a:spcBef>
                <a:spcPts val="1800"/>
              </a:spcBef>
              <a:buNone/>
            </a:pPr>
            <a:r>
              <a:rPr lang="en-GB" sz="2000" dirty="0"/>
              <a:t>Provides an "autocomplete" feature on </a:t>
            </a:r>
            <a:r>
              <a:rPr lang="en-GB" sz="2000" b="1" dirty="0">
                <a:latin typeface="Source Code Pro" panose="020B0309030403020204" pitchFamily="49" charset="0"/>
                <a:ea typeface="Source Code Pro" panose="020B0309030403020204" pitchFamily="49" charset="0"/>
                <a:cs typeface="Courier New" panose="02070309020205020404" pitchFamily="49" charset="0"/>
              </a:rPr>
              <a:t>&lt;input&gt; </a:t>
            </a:r>
            <a:r>
              <a:rPr lang="en-GB" sz="2000" dirty="0"/>
              <a:t>elements. </a:t>
            </a:r>
          </a:p>
          <a:p>
            <a:pPr lvl="1">
              <a:lnSpc>
                <a:spcPct val="100000"/>
              </a:lnSpc>
              <a:buFont typeface="Arial" panose="020B0604020202020204" pitchFamily="34" charset="0"/>
              <a:buChar char="•"/>
            </a:pPr>
            <a:r>
              <a:rPr lang="en-GB" sz="1800" dirty="0"/>
              <a:t>Users see a drop-down list of  options as they input data.</a:t>
            </a:r>
          </a:p>
        </p:txBody>
      </p:sp>
      <p:sp>
        <p:nvSpPr>
          <p:cNvPr id="2" name="Title 1"/>
          <p:cNvSpPr>
            <a:spLocks noGrp="1"/>
          </p:cNvSpPr>
          <p:nvPr>
            <p:ph type="title"/>
          </p:nvPr>
        </p:nvSpPr>
        <p:spPr/>
        <p:txBody>
          <a:bodyPr>
            <a:normAutofit/>
          </a:bodyPr>
          <a:lstStyle/>
          <a:p>
            <a:r>
              <a:rPr lang="en-GB" dirty="0" err="1"/>
              <a:t>Datalist</a:t>
            </a:r>
            <a:endParaRPr lang="en-GB" dirty="0"/>
          </a:p>
        </p:txBody>
      </p:sp>
      <p:sp>
        <p:nvSpPr>
          <p:cNvPr id="7" name="Text Box 2"/>
          <p:cNvSpPr txBox="1">
            <a:spLocks noChangeArrowheads="1"/>
          </p:cNvSpPr>
          <p:nvPr/>
        </p:nvSpPr>
        <p:spPr bwMode="auto">
          <a:xfrm>
            <a:off x="539974" y="3428999"/>
            <a:ext cx="11404800" cy="2308966"/>
          </a:xfrm>
          <a:prstGeom prst="rect">
            <a:avLst/>
          </a:prstGeom>
          <a:solidFill>
            <a:srgbClr val="FFD9FE"/>
          </a:solidFill>
          <a:ln w="12700">
            <a:no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list="browsers" /&gt;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&lt;datalist id="browsers"&gt;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&lt;option value="Internet Explorer"&gt;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&lt;option value="Firefox"&gt;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&lt;option value="Google Chrome"&gt;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&lt;option value="Opera"&gt;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&lt;option value="Safari"&gt;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&lt;/datalist&gt;</a:t>
            </a:r>
          </a:p>
        </p:txBody>
      </p:sp>
    </p:spTree>
    <p:extLst>
      <p:ext uri="{BB962C8B-B14F-4D97-AF65-F5344CB8AC3E}">
        <p14:creationId xmlns:p14="http://schemas.microsoft.com/office/powerpoint/2010/main" val="2472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ltLang="en-US" dirty="0"/>
              <a:t>URL Syntax</a:t>
            </a:r>
          </a:p>
        </p:txBody>
      </p:sp>
      <p:sp>
        <p:nvSpPr>
          <p:cNvPr id="14339" name="Rectangle 3"/>
          <p:cNvSpPr>
            <a:spLocks noChangeArrowheads="1"/>
          </p:cNvSpPr>
          <p:nvPr/>
        </p:nvSpPr>
        <p:spPr bwMode="auto">
          <a:xfrm>
            <a:off x="3297239" y="2528888"/>
            <a:ext cx="5435600" cy="258596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dirty="0">
                <a:latin typeface="Source Code Pro" panose="020B0309030403020204" pitchFamily="49" charset="0"/>
                <a:ea typeface="Source Code Pro" panose="020B0309030403020204" pitchFamily="49" charset="0"/>
              </a:rPr>
              <a:t>http://www.microsoft.com/ie/page.html</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ftp://ftp.demon.co.uk</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news:comp.infosys.www.announce</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mailto:billg@microsoft.com</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www.bbc.co.uk</a:t>
            </a:r>
          </a:p>
        </p:txBody>
      </p:sp>
      <p:sp>
        <p:nvSpPr>
          <p:cNvPr id="14340" name="Rectangle 4"/>
          <p:cNvSpPr>
            <a:spLocks noChangeArrowheads="1"/>
          </p:cNvSpPr>
          <p:nvPr/>
        </p:nvSpPr>
        <p:spPr bwMode="auto">
          <a:xfrm>
            <a:off x="3367090" y="2613028"/>
            <a:ext cx="974725" cy="225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4341" name="Rectangle 5"/>
          <p:cNvSpPr>
            <a:spLocks noChangeArrowheads="1"/>
          </p:cNvSpPr>
          <p:nvPr/>
        </p:nvSpPr>
        <p:spPr bwMode="auto">
          <a:xfrm>
            <a:off x="4368801" y="2627316"/>
            <a:ext cx="2451100" cy="2111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4342" name="Rectangle 6"/>
          <p:cNvSpPr>
            <a:spLocks noChangeArrowheads="1"/>
          </p:cNvSpPr>
          <p:nvPr/>
        </p:nvSpPr>
        <p:spPr bwMode="auto">
          <a:xfrm>
            <a:off x="2473326" y="1652589"/>
            <a:ext cx="1885131"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latin typeface="+mn-lt"/>
              </a:rPr>
              <a:t>Scheme (How)</a:t>
            </a:r>
          </a:p>
        </p:txBody>
      </p:sp>
      <p:sp>
        <p:nvSpPr>
          <p:cNvPr id="14343" name="Arc 7"/>
          <p:cNvSpPr>
            <a:spLocks/>
          </p:cNvSpPr>
          <p:nvPr/>
        </p:nvSpPr>
        <p:spPr bwMode="auto">
          <a:xfrm>
            <a:off x="3402014" y="1906588"/>
            <a:ext cx="354012" cy="685800"/>
          </a:xfrm>
          <a:custGeom>
            <a:avLst/>
            <a:gdLst>
              <a:gd name="T0" fmla="*/ 0 w 21690"/>
              <a:gd name="T1" fmla="*/ 0 h 21600"/>
              <a:gd name="T2" fmla="*/ 2147483646 w 21690"/>
              <a:gd name="T3" fmla="*/ 2147483646 h 21600"/>
              <a:gd name="T4" fmla="*/ 2147483646 w 21690"/>
              <a:gd name="T5" fmla="*/ 2147483646 h 21600"/>
              <a:gd name="T6" fmla="*/ 0 60000 65536"/>
              <a:gd name="T7" fmla="*/ 0 60000 65536"/>
              <a:gd name="T8" fmla="*/ 0 60000 65536"/>
              <a:gd name="T9" fmla="*/ 0 w 21690"/>
              <a:gd name="T10" fmla="*/ 0 h 21600"/>
              <a:gd name="T11" fmla="*/ 21690 w 21690"/>
              <a:gd name="T12" fmla="*/ 21600 h 21600"/>
            </a:gdLst>
            <a:ahLst/>
            <a:cxnLst>
              <a:cxn ang="T6">
                <a:pos x="T0" y="T1"/>
              </a:cxn>
              <a:cxn ang="T7">
                <a:pos x="T2" y="T3"/>
              </a:cxn>
              <a:cxn ang="T8">
                <a:pos x="T4" y="T5"/>
              </a:cxn>
            </a:cxnLst>
            <a:rect l="T9" t="T10" r="T11" b="T12"/>
            <a:pathLst>
              <a:path w="21690" h="21600" fill="none" extrusionOk="0">
                <a:moveTo>
                  <a:pt x="0" y="0"/>
                </a:moveTo>
                <a:cubicBezTo>
                  <a:pt x="30" y="0"/>
                  <a:pt x="60" y="-1"/>
                  <a:pt x="90" y="0"/>
                </a:cubicBezTo>
                <a:cubicBezTo>
                  <a:pt x="12019" y="0"/>
                  <a:pt x="21690" y="9670"/>
                  <a:pt x="21690" y="21600"/>
                </a:cubicBezTo>
              </a:path>
              <a:path w="21690" h="21600" stroke="0" extrusionOk="0">
                <a:moveTo>
                  <a:pt x="0" y="0"/>
                </a:moveTo>
                <a:cubicBezTo>
                  <a:pt x="30" y="0"/>
                  <a:pt x="60" y="-1"/>
                  <a:pt x="90" y="0"/>
                </a:cubicBezTo>
                <a:cubicBezTo>
                  <a:pt x="12019" y="0"/>
                  <a:pt x="21690" y="9670"/>
                  <a:pt x="21690" y="21600"/>
                </a:cubicBezTo>
                <a:lnTo>
                  <a:pt x="90" y="21600"/>
                </a:lnTo>
                <a:lnTo>
                  <a:pt x="0" y="0"/>
                </a:lnTo>
                <a:close/>
              </a:path>
            </a:pathLst>
          </a:custGeom>
          <a:noFill/>
          <a:ln w="12700" cap="rnd">
            <a:solidFill>
              <a:srgbClr val="FA32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GB">
              <a:latin typeface="+mn-lt"/>
            </a:endParaRPr>
          </a:p>
        </p:txBody>
      </p:sp>
      <p:sp>
        <p:nvSpPr>
          <p:cNvPr id="14344" name="Rectangle 8"/>
          <p:cNvSpPr>
            <a:spLocks noChangeArrowheads="1"/>
          </p:cNvSpPr>
          <p:nvPr/>
        </p:nvSpPr>
        <p:spPr bwMode="auto">
          <a:xfrm>
            <a:off x="5357813" y="1652589"/>
            <a:ext cx="4574970"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a:solidFill>
                  <a:srgbClr val="42427A"/>
                </a:solidFill>
                <a:latin typeface="+mn-lt"/>
              </a:rPr>
              <a:t>Path (Where: scheme-specific format)</a:t>
            </a:r>
          </a:p>
        </p:txBody>
      </p:sp>
      <p:sp>
        <p:nvSpPr>
          <p:cNvPr id="14345" name="Arc 9"/>
          <p:cNvSpPr>
            <a:spLocks/>
          </p:cNvSpPr>
          <p:nvPr/>
        </p:nvSpPr>
        <p:spPr bwMode="auto">
          <a:xfrm>
            <a:off x="5021265" y="1906588"/>
            <a:ext cx="352425" cy="6858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5"/>
                  <a:pt x="9615" y="49"/>
                  <a:pt x="21510" y="0"/>
                </a:cubicBezTo>
              </a:path>
              <a:path w="21600" h="21600" stroke="0" extrusionOk="0">
                <a:moveTo>
                  <a:pt x="0" y="21600"/>
                </a:moveTo>
                <a:cubicBezTo>
                  <a:pt x="0" y="9705"/>
                  <a:pt x="9615" y="49"/>
                  <a:pt x="21510" y="0"/>
                </a:cubicBezTo>
                <a:lnTo>
                  <a:pt x="21600" y="21600"/>
                </a:lnTo>
                <a:lnTo>
                  <a:pt x="0" y="21600"/>
                </a:lnTo>
                <a:close/>
              </a:path>
            </a:pathLst>
          </a:custGeom>
          <a:noFill/>
          <a:ln w="12700" cap="rnd">
            <a:solidFill>
              <a:srgbClr val="FA32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latin typeface="+mn-lt"/>
            </a:endParaRPr>
          </a:p>
        </p:txBody>
      </p:sp>
      <p:sp>
        <p:nvSpPr>
          <p:cNvPr id="14346" name="Rectangle 10"/>
          <p:cNvSpPr>
            <a:spLocks noChangeArrowheads="1"/>
          </p:cNvSpPr>
          <p:nvPr/>
        </p:nvSpPr>
        <p:spPr bwMode="auto">
          <a:xfrm>
            <a:off x="3149601" y="5519737"/>
            <a:ext cx="5887830" cy="64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latin typeface="+mn-lt"/>
              </a:rPr>
              <a:t>This is </a:t>
            </a:r>
            <a:r>
              <a:rPr lang="en-US" altLang="en-US" sz="1800" b="0" i="1" dirty="0">
                <a:solidFill>
                  <a:srgbClr val="42427A"/>
                </a:solidFill>
                <a:latin typeface="+mn-lt"/>
              </a:rPr>
              <a:t>not</a:t>
            </a:r>
            <a:r>
              <a:rPr lang="en-US" altLang="en-US" sz="1800" b="0" dirty="0">
                <a:solidFill>
                  <a:srgbClr val="42427A"/>
                </a:solidFill>
                <a:latin typeface="+mn-lt"/>
              </a:rPr>
              <a:t> a valid URL, but many browsers accept</a:t>
            </a:r>
          </a:p>
          <a:p>
            <a:pPr>
              <a:spcBef>
                <a:spcPct val="0"/>
              </a:spcBef>
              <a:buClrTx/>
              <a:buFontTx/>
              <a:buNone/>
            </a:pPr>
            <a:r>
              <a:rPr lang="en-US" altLang="en-US" sz="1800" b="0" dirty="0">
                <a:solidFill>
                  <a:srgbClr val="42427A"/>
                </a:solidFill>
                <a:latin typeface="+mn-lt"/>
              </a:rPr>
              <a:t>it as equivalent to </a:t>
            </a:r>
            <a:r>
              <a:rPr lang="en-US" altLang="en-US" sz="1800" dirty="0">
                <a:solidFill>
                  <a:srgbClr val="42427A"/>
                </a:solidFill>
                <a:latin typeface="Courier New" panose="02070309020205020404" pitchFamily="49" charset="0"/>
              </a:rPr>
              <a:t>http://www.bbc.co.uk</a:t>
            </a:r>
            <a:r>
              <a:rPr lang="en-US" altLang="en-US" sz="1800" b="0" dirty="0"/>
              <a:t> </a:t>
            </a:r>
          </a:p>
        </p:txBody>
      </p:sp>
      <p:sp>
        <p:nvSpPr>
          <p:cNvPr id="14347" name="Arc 11"/>
          <p:cNvSpPr>
            <a:spLocks/>
          </p:cNvSpPr>
          <p:nvPr/>
        </p:nvSpPr>
        <p:spPr bwMode="auto">
          <a:xfrm>
            <a:off x="5645152" y="4967288"/>
            <a:ext cx="633413" cy="381000"/>
          </a:xfrm>
          <a:custGeom>
            <a:avLst/>
            <a:gdLst>
              <a:gd name="T0" fmla="*/ 0 w 21650"/>
              <a:gd name="T1" fmla="*/ 0 h 21600"/>
              <a:gd name="T2" fmla="*/ 2147483646 w 21650"/>
              <a:gd name="T3" fmla="*/ 2147483646 h 21600"/>
              <a:gd name="T4" fmla="*/ 2147483646 w 21650"/>
              <a:gd name="T5" fmla="*/ 2147483646 h 21600"/>
              <a:gd name="T6" fmla="*/ 0 60000 65536"/>
              <a:gd name="T7" fmla="*/ 0 60000 65536"/>
              <a:gd name="T8" fmla="*/ 0 60000 65536"/>
              <a:gd name="T9" fmla="*/ 0 w 21650"/>
              <a:gd name="T10" fmla="*/ 0 h 21600"/>
              <a:gd name="T11" fmla="*/ 21650 w 21650"/>
              <a:gd name="T12" fmla="*/ 21600 h 21600"/>
            </a:gdLst>
            <a:ahLst/>
            <a:cxnLst>
              <a:cxn ang="T6">
                <a:pos x="T0" y="T1"/>
              </a:cxn>
              <a:cxn ang="T7">
                <a:pos x="T2" y="T3"/>
              </a:cxn>
              <a:cxn ang="T8">
                <a:pos x="T4" y="T5"/>
              </a:cxn>
            </a:cxnLst>
            <a:rect l="T9" t="T10" r="T11" b="T12"/>
            <a:pathLst>
              <a:path w="21650" h="21600" fill="none" extrusionOk="0">
                <a:moveTo>
                  <a:pt x="0" y="0"/>
                </a:moveTo>
                <a:cubicBezTo>
                  <a:pt x="16" y="0"/>
                  <a:pt x="33" y="-1"/>
                  <a:pt x="50" y="0"/>
                </a:cubicBezTo>
                <a:cubicBezTo>
                  <a:pt x="11979" y="0"/>
                  <a:pt x="21650" y="9670"/>
                  <a:pt x="21650" y="21600"/>
                </a:cubicBezTo>
              </a:path>
              <a:path w="21650" h="21600" stroke="0" extrusionOk="0">
                <a:moveTo>
                  <a:pt x="0" y="0"/>
                </a:moveTo>
                <a:cubicBezTo>
                  <a:pt x="16" y="0"/>
                  <a:pt x="33" y="-1"/>
                  <a:pt x="50" y="0"/>
                </a:cubicBezTo>
                <a:cubicBezTo>
                  <a:pt x="11979" y="0"/>
                  <a:pt x="21650" y="9670"/>
                  <a:pt x="21650" y="21600"/>
                </a:cubicBezTo>
                <a:lnTo>
                  <a:pt x="50" y="21600"/>
                </a:lnTo>
                <a:lnTo>
                  <a:pt x="0" y="0"/>
                </a:lnTo>
                <a:close/>
              </a:path>
            </a:pathLst>
          </a:custGeom>
          <a:noFill/>
          <a:ln w="12700" cap="rnd">
            <a:solidFill>
              <a:srgbClr val="FA32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4348" name="Rectangle 12"/>
          <p:cNvSpPr>
            <a:spLocks noChangeArrowheads="1"/>
          </p:cNvSpPr>
          <p:nvPr/>
        </p:nvSpPr>
        <p:spPr bwMode="auto">
          <a:xfrm>
            <a:off x="6877049" y="2627316"/>
            <a:ext cx="1670051" cy="2111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4349" name="Rectangle 13"/>
          <p:cNvSpPr>
            <a:spLocks noChangeArrowheads="1"/>
          </p:cNvSpPr>
          <p:nvPr/>
        </p:nvSpPr>
        <p:spPr bwMode="auto">
          <a:xfrm>
            <a:off x="8189913" y="2085977"/>
            <a:ext cx="2119170"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a:solidFill>
                  <a:srgbClr val="42427A"/>
                </a:solidFill>
                <a:latin typeface="+mn-lt"/>
              </a:rPr>
              <a:t>Resource (What)</a:t>
            </a:r>
          </a:p>
        </p:txBody>
      </p:sp>
      <p:sp>
        <p:nvSpPr>
          <p:cNvPr id="14350" name="Arc 14"/>
          <p:cNvSpPr>
            <a:spLocks/>
          </p:cNvSpPr>
          <p:nvPr/>
        </p:nvSpPr>
        <p:spPr bwMode="auto">
          <a:xfrm>
            <a:off x="7361237" y="2227265"/>
            <a:ext cx="882651" cy="42862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5"/>
                  <a:pt x="9615" y="49"/>
                  <a:pt x="21510" y="0"/>
                </a:cubicBezTo>
              </a:path>
              <a:path w="21600" h="21600" stroke="0" extrusionOk="0">
                <a:moveTo>
                  <a:pt x="0" y="21600"/>
                </a:moveTo>
                <a:cubicBezTo>
                  <a:pt x="0" y="9705"/>
                  <a:pt x="9615" y="49"/>
                  <a:pt x="21510" y="0"/>
                </a:cubicBezTo>
                <a:lnTo>
                  <a:pt x="21600" y="21600"/>
                </a:lnTo>
                <a:lnTo>
                  <a:pt x="0" y="21600"/>
                </a:lnTo>
                <a:close/>
              </a:path>
            </a:pathLst>
          </a:custGeom>
          <a:noFill/>
          <a:ln w="12700" cap="rnd">
            <a:solidFill>
              <a:srgbClr val="FA32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Tree>
    <p:extLst>
      <p:ext uri="{BB962C8B-B14F-4D97-AF65-F5344CB8AC3E}">
        <p14:creationId xmlns:p14="http://schemas.microsoft.com/office/powerpoint/2010/main" val="249578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0" indent="0">
              <a:lnSpc>
                <a:spcPct val="100000"/>
              </a:lnSpc>
              <a:buNone/>
            </a:pPr>
            <a:r>
              <a:rPr lang="en-GB" sz="2000" dirty="0"/>
              <a:t>As we have seen some browsers ship with validation</a:t>
            </a:r>
          </a:p>
          <a:p>
            <a:pPr marL="0" lvl="1" indent="0">
              <a:lnSpc>
                <a:spcPct val="100000"/>
              </a:lnSpc>
              <a:buNone/>
            </a:pPr>
            <a:endParaRPr lang="en-GB" sz="2000" b="1" dirty="0"/>
          </a:p>
          <a:p>
            <a:pPr marL="0" indent="0">
              <a:lnSpc>
                <a:spcPct val="100000"/>
              </a:lnSpc>
              <a:buNone/>
            </a:pPr>
            <a:endParaRPr lang="en-GB" sz="2000" dirty="0"/>
          </a:p>
          <a:p>
            <a:pPr marL="0" indent="0">
              <a:lnSpc>
                <a:spcPct val="100000"/>
              </a:lnSpc>
              <a:buNone/>
            </a:pPr>
            <a:endParaRPr lang="en-GB" sz="2000" dirty="0"/>
          </a:p>
          <a:p>
            <a:pPr marL="0" indent="0">
              <a:lnSpc>
                <a:spcPct val="100000"/>
              </a:lnSpc>
              <a:buNone/>
            </a:pPr>
            <a:r>
              <a:rPr lang="en-GB" sz="2000" dirty="0"/>
              <a:t>These are JavaScript free client validation</a:t>
            </a:r>
          </a:p>
          <a:p>
            <a:pPr marL="0" indent="0">
              <a:lnSpc>
                <a:spcPct val="100000"/>
              </a:lnSpc>
              <a:buNone/>
            </a:pPr>
            <a:r>
              <a:rPr lang="en-GB" sz="2000" dirty="0"/>
              <a:t>Uneven support may be more trouble than benefit</a:t>
            </a:r>
          </a:p>
          <a:p>
            <a:pPr lvl="1">
              <a:lnSpc>
                <a:spcPct val="100000"/>
              </a:lnSpc>
              <a:buFont typeface="Arial" panose="020B0604020202020204" pitchFamily="34" charset="0"/>
              <a:buChar char="•"/>
            </a:pPr>
            <a:r>
              <a:rPr lang="en-GB" sz="1800" dirty="0"/>
              <a:t>You can tell a browser to switch it off</a:t>
            </a:r>
          </a:p>
          <a:p>
            <a:pPr lvl="1">
              <a:lnSpc>
                <a:spcPct val="100000"/>
              </a:lnSpc>
              <a:buFont typeface="Arial" panose="020B0604020202020204" pitchFamily="34" charset="0"/>
              <a:buChar char="•"/>
            </a:pPr>
            <a:r>
              <a:rPr lang="en-GB" sz="1800" dirty="0"/>
              <a:t>Still benefiting from the semantic types</a:t>
            </a:r>
          </a:p>
        </p:txBody>
      </p:sp>
      <p:sp>
        <p:nvSpPr>
          <p:cNvPr id="2" name="Title 1"/>
          <p:cNvSpPr>
            <a:spLocks noGrp="1"/>
          </p:cNvSpPr>
          <p:nvPr>
            <p:ph type="title"/>
          </p:nvPr>
        </p:nvSpPr>
        <p:spPr/>
        <p:txBody>
          <a:bodyPr>
            <a:normAutofit/>
          </a:bodyPr>
          <a:lstStyle/>
          <a:p>
            <a:r>
              <a:rPr lang="en-GB"/>
              <a:t>Form validation</a:t>
            </a:r>
            <a:endParaRPr lang="en-GB" dirty="0"/>
          </a:p>
        </p:txBody>
      </p:sp>
      <p:sp>
        <p:nvSpPr>
          <p:cNvPr id="4" name="Text Box 2"/>
          <p:cNvSpPr txBox="1">
            <a:spLocks noChangeArrowheads="1"/>
          </p:cNvSpPr>
          <p:nvPr/>
        </p:nvSpPr>
        <p:spPr bwMode="auto">
          <a:xfrm>
            <a:off x="5680854" y="4523203"/>
            <a:ext cx="6131984" cy="1200971"/>
          </a:xfrm>
          <a:prstGeom prst="rect">
            <a:avLst/>
          </a:prstGeom>
          <a:solidFill>
            <a:srgbClr val="FFD9FE"/>
          </a:solidFill>
          <a:ln w="12700">
            <a:solidFill>
              <a:schemeClr val="tx1"/>
            </a:solidFill>
            <a:miter lim="800000"/>
            <a:headEnd/>
            <a:tailEnd/>
          </a:ln>
          <a:effectLst>
            <a:outerShdw blurRad="279400" dist="107763" dir="2700000" algn="ctr" rotWithShape="0">
              <a:schemeClr val="bg2"/>
            </a:outerShdw>
            <a:softEdge rad="12700"/>
          </a:effectLst>
        </p:spPr>
        <p:txBody>
          <a:bodyPr wrap="square" lIns="92075" tIns="46038" rIns="92075" bIns="46038">
            <a:spAutoFit/>
          </a:bodyPr>
          <a:lstStyle>
            <a:lvl1pPr defTabSz="739775">
              <a:spcBef>
                <a:spcPct val="0"/>
              </a:spcBef>
              <a:defRPr sz="2400">
                <a:solidFill>
                  <a:schemeClr val="tx1"/>
                </a:solidFill>
                <a:latin typeface="Times New Roman" pitchFamily="18" charset="0"/>
              </a:defRPr>
            </a:lvl1pPr>
            <a:lvl2pPr marL="554038" defTabSz="739775">
              <a:spcBef>
                <a:spcPct val="0"/>
              </a:spcBef>
              <a:defRPr sz="2400">
                <a:solidFill>
                  <a:schemeClr val="tx1"/>
                </a:solidFill>
                <a:latin typeface="Times New Roman" pitchFamily="18" charset="0"/>
              </a:defRPr>
            </a:lvl2pPr>
            <a:lvl3pPr marL="1108075" defTabSz="739775">
              <a:spcBef>
                <a:spcPct val="0"/>
              </a:spcBef>
              <a:defRPr sz="2400">
                <a:solidFill>
                  <a:schemeClr val="tx1"/>
                </a:solidFill>
                <a:latin typeface="Times New Roman" pitchFamily="18" charset="0"/>
              </a:defRPr>
            </a:lvl3pPr>
            <a:lvl4pPr marL="1663700" defTabSz="739775">
              <a:spcBef>
                <a:spcPct val="0"/>
              </a:spcBef>
              <a:defRPr sz="2400">
                <a:solidFill>
                  <a:schemeClr val="tx1"/>
                </a:solidFill>
                <a:latin typeface="Times New Roman" pitchFamily="18" charset="0"/>
              </a:defRPr>
            </a:lvl4pPr>
            <a:lvl5pPr marL="2217738" defTabSz="739775">
              <a:spcBef>
                <a:spcPct val="0"/>
              </a:spcBef>
              <a:defRPr sz="2400">
                <a:solidFill>
                  <a:schemeClr val="tx1"/>
                </a:solidFill>
                <a:latin typeface="Times New Roman" pitchFamily="18" charset="0"/>
              </a:defRPr>
            </a:lvl5pPr>
            <a:lvl6pPr marL="2674938" defTabSz="739775" eaLnBrk="0" fontAlgn="base" hangingPunct="0">
              <a:spcBef>
                <a:spcPct val="0"/>
              </a:spcBef>
              <a:spcAft>
                <a:spcPct val="0"/>
              </a:spcAft>
              <a:defRPr sz="2400">
                <a:solidFill>
                  <a:schemeClr val="tx1"/>
                </a:solidFill>
                <a:latin typeface="Times New Roman" pitchFamily="18" charset="0"/>
              </a:defRPr>
            </a:lvl6pPr>
            <a:lvl7pPr marL="3132138" defTabSz="739775" eaLnBrk="0" fontAlgn="base" hangingPunct="0">
              <a:spcBef>
                <a:spcPct val="0"/>
              </a:spcBef>
              <a:spcAft>
                <a:spcPct val="0"/>
              </a:spcAft>
              <a:defRPr sz="2400">
                <a:solidFill>
                  <a:schemeClr val="tx1"/>
                </a:solidFill>
                <a:latin typeface="Times New Roman" pitchFamily="18" charset="0"/>
              </a:defRPr>
            </a:lvl7pPr>
            <a:lvl8pPr marL="3589338" defTabSz="739775" eaLnBrk="0" fontAlgn="base" hangingPunct="0">
              <a:spcBef>
                <a:spcPct val="0"/>
              </a:spcBef>
              <a:spcAft>
                <a:spcPct val="0"/>
              </a:spcAft>
              <a:defRPr sz="2400">
                <a:solidFill>
                  <a:schemeClr val="tx1"/>
                </a:solidFill>
                <a:latin typeface="Times New Roman" pitchFamily="18" charset="0"/>
              </a:defRPr>
            </a:lvl8pPr>
            <a:lvl9pPr marL="4046538" defTabSz="739775" eaLnBrk="0" fontAlgn="base" hangingPunct="0">
              <a:spcBef>
                <a:spcPct val="0"/>
              </a:spcBef>
              <a:spcAft>
                <a:spcPct val="0"/>
              </a:spcAft>
              <a:defRPr sz="2400">
                <a:solidFill>
                  <a:schemeClr val="tx1"/>
                </a:solidFill>
                <a:latin typeface="Times New Roman" pitchFamily="18" charset="0"/>
              </a:defRPr>
            </a:lvl9pPr>
          </a:lstStyle>
          <a:p>
            <a:r>
              <a:rPr lang="en-GB" sz="1800" b="1" dirty="0">
                <a:solidFill>
                  <a:srgbClr val="000000"/>
                </a:solidFill>
                <a:latin typeface="Courier New" panose="02070309020205020404" pitchFamily="49" charset="0"/>
                <a:cs typeface="Courier New" panose="02070309020205020404" pitchFamily="49" charset="0"/>
              </a:rPr>
              <a:t> </a:t>
            </a:r>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&lt;form novalidate&gt;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type="email" id="addr"&gt;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&lt;input type="submit" value="Subscribe"&gt;</a:t>
            </a:r>
          </a:p>
          <a:p>
            <a:r>
              <a:rPr lang="en-GB" sz="1800" b="1" dirty="0">
                <a:solidFill>
                  <a:srgbClr val="000000"/>
                </a:solidFill>
                <a:latin typeface="Source Code Pro" panose="020B0309030403020204" pitchFamily="49" charset="0"/>
                <a:ea typeface="Source Code Pro" panose="020B0309030403020204" pitchFamily="49" charset="0"/>
                <a:cs typeface="Courier New" panose="02070309020205020404" pitchFamily="49" charset="0"/>
              </a:rPr>
              <a:t> &lt;/form&gt;</a:t>
            </a:r>
          </a:p>
        </p:txBody>
      </p:sp>
      <p:sp>
        <p:nvSpPr>
          <p:cNvPr id="6" name="TextBox 5">
            <a:extLst>
              <a:ext uri="{FF2B5EF4-FFF2-40B4-BE49-F238E27FC236}">
                <a16:creationId xmlns:a16="http://schemas.microsoft.com/office/drawing/2014/main" id="{59BFA115-CC12-4D79-AB4D-8A51CBCDBFAD}"/>
              </a:ext>
            </a:extLst>
          </p:cNvPr>
          <p:cNvSpPr txBox="1"/>
          <p:nvPr/>
        </p:nvSpPr>
        <p:spPr>
          <a:xfrm>
            <a:off x="0" y="2382858"/>
            <a:ext cx="8649545" cy="1200329"/>
          </a:xfrm>
          <a:prstGeom prst="rect">
            <a:avLst/>
          </a:prstGeom>
          <a:noFill/>
        </p:spPr>
        <p:txBody>
          <a:bodyPr wrap="square">
            <a:spAutoFit/>
          </a:bodyPr>
          <a:lstStyle/>
          <a:p>
            <a:pPr marL="628650" lvl="1" indent="-171450">
              <a:buFont typeface="Arial" panose="020B0604020202020204" pitchFamily="34" charset="0"/>
              <a:buChar char="•"/>
            </a:pPr>
            <a:r>
              <a:rPr lang="en-GB" sz="1800" dirty="0">
                <a:latin typeface="+mn-lt"/>
              </a:rPr>
              <a:t>IE offers no UI implementation in any version</a:t>
            </a:r>
          </a:p>
          <a:p>
            <a:pPr marL="628650" lvl="1" indent="-171450">
              <a:buFont typeface="Arial" panose="020B0604020202020204" pitchFamily="34" charset="0"/>
              <a:buChar char="•"/>
            </a:pPr>
            <a:r>
              <a:rPr lang="en-GB" sz="1800" dirty="0">
                <a:latin typeface="+mn-lt"/>
              </a:rPr>
              <a:t>Firefox and Opera often the most complete implementation</a:t>
            </a:r>
          </a:p>
          <a:p>
            <a:pPr marL="628650" lvl="1" indent="-171450">
              <a:buFont typeface="Arial" panose="020B0604020202020204" pitchFamily="34" charset="0"/>
              <a:buChar char="•"/>
            </a:pPr>
            <a:r>
              <a:rPr lang="en-GB" sz="1800" dirty="0">
                <a:latin typeface="+mn-lt"/>
              </a:rPr>
              <a:t>Chrome is pretty good and Safari will get better</a:t>
            </a:r>
          </a:p>
          <a:p>
            <a:pPr marL="1085850" lvl="2" indent="-171450">
              <a:buFont typeface="Arial" panose="020B0604020202020204" pitchFamily="34" charset="0"/>
              <a:buChar char="•"/>
            </a:pPr>
            <a:r>
              <a:rPr lang="en-GB" sz="1800" dirty="0">
                <a:latin typeface="+mn-lt"/>
              </a:rPr>
              <a:t>Some controls have silent errors, not enough UI feedback</a:t>
            </a:r>
          </a:p>
        </p:txBody>
      </p:sp>
    </p:spTree>
    <p:extLst>
      <p:ext uri="{BB962C8B-B14F-4D97-AF65-F5344CB8AC3E}">
        <p14:creationId xmlns:p14="http://schemas.microsoft.com/office/powerpoint/2010/main" val="42499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quarter" idx="10"/>
          </p:nvPr>
        </p:nvSpPr>
        <p:spPr/>
        <p:txBody>
          <a:bodyPr/>
          <a:lstStyle/>
          <a:p>
            <a:pPr>
              <a:lnSpc>
                <a:spcPct val="100000"/>
              </a:lnSpc>
              <a:spcBef>
                <a:spcPts val="1200"/>
              </a:spcBef>
              <a:buFont typeface="Arial" panose="020B0604020202020204" pitchFamily="34" charset="0"/>
              <a:buChar char="•"/>
            </a:pPr>
            <a:r>
              <a:rPr lang="en-US" altLang="en-US" sz="2000" dirty="0"/>
              <a:t>Group related form elements together</a:t>
            </a:r>
          </a:p>
          <a:p>
            <a:pPr>
              <a:lnSpc>
                <a:spcPct val="100000"/>
              </a:lnSpc>
              <a:spcBef>
                <a:spcPts val="1200"/>
              </a:spcBef>
              <a:buFont typeface="Arial" panose="020B0604020202020204" pitchFamily="34" charset="0"/>
              <a:buChar char="•"/>
            </a:pPr>
            <a:r>
              <a:rPr lang="en-US" altLang="en-US" sz="2000" dirty="0"/>
              <a:t>Meaningful legend provides accessibility</a:t>
            </a:r>
          </a:p>
          <a:p>
            <a:pPr>
              <a:lnSpc>
                <a:spcPct val="100000"/>
              </a:lnSpc>
              <a:spcBef>
                <a:spcPts val="1200"/>
              </a:spcBef>
              <a:buFont typeface="Arial" panose="020B0604020202020204" pitchFamily="34" charset="0"/>
              <a:buChar char="•"/>
            </a:pPr>
            <a:r>
              <a:rPr lang="en-US" altLang="en-US" sz="2000" dirty="0"/>
              <a:t>Can disable all contained elements</a:t>
            </a:r>
          </a:p>
        </p:txBody>
      </p:sp>
      <p:sp>
        <p:nvSpPr>
          <p:cNvPr id="47106" name="Rectangle 2"/>
          <p:cNvSpPr>
            <a:spLocks noGrp="1" noChangeArrowheads="1"/>
          </p:cNvSpPr>
          <p:nvPr>
            <p:ph type="title"/>
          </p:nvPr>
        </p:nvSpPr>
        <p:spPr/>
        <p:txBody>
          <a:bodyPr>
            <a:normAutofit/>
          </a:bodyPr>
          <a:lstStyle/>
          <a:p>
            <a:r>
              <a:rPr lang="en-US" altLang="en-US" dirty="0"/>
              <a:t>&lt;</a:t>
            </a:r>
            <a:r>
              <a:rPr lang="en-US" altLang="en-US" dirty="0" err="1"/>
              <a:t>fieldset</a:t>
            </a:r>
            <a:r>
              <a:rPr lang="en-US" altLang="en-US" dirty="0"/>
              <a:t>&gt;</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96400" y="4782253"/>
            <a:ext cx="3000778" cy="1010086"/>
          </a:xfrm>
          <a:prstGeom prst="rect">
            <a:avLst/>
          </a:prstGeom>
        </p:spPr>
      </p:pic>
      <p:sp>
        <p:nvSpPr>
          <p:cNvPr id="10" name="Rectangle 4"/>
          <p:cNvSpPr>
            <a:spLocks noChangeArrowheads="1"/>
          </p:cNvSpPr>
          <p:nvPr/>
        </p:nvSpPr>
        <p:spPr bwMode="auto">
          <a:xfrm>
            <a:off x="6206400" y="1267134"/>
            <a:ext cx="5580000" cy="2711971"/>
          </a:xfrm>
          <a:prstGeom prst="rect">
            <a:avLst/>
          </a:prstGeom>
          <a:solidFill>
            <a:srgbClr val="FFD9FE"/>
          </a:solidFill>
        </p:spPr>
        <p:txBody>
          <a:bodyPr wrap="square">
            <a:spAutoFit/>
          </a:bodyPr>
          <a:lstStyle/>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&lt;</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fieldset</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&lt;legend&gt;Your details&lt;/legend&gt;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&lt;label for="</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fname</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"&gt;First name&lt;/label&gt;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&lt;input id="</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fname</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type="text"&gt;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&lt;label for="</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sname</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"&gt;First name&lt;/label&gt;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&lt;input id="</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sname</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type="text"&gt;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&lt;label for="age"&gt;Age&lt;/label&gt;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	&lt;input id="age" type="number"&gt;</a:t>
            </a:r>
          </a:p>
          <a:p>
            <a:pPr>
              <a:spcBef>
                <a:spcPts val="0"/>
              </a:spcBef>
            </a:pP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&lt;/</a:t>
            </a:r>
            <a:r>
              <a:rPr lang="en-US" altLang="en-US" sz="1400" b="1" dirty="0" err="1">
                <a:solidFill>
                  <a:srgbClr val="000000"/>
                </a:solidFill>
                <a:latin typeface="Source Code Pro" panose="020B0309030403020204" pitchFamily="49" charset="0"/>
                <a:ea typeface="Source Code Pro" panose="020B0309030403020204" pitchFamily="49" charset="0"/>
                <a:cs typeface="Courier New" pitchFamily="49" charset="0"/>
              </a:rPr>
              <a:t>fieldset</a:t>
            </a:r>
            <a:r>
              <a:rPr lang="en-US" altLang="en-US" sz="1400" b="1" dirty="0">
                <a:solidFill>
                  <a:srgbClr val="000000"/>
                </a:solidFill>
                <a:latin typeface="Source Code Pro" panose="020B0309030403020204" pitchFamily="49" charset="0"/>
                <a:ea typeface="Source Code Pro" panose="020B0309030403020204" pitchFamily="49" charset="0"/>
                <a:cs typeface="Courier New" pitchFamily="49" charset="0"/>
              </a:rPr>
              <a:t>&gt;</a:t>
            </a:r>
          </a:p>
        </p:txBody>
      </p:sp>
      <p:sp>
        <p:nvSpPr>
          <p:cNvPr id="11" name="Rectangle 4"/>
          <p:cNvSpPr>
            <a:spLocks noChangeArrowheads="1"/>
          </p:cNvSpPr>
          <p:nvPr/>
        </p:nvSpPr>
        <p:spPr bwMode="auto">
          <a:xfrm>
            <a:off x="6215200" y="4939262"/>
            <a:ext cx="2647245" cy="738664"/>
          </a:xfrm>
          <a:prstGeom prst="rect">
            <a:avLst/>
          </a:prstGeom>
          <a:solidFill>
            <a:srgbClr val="FFD9FE"/>
          </a:solidFill>
        </p:spPr>
        <p:txBody>
          <a:bodyPr wrap="square">
            <a:spAutoFit/>
          </a:bodyPr>
          <a:lstStyle/>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&lt;</a:t>
            </a:r>
            <a:r>
              <a:rPr lang="en-US" altLang="en-US" sz="1400" b="1" dirty="0" err="1">
                <a:latin typeface="Source Code Pro" panose="020B0309030403020204" pitchFamily="49" charset="0"/>
                <a:ea typeface="Source Code Pro" panose="020B0309030403020204" pitchFamily="49" charset="0"/>
                <a:cs typeface="Courier New" pitchFamily="49" charset="0"/>
              </a:rPr>
              <a:t>fieldset</a:t>
            </a:r>
            <a:r>
              <a:rPr lang="en-US" altLang="en-US" sz="1400" b="1" dirty="0">
                <a:latin typeface="Source Code Pro" panose="020B0309030403020204" pitchFamily="49" charset="0"/>
                <a:ea typeface="Source Code Pro" panose="020B0309030403020204" pitchFamily="49" charset="0"/>
                <a:cs typeface="Courier New" pitchFamily="49" charset="0"/>
              </a:rPr>
              <a:t> disabled&gt;</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	…</a:t>
            </a:r>
          </a:p>
          <a:p>
            <a:pPr>
              <a:spcBef>
                <a:spcPts val="0"/>
              </a:spcBef>
            </a:pPr>
            <a:r>
              <a:rPr lang="en-US" altLang="en-US" sz="1400" b="1" dirty="0">
                <a:latin typeface="Source Code Pro" panose="020B0309030403020204" pitchFamily="49" charset="0"/>
                <a:ea typeface="Source Code Pro" panose="020B0309030403020204" pitchFamily="49" charset="0"/>
                <a:cs typeface="Courier New" pitchFamily="49" charset="0"/>
              </a:rPr>
              <a:t>&lt;/</a:t>
            </a:r>
            <a:r>
              <a:rPr lang="en-US" altLang="en-US" sz="1400" b="1" dirty="0" err="1">
                <a:latin typeface="Source Code Pro" panose="020B0309030403020204" pitchFamily="49" charset="0"/>
                <a:ea typeface="Source Code Pro" panose="020B0309030403020204" pitchFamily="49" charset="0"/>
                <a:cs typeface="Courier New" pitchFamily="49" charset="0"/>
              </a:rPr>
              <a:t>fieldset</a:t>
            </a:r>
            <a:r>
              <a:rPr lang="en-US" altLang="en-US" sz="1400" b="1" dirty="0">
                <a:latin typeface="Source Code Pro" panose="020B0309030403020204" pitchFamily="49" charset="0"/>
                <a:ea typeface="Source Code Pro" panose="020B0309030403020204" pitchFamily="49" charset="0"/>
                <a:cs typeface="Courier New" pitchFamily="49" charset="0"/>
              </a:rPr>
              <a:t>&gt;</a:t>
            </a: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51224" y="3710882"/>
            <a:ext cx="3000777" cy="1030309"/>
          </a:xfrm>
          <a:prstGeom prst="rect">
            <a:avLst/>
          </a:prstGeom>
        </p:spPr>
      </p:pic>
    </p:spTree>
    <p:extLst>
      <p:ext uri="{BB962C8B-B14F-4D97-AF65-F5344CB8AC3E}">
        <p14:creationId xmlns:p14="http://schemas.microsoft.com/office/powerpoint/2010/main" val="1838643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quarter" idx="10"/>
          </p:nvPr>
        </p:nvSpPr>
        <p:spPr/>
        <p:txBody>
          <a:bodyPr/>
          <a:lstStyle/>
          <a:p>
            <a:pPr>
              <a:lnSpc>
                <a:spcPct val="100000"/>
              </a:lnSpc>
              <a:spcBef>
                <a:spcPts val="1200"/>
              </a:spcBef>
              <a:buFont typeface="Arial" panose="020B0604020202020204" pitchFamily="34" charset="0"/>
              <a:buChar char="•"/>
            </a:pPr>
            <a:r>
              <a:rPr lang="en-US" altLang="en-US" sz="2000" dirty="0"/>
              <a:t>The “submit” button triggers the script</a:t>
            </a:r>
          </a:p>
          <a:p>
            <a:pPr>
              <a:lnSpc>
                <a:spcPct val="100000"/>
              </a:lnSpc>
              <a:spcBef>
                <a:spcPts val="1200"/>
              </a:spcBef>
              <a:buFont typeface="Arial" panose="020B0604020202020204" pitchFamily="34" charset="0"/>
              <a:buChar char="•"/>
            </a:pPr>
            <a:r>
              <a:rPr lang="en-US" altLang="en-US" sz="2000" dirty="0"/>
              <a:t>The values of the form’s fields are sent to the server</a:t>
            </a:r>
          </a:p>
          <a:p>
            <a:pPr>
              <a:lnSpc>
                <a:spcPct val="100000"/>
              </a:lnSpc>
              <a:spcBef>
                <a:spcPts val="1200"/>
              </a:spcBef>
              <a:buFont typeface="Arial" panose="020B0604020202020204" pitchFamily="34" charset="0"/>
              <a:buChar char="•"/>
            </a:pPr>
            <a:r>
              <a:rPr lang="en-US" altLang="en-US" sz="2000" dirty="0"/>
              <a:t>Two different mechanisms: GET and POST</a:t>
            </a:r>
          </a:p>
        </p:txBody>
      </p:sp>
      <p:sp>
        <p:nvSpPr>
          <p:cNvPr id="49154" name="Rectangle 2"/>
          <p:cNvSpPr>
            <a:spLocks noGrp="1" noChangeArrowheads="1"/>
          </p:cNvSpPr>
          <p:nvPr>
            <p:ph type="title"/>
          </p:nvPr>
        </p:nvSpPr>
        <p:spPr/>
        <p:txBody>
          <a:bodyPr>
            <a:normAutofit/>
          </a:bodyPr>
          <a:lstStyle/>
          <a:p>
            <a:r>
              <a:rPr lang="en-US" altLang="en-US" dirty="0"/>
              <a:t>Submitting the form</a:t>
            </a:r>
          </a:p>
        </p:txBody>
      </p:sp>
      <p:grpSp>
        <p:nvGrpSpPr>
          <p:cNvPr id="49156" name="Group 4"/>
          <p:cNvGrpSpPr>
            <a:grpSpLocks/>
          </p:cNvGrpSpPr>
          <p:nvPr/>
        </p:nvGrpSpPr>
        <p:grpSpPr bwMode="auto">
          <a:xfrm>
            <a:off x="4036939" y="3429000"/>
            <a:ext cx="3013075" cy="2370138"/>
            <a:chOff x="1407" y="1876"/>
            <a:chExt cx="2385" cy="1768"/>
          </a:xfrm>
        </p:grpSpPr>
        <p:sp>
          <p:nvSpPr>
            <p:cNvPr id="49170" name="Rectangle 5"/>
            <p:cNvSpPr>
              <a:spLocks noChangeArrowheads="1"/>
            </p:cNvSpPr>
            <p:nvPr/>
          </p:nvSpPr>
          <p:spPr bwMode="auto">
            <a:xfrm>
              <a:off x="1407" y="1876"/>
              <a:ext cx="2385" cy="1768"/>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9171" name="Rectangle 6"/>
            <p:cNvSpPr>
              <a:spLocks noChangeArrowheads="1"/>
            </p:cNvSpPr>
            <p:nvPr/>
          </p:nvSpPr>
          <p:spPr bwMode="auto">
            <a:xfrm>
              <a:off x="1496" y="2384"/>
              <a:ext cx="1751" cy="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chemeClr val="tx1"/>
                  </a:solidFill>
                </a:rPr>
                <a:t>Enter address here:</a:t>
              </a:r>
            </a:p>
          </p:txBody>
        </p:sp>
        <p:sp>
          <p:nvSpPr>
            <p:cNvPr id="49172" name="Rectangle 7"/>
            <p:cNvSpPr>
              <a:spLocks noChangeArrowheads="1"/>
            </p:cNvSpPr>
            <p:nvPr/>
          </p:nvSpPr>
          <p:spPr bwMode="auto">
            <a:xfrm>
              <a:off x="1563" y="2644"/>
              <a:ext cx="1344" cy="663"/>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49173" name="Rectangle 8"/>
            <p:cNvSpPr>
              <a:spLocks noChangeArrowheads="1"/>
            </p:cNvSpPr>
            <p:nvPr/>
          </p:nvSpPr>
          <p:spPr bwMode="auto">
            <a:xfrm>
              <a:off x="1563" y="3363"/>
              <a:ext cx="720" cy="184"/>
            </a:xfrm>
            <a:prstGeom prst="rect">
              <a:avLst/>
            </a:prstGeom>
            <a:solidFill>
              <a:schemeClr val="accent1"/>
            </a:solidFill>
            <a:ln w="12700">
              <a:solidFill>
                <a:schemeClr val="tx1"/>
              </a:solidFill>
              <a:miter lim="800000"/>
              <a:headEnd/>
              <a:tailEnd/>
            </a:ln>
          </p:spPr>
          <p:txBody>
            <a:bodyPr wrap="none" lIns="92075" tIns="46038" rIns="92075" bIns="46038"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gn="ctr">
                <a:lnSpc>
                  <a:spcPct val="100000"/>
                </a:lnSpc>
                <a:spcBef>
                  <a:spcPct val="0"/>
                </a:spcBef>
                <a:buClrTx/>
                <a:buFontTx/>
                <a:buNone/>
              </a:pPr>
              <a:r>
                <a:rPr lang="en-US" altLang="en-US" sz="1800" b="0" dirty="0">
                  <a:solidFill>
                    <a:schemeClr val="bg1"/>
                  </a:solidFill>
                </a:rPr>
                <a:t>OK</a:t>
              </a:r>
            </a:p>
          </p:txBody>
        </p:sp>
        <p:sp>
          <p:nvSpPr>
            <p:cNvPr id="49174" name="Rectangle 9"/>
            <p:cNvSpPr>
              <a:spLocks noChangeArrowheads="1"/>
            </p:cNvSpPr>
            <p:nvPr/>
          </p:nvSpPr>
          <p:spPr bwMode="auto">
            <a:xfrm>
              <a:off x="1496" y="1952"/>
              <a:ext cx="2137" cy="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chemeClr val="tx1"/>
                  </a:solidFill>
                </a:rPr>
                <a:t>Please enter your name:</a:t>
              </a:r>
            </a:p>
          </p:txBody>
        </p:sp>
        <p:sp>
          <p:nvSpPr>
            <p:cNvPr id="49175" name="Rectangle 10"/>
            <p:cNvSpPr>
              <a:spLocks noChangeArrowheads="1"/>
            </p:cNvSpPr>
            <p:nvPr/>
          </p:nvSpPr>
          <p:spPr bwMode="auto">
            <a:xfrm>
              <a:off x="1563" y="2163"/>
              <a:ext cx="1344" cy="184"/>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grpSp>
      <p:grpSp>
        <p:nvGrpSpPr>
          <p:cNvPr id="49157" name="Group 11"/>
          <p:cNvGrpSpPr>
            <a:grpSpLocks/>
          </p:cNvGrpSpPr>
          <p:nvPr/>
        </p:nvGrpSpPr>
        <p:grpSpPr bwMode="auto">
          <a:xfrm>
            <a:off x="6894438" y="3576639"/>
            <a:ext cx="1693862" cy="1373187"/>
            <a:chOff x="3107" y="2112"/>
            <a:chExt cx="1156" cy="865"/>
          </a:xfrm>
        </p:grpSpPr>
        <p:grpSp>
          <p:nvGrpSpPr>
            <p:cNvPr id="49161" name="Group 12"/>
            <p:cNvGrpSpPr>
              <a:grpSpLocks/>
            </p:cNvGrpSpPr>
            <p:nvPr/>
          </p:nvGrpSpPr>
          <p:grpSpPr bwMode="auto">
            <a:xfrm>
              <a:off x="3107" y="2112"/>
              <a:ext cx="1155" cy="865"/>
              <a:chOff x="3107" y="2112"/>
              <a:chExt cx="1155" cy="865"/>
            </a:xfrm>
          </p:grpSpPr>
          <p:grpSp>
            <p:nvGrpSpPr>
              <p:cNvPr id="49163" name="Group 13"/>
              <p:cNvGrpSpPr>
                <a:grpSpLocks/>
              </p:cNvGrpSpPr>
              <p:nvPr/>
            </p:nvGrpSpPr>
            <p:grpSpPr bwMode="auto">
              <a:xfrm>
                <a:off x="3107" y="2112"/>
                <a:ext cx="1155" cy="826"/>
                <a:chOff x="3107" y="2112"/>
                <a:chExt cx="1155" cy="826"/>
              </a:xfrm>
            </p:grpSpPr>
            <p:sp>
              <p:nvSpPr>
                <p:cNvPr id="49166" name="Freeform 14"/>
                <p:cNvSpPr>
                  <a:spLocks/>
                </p:cNvSpPr>
                <p:nvPr/>
              </p:nvSpPr>
              <p:spPr bwMode="auto">
                <a:xfrm>
                  <a:off x="3107" y="2112"/>
                  <a:ext cx="1135" cy="826"/>
                </a:xfrm>
                <a:custGeom>
                  <a:avLst/>
                  <a:gdLst>
                    <a:gd name="T0" fmla="*/ 0 w 1135"/>
                    <a:gd name="T1" fmla="*/ 720 h 826"/>
                    <a:gd name="T2" fmla="*/ 110 w 1135"/>
                    <a:gd name="T3" fmla="*/ 674 h 826"/>
                    <a:gd name="T4" fmla="*/ 236 w 1135"/>
                    <a:gd name="T5" fmla="*/ 620 h 826"/>
                    <a:gd name="T6" fmla="*/ 356 w 1135"/>
                    <a:gd name="T7" fmla="*/ 569 h 826"/>
                    <a:gd name="T8" fmla="*/ 458 w 1135"/>
                    <a:gd name="T9" fmla="*/ 529 h 826"/>
                    <a:gd name="T10" fmla="*/ 569 w 1135"/>
                    <a:gd name="T11" fmla="*/ 489 h 826"/>
                    <a:gd name="T12" fmla="*/ 689 w 1135"/>
                    <a:gd name="T13" fmla="*/ 452 h 826"/>
                    <a:gd name="T14" fmla="*/ 810 w 1135"/>
                    <a:gd name="T15" fmla="*/ 422 h 826"/>
                    <a:gd name="T16" fmla="*/ 688 w 1135"/>
                    <a:gd name="T17" fmla="*/ 398 h 826"/>
                    <a:gd name="T18" fmla="*/ 546 w 1135"/>
                    <a:gd name="T19" fmla="*/ 365 h 826"/>
                    <a:gd name="T20" fmla="*/ 411 w 1135"/>
                    <a:gd name="T21" fmla="*/ 325 h 826"/>
                    <a:gd name="T22" fmla="*/ 251 w 1135"/>
                    <a:gd name="T23" fmla="*/ 263 h 826"/>
                    <a:gd name="T24" fmla="*/ 127 w 1135"/>
                    <a:gd name="T25" fmla="*/ 203 h 826"/>
                    <a:gd name="T26" fmla="*/ 0 w 1135"/>
                    <a:gd name="T27" fmla="*/ 115 h 826"/>
                    <a:gd name="T28" fmla="*/ 59 w 1135"/>
                    <a:gd name="T29" fmla="*/ 41 h 826"/>
                    <a:gd name="T30" fmla="*/ 199 w 1135"/>
                    <a:gd name="T31" fmla="*/ 118 h 826"/>
                    <a:gd name="T32" fmla="*/ 345 w 1135"/>
                    <a:gd name="T33" fmla="*/ 189 h 826"/>
                    <a:gd name="T34" fmla="*/ 481 w 1135"/>
                    <a:gd name="T35" fmla="*/ 244 h 826"/>
                    <a:gd name="T36" fmla="*/ 624 w 1135"/>
                    <a:gd name="T37" fmla="*/ 288 h 826"/>
                    <a:gd name="T38" fmla="*/ 752 w 1135"/>
                    <a:gd name="T39" fmla="*/ 320 h 826"/>
                    <a:gd name="T40" fmla="*/ 848 w 1135"/>
                    <a:gd name="T41" fmla="*/ 341 h 826"/>
                    <a:gd name="T42" fmla="*/ 942 w 1135"/>
                    <a:gd name="T43" fmla="*/ 357 h 826"/>
                    <a:gd name="T44" fmla="*/ 1134 w 1135"/>
                    <a:gd name="T45" fmla="*/ 407 h 826"/>
                    <a:gd name="T46" fmla="*/ 942 w 1135"/>
                    <a:gd name="T47" fmla="*/ 465 h 826"/>
                    <a:gd name="T48" fmla="*/ 868 w 1135"/>
                    <a:gd name="T49" fmla="*/ 478 h 826"/>
                    <a:gd name="T50" fmla="*/ 776 w 1135"/>
                    <a:gd name="T51" fmla="*/ 505 h 826"/>
                    <a:gd name="T52" fmla="*/ 680 w 1135"/>
                    <a:gd name="T53" fmla="*/ 539 h 826"/>
                    <a:gd name="T54" fmla="*/ 584 w 1135"/>
                    <a:gd name="T55" fmla="*/ 574 h 826"/>
                    <a:gd name="T56" fmla="*/ 493 w 1135"/>
                    <a:gd name="T57" fmla="*/ 608 h 826"/>
                    <a:gd name="T58" fmla="*/ 343 w 1135"/>
                    <a:gd name="T59" fmla="*/ 670 h 826"/>
                    <a:gd name="T60" fmla="*/ 246 w 1135"/>
                    <a:gd name="T61" fmla="*/ 711 h 826"/>
                    <a:gd name="T62" fmla="*/ 122 w 1135"/>
                    <a:gd name="T63" fmla="*/ 767 h 826"/>
                    <a:gd name="T64" fmla="*/ 0 w 1135"/>
                    <a:gd name="T65" fmla="*/ 825 h 8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5"/>
                    <a:gd name="T100" fmla="*/ 0 h 826"/>
                    <a:gd name="T101" fmla="*/ 1135 w 1135"/>
                    <a:gd name="T102" fmla="*/ 826 h 8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5" h="826">
                      <a:moveTo>
                        <a:pt x="0" y="825"/>
                      </a:moveTo>
                      <a:lnTo>
                        <a:pt x="0" y="720"/>
                      </a:lnTo>
                      <a:lnTo>
                        <a:pt x="56" y="696"/>
                      </a:lnTo>
                      <a:lnTo>
                        <a:pt x="110" y="674"/>
                      </a:lnTo>
                      <a:lnTo>
                        <a:pt x="168" y="649"/>
                      </a:lnTo>
                      <a:lnTo>
                        <a:pt x="236" y="620"/>
                      </a:lnTo>
                      <a:lnTo>
                        <a:pt x="300" y="594"/>
                      </a:lnTo>
                      <a:lnTo>
                        <a:pt x="356" y="569"/>
                      </a:lnTo>
                      <a:lnTo>
                        <a:pt x="409" y="548"/>
                      </a:lnTo>
                      <a:lnTo>
                        <a:pt x="458" y="529"/>
                      </a:lnTo>
                      <a:lnTo>
                        <a:pt x="518" y="507"/>
                      </a:lnTo>
                      <a:lnTo>
                        <a:pt x="569" y="489"/>
                      </a:lnTo>
                      <a:lnTo>
                        <a:pt x="626" y="470"/>
                      </a:lnTo>
                      <a:lnTo>
                        <a:pt x="689" y="452"/>
                      </a:lnTo>
                      <a:lnTo>
                        <a:pt x="747" y="436"/>
                      </a:lnTo>
                      <a:lnTo>
                        <a:pt x="810" y="422"/>
                      </a:lnTo>
                      <a:lnTo>
                        <a:pt x="753" y="410"/>
                      </a:lnTo>
                      <a:lnTo>
                        <a:pt x="688" y="398"/>
                      </a:lnTo>
                      <a:lnTo>
                        <a:pt x="618" y="382"/>
                      </a:lnTo>
                      <a:lnTo>
                        <a:pt x="546" y="365"/>
                      </a:lnTo>
                      <a:lnTo>
                        <a:pt x="478" y="346"/>
                      </a:lnTo>
                      <a:lnTo>
                        <a:pt x="411" y="325"/>
                      </a:lnTo>
                      <a:lnTo>
                        <a:pt x="337" y="300"/>
                      </a:lnTo>
                      <a:lnTo>
                        <a:pt x="251" y="263"/>
                      </a:lnTo>
                      <a:lnTo>
                        <a:pt x="187" y="235"/>
                      </a:lnTo>
                      <a:lnTo>
                        <a:pt x="127" y="203"/>
                      </a:lnTo>
                      <a:lnTo>
                        <a:pt x="75" y="171"/>
                      </a:lnTo>
                      <a:lnTo>
                        <a:pt x="0" y="115"/>
                      </a:lnTo>
                      <a:lnTo>
                        <a:pt x="0" y="0"/>
                      </a:lnTo>
                      <a:lnTo>
                        <a:pt x="59" y="41"/>
                      </a:lnTo>
                      <a:lnTo>
                        <a:pt x="133" y="82"/>
                      </a:lnTo>
                      <a:lnTo>
                        <a:pt x="199" y="118"/>
                      </a:lnTo>
                      <a:lnTo>
                        <a:pt x="265" y="153"/>
                      </a:lnTo>
                      <a:lnTo>
                        <a:pt x="345" y="189"/>
                      </a:lnTo>
                      <a:lnTo>
                        <a:pt x="424" y="221"/>
                      </a:lnTo>
                      <a:lnTo>
                        <a:pt x="481" y="244"/>
                      </a:lnTo>
                      <a:lnTo>
                        <a:pt x="557" y="267"/>
                      </a:lnTo>
                      <a:lnTo>
                        <a:pt x="624" y="288"/>
                      </a:lnTo>
                      <a:lnTo>
                        <a:pt x="681" y="303"/>
                      </a:lnTo>
                      <a:lnTo>
                        <a:pt x="752" y="320"/>
                      </a:lnTo>
                      <a:lnTo>
                        <a:pt x="809" y="333"/>
                      </a:lnTo>
                      <a:lnTo>
                        <a:pt x="848" y="341"/>
                      </a:lnTo>
                      <a:lnTo>
                        <a:pt x="898" y="350"/>
                      </a:lnTo>
                      <a:lnTo>
                        <a:pt x="942" y="357"/>
                      </a:lnTo>
                      <a:lnTo>
                        <a:pt x="942" y="299"/>
                      </a:lnTo>
                      <a:lnTo>
                        <a:pt x="1134" y="407"/>
                      </a:lnTo>
                      <a:lnTo>
                        <a:pt x="942" y="523"/>
                      </a:lnTo>
                      <a:lnTo>
                        <a:pt x="942" y="465"/>
                      </a:lnTo>
                      <a:lnTo>
                        <a:pt x="908" y="470"/>
                      </a:lnTo>
                      <a:lnTo>
                        <a:pt x="868" y="478"/>
                      </a:lnTo>
                      <a:lnTo>
                        <a:pt x="827" y="490"/>
                      </a:lnTo>
                      <a:lnTo>
                        <a:pt x="776" y="505"/>
                      </a:lnTo>
                      <a:lnTo>
                        <a:pt x="724" y="524"/>
                      </a:lnTo>
                      <a:lnTo>
                        <a:pt x="680" y="539"/>
                      </a:lnTo>
                      <a:lnTo>
                        <a:pt x="634" y="556"/>
                      </a:lnTo>
                      <a:lnTo>
                        <a:pt x="584" y="574"/>
                      </a:lnTo>
                      <a:lnTo>
                        <a:pt x="543" y="590"/>
                      </a:lnTo>
                      <a:lnTo>
                        <a:pt x="493" y="608"/>
                      </a:lnTo>
                      <a:lnTo>
                        <a:pt x="408" y="642"/>
                      </a:lnTo>
                      <a:lnTo>
                        <a:pt x="343" y="670"/>
                      </a:lnTo>
                      <a:lnTo>
                        <a:pt x="291" y="691"/>
                      </a:lnTo>
                      <a:lnTo>
                        <a:pt x="246" y="711"/>
                      </a:lnTo>
                      <a:lnTo>
                        <a:pt x="181" y="741"/>
                      </a:lnTo>
                      <a:lnTo>
                        <a:pt x="122" y="767"/>
                      </a:lnTo>
                      <a:lnTo>
                        <a:pt x="62" y="796"/>
                      </a:lnTo>
                      <a:lnTo>
                        <a:pt x="0" y="825"/>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49167" name="Freeform 15"/>
                <p:cNvSpPr>
                  <a:spLocks/>
                </p:cNvSpPr>
                <p:nvPr/>
              </p:nvSpPr>
              <p:spPr bwMode="auto">
                <a:xfrm>
                  <a:off x="4051" y="2410"/>
                  <a:ext cx="19" cy="98"/>
                </a:xfrm>
                <a:custGeom>
                  <a:avLst/>
                  <a:gdLst>
                    <a:gd name="T0" fmla="*/ 18 w 19"/>
                    <a:gd name="T1" fmla="*/ 97 h 98"/>
                    <a:gd name="T2" fmla="*/ 0 w 19"/>
                    <a:gd name="T3" fmla="*/ 59 h 98"/>
                    <a:gd name="T4" fmla="*/ 0 w 19"/>
                    <a:gd name="T5" fmla="*/ 0 h 98"/>
                    <a:gd name="T6" fmla="*/ 18 w 19"/>
                    <a:gd name="T7" fmla="*/ 40 h 98"/>
                    <a:gd name="T8" fmla="*/ 18 w 19"/>
                    <a:gd name="T9" fmla="*/ 97 h 98"/>
                    <a:gd name="T10" fmla="*/ 0 60000 65536"/>
                    <a:gd name="T11" fmla="*/ 0 60000 65536"/>
                    <a:gd name="T12" fmla="*/ 0 60000 65536"/>
                    <a:gd name="T13" fmla="*/ 0 60000 65536"/>
                    <a:gd name="T14" fmla="*/ 0 60000 65536"/>
                    <a:gd name="T15" fmla="*/ 0 w 19"/>
                    <a:gd name="T16" fmla="*/ 0 h 98"/>
                    <a:gd name="T17" fmla="*/ 19 w 19"/>
                    <a:gd name="T18" fmla="*/ 98 h 98"/>
                  </a:gdLst>
                  <a:ahLst/>
                  <a:cxnLst>
                    <a:cxn ang="T10">
                      <a:pos x="T0" y="T1"/>
                    </a:cxn>
                    <a:cxn ang="T11">
                      <a:pos x="T2" y="T3"/>
                    </a:cxn>
                    <a:cxn ang="T12">
                      <a:pos x="T4" y="T5"/>
                    </a:cxn>
                    <a:cxn ang="T13">
                      <a:pos x="T6" y="T7"/>
                    </a:cxn>
                    <a:cxn ang="T14">
                      <a:pos x="T8" y="T9"/>
                    </a:cxn>
                  </a:cxnLst>
                  <a:rect l="T15" t="T16" r="T17" b="T18"/>
                  <a:pathLst>
                    <a:path w="19" h="98">
                      <a:moveTo>
                        <a:pt x="18" y="97"/>
                      </a:moveTo>
                      <a:lnTo>
                        <a:pt x="0" y="59"/>
                      </a:lnTo>
                      <a:lnTo>
                        <a:pt x="0" y="0"/>
                      </a:lnTo>
                      <a:lnTo>
                        <a:pt x="18" y="40"/>
                      </a:lnTo>
                      <a:lnTo>
                        <a:pt x="18" y="97"/>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49168" name="Freeform 16"/>
                <p:cNvSpPr>
                  <a:spLocks/>
                </p:cNvSpPr>
                <p:nvPr/>
              </p:nvSpPr>
              <p:spPr bwMode="auto">
                <a:xfrm>
                  <a:off x="4051" y="2411"/>
                  <a:ext cx="211" cy="147"/>
                </a:xfrm>
                <a:custGeom>
                  <a:avLst/>
                  <a:gdLst>
                    <a:gd name="T0" fmla="*/ 210 w 211"/>
                    <a:gd name="T1" fmla="*/ 146 h 147"/>
                    <a:gd name="T2" fmla="*/ 190 w 211"/>
                    <a:gd name="T3" fmla="*/ 107 h 147"/>
                    <a:gd name="T4" fmla="*/ 0 w 211"/>
                    <a:gd name="T5" fmla="*/ 0 h 147"/>
                    <a:gd name="T6" fmla="*/ 18 w 211"/>
                    <a:gd name="T7" fmla="*/ 39 h 147"/>
                    <a:gd name="T8" fmla="*/ 210 w 211"/>
                    <a:gd name="T9" fmla="*/ 146 h 147"/>
                    <a:gd name="T10" fmla="*/ 0 60000 65536"/>
                    <a:gd name="T11" fmla="*/ 0 60000 65536"/>
                    <a:gd name="T12" fmla="*/ 0 60000 65536"/>
                    <a:gd name="T13" fmla="*/ 0 60000 65536"/>
                    <a:gd name="T14" fmla="*/ 0 60000 65536"/>
                    <a:gd name="T15" fmla="*/ 0 w 211"/>
                    <a:gd name="T16" fmla="*/ 0 h 147"/>
                    <a:gd name="T17" fmla="*/ 211 w 211"/>
                    <a:gd name="T18" fmla="*/ 147 h 147"/>
                  </a:gdLst>
                  <a:ahLst/>
                  <a:cxnLst>
                    <a:cxn ang="T10">
                      <a:pos x="T0" y="T1"/>
                    </a:cxn>
                    <a:cxn ang="T11">
                      <a:pos x="T2" y="T3"/>
                    </a:cxn>
                    <a:cxn ang="T12">
                      <a:pos x="T4" y="T5"/>
                    </a:cxn>
                    <a:cxn ang="T13">
                      <a:pos x="T6" y="T7"/>
                    </a:cxn>
                    <a:cxn ang="T14">
                      <a:pos x="T8" y="T9"/>
                    </a:cxn>
                  </a:cxnLst>
                  <a:rect l="T15" t="T16" r="T17" b="T18"/>
                  <a:pathLst>
                    <a:path w="211" h="147">
                      <a:moveTo>
                        <a:pt x="210" y="146"/>
                      </a:moveTo>
                      <a:lnTo>
                        <a:pt x="190" y="107"/>
                      </a:lnTo>
                      <a:lnTo>
                        <a:pt x="0" y="0"/>
                      </a:lnTo>
                      <a:lnTo>
                        <a:pt x="18" y="39"/>
                      </a:lnTo>
                      <a:lnTo>
                        <a:pt x="210" y="146"/>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49169" name="Freeform 17"/>
                <p:cNvSpPr>
                  <a:spLocks/>
                </p:cNvSpPr>
                <p:nvPr/>
              </p:nvSpPr>
              <p:spPr bwMode="auto">
                <a:xfrm>
                  <a:off x="4051" y="2601"/>
                  <a:ext cx="19" cy="73"/>
                </a:xfrm>
                <a:custGeom>
                  <a:avLst/>
                  <a:gdLst>
                    <a:gd name="T0" fmla="*/ 18 w 19"/>
                    <a:gd name="T1" fmla="*/ 72 h 73"/>
                    <a:gd name="T2" fmla="*/ 18 w 19"/>
                    <a:gd name="T3" fmla="*/ 12 h 73"/>
                    <a:gd name="T4" fmla="*/ 0 w 19"/>
                    <a:gd name="T5" fmla="*/ 0 h 73"/>
                    <a:gd name="T6" fmla="*/ 0 w 19"/>
                    <a:gd name="T7" fmla="*/ 35 h 73"/>
                    <a:gd name="T8" fmla="*/ 18 w 19"/>
                    <a:gd name="T9" fmla="*/ 72 h 73"/>
                    <a:gd name="T10" fmla="*/ 0 60000 65536"/>
                    <a:gd name="T11" fmla="*/ 0 60000 65536"/>
                    <a:gd name="T12" fmla="*/ 0 60000 65536"/>
                    <a:gd name="T13" fmla="*/ 0 60000 65536"/>
                    <a:gd name="T14" fmla="*/ 0 60000 65536"/>
                    <a:gd name="T15" fmla="*/ 0 w 19"/>
                    <a:gd name="T16" fmla="*/ 0 h 73"/>
                    <a:gd name="T17" fmla="*/ 19 w 19"/>
                    <a:gd name="T18" fmla="*/ 73 h 73"/>
                  </a:gdLst>
                  <a:ahLst/>
                  <a:cxnLst>
                    <a:cxn ang="T10">
                      <a:pos x="T0" y="T1"/>
                    </a:cxn>
                    <a:cxn ang="T11">
                      <a:pos x="T2" y="T3"/>
                    </a:cxn>
                    <a:cxn ang="T12">
                      <a:pos x="T4" y="T5"/>
                    </a:cxn>
                    <a:cxn ang="T13">
                      <a:pos x="T6" y="T7"/>
                    </a:cxn>
                    <a:cxn ang="T14">
                      <a:pos x="T8" y="T9"/>
                    </a:cxn>
                  </a:cxnLst>
                  <a:rect l="T15" t="T16" r="T17" b="T18"/>
                  <a:pathLst>
                    <a:path w="19" h="73">
                      <a:moveTo>
                        <a:pt x="18" y="72"/>
                      </a:moveTo>
                      <a:lnTo>
                        <a:pt x="18" y="12"/>
                      </a:lnTo>
                      <a:lnTo>
                        <a:pt x="0" y="0"/>
                      </a:lnTo>
                      <a:lnTo>
                        <a:pt x="0" y="35"/>
                      </a:lnTo>
                      <a:lnTo>
                        <a:pt x="18" y="72"/>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sp>
            <p:nvSpPr>
              <p:cNvPr id="49164" name="Freeform 18"/>
              <p:cNvSpPr>
                <a:spLocks/>
              </p:cNvSpPr>
              <p:nvPr/>
            </p:nvSpPr>
            <p:spPr bwMode="auto">
              <a:xfrm>
                <a:off x="3107" y="2113"/>
                <a:ext cx="19" cy="153"/>
              </a:xfrm>
              <a:custGeom>
                <a:avLst/>
                <a:gdLst>
                  <a:gd name="T0" fmla="*/ 18 w 19"/>
                  <a:gd name="T1" fmla="*/ 152 h 153"/>
                  <a:gd name="T2" fmla="*/ 0 w 19"/>
                  <a:gd name="T3" fmla="*/ 114 h 153"/>
                  <a:gd name="T4" fmla="*/ 0 w 19"/>
                  <a:gd name="T5" fmla="*/ 0 h 153"/>
                  <a:gd name="T6" fmla="*/ 18 w 19"/>
                  <a:gd name="T7" fmla="*/ 38 h 153"/>
                  <a:gd name="T8" fmla="*/ 18 w 19"/>
                  <a:gd name="T9" fmla="*/ 152 h 153"/>
                  <a:gd name="T10" fmla="*/ 0 60000 65536"/>
                  <a:gd name="T11" fmla="*/ 0 60000 65536"/>
                  <a:gd name="T12" fmla="*/ 0 60000 65536"/>
                  <a:gd name="T13" fmla="*/ 0 60000 65536"/>
                  <a:gd name="T14" fmla="*/ 0 60000 65536"/>
                  <a:gd name="T15" fmla="*/ 0 w 19"/>
                  <a:gd name="T16" fmla="*/ 0 h 153"/>
                  <a:gd name="T17" fmla="*/ 19 w 19"/>
                  <a:gd name="T18" fmla="*/ 153 h 153"/>
                </a:gdLst>
                <a:ahLst/>
                <a:cxnLst>
                  <a:cxn ang="T10">
                    <a:pos x="T0" y="T1"/>
                  </a:cxn>
                  <a:cxn ang="T11">
                    <a:pos x="T2" y="T3"/>
                  </a:cxn>
                  <a:cxn ang="T12">
                    <a:pos x="T4" y="T5"/>
                  </a:cxn>
                  <a:cxn ang="T13">
                    <a:pos x="T6" y="T7"/>
                  </a:cxn>
                  <a:cxn ang="T14">
                    <a:pos x="T8" y="T9"/>
                  </a:cxn>
                </a:cxnLst>
                <a:rect l="T15" t="T16" r="T17" b="T18"/>
                <a:pathLst>
                  <a:path w="19" h="153">
                    <a:moveTo>
                      <a:pt x="18" y="152"/>
                    </a:moveTo>
                    <a:lnTo>
                      <a:pt x="0" y="114"/>
                    </a:lnTo>
                    <a:lnTo>
                      <a:pt x="0" y="0"/>
                    </a:lnTo>
                    <a:lnTo>
                      <a:pt x="18" y="38"/>
                    </a:lnTo>
                    <a:lnTo>
                      <a:pt x="18" y="152"/>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49165" name="Freeform 19"/>
              <p:cNvSpPr>
                <a:spLocks/>
              </p:cNvSpPr>
              <p:nvPr/>
            </p:nvSpPr>
            <p:spPr bwMode="auto">
              <a:xfrm>
                <a:off x="3107" y="2833"/>
                <a:ext cx="22" cy="144"/>
              </a:xfrm>
              <a:custGeom>
                <a:avLst/>
                <a:gdLst>
                  <a:gd name="T0" fmla="*/ 18 w 22"/>
                  <a:gd name="T1" fmla="*/ 143 h 144"/>
                  <a:gd name="T2" fmla="*/ 0 w 22"/>
                  <a:gd name="T3" fmla="*/ 103 h 144"/>
                  <a:gd name="T4" fmla="*/ 0 w 22"/>
                  <a:gd name="T5" fmla="*/ 0 h 144"/>
                  <a:gd name="T6" fmla="*/ 21 w 22"/>
                  <a:gd name="T7" fmla="*/ 39 h 144"/>
                  <a:gd name="T8" fmla="*/ 18 w 22"/>
                  <a:gd name="T9" fmla="*/ 143 h 144"/>
                  <a:gd name="T10" fmla="*/ 0 60000 65536"/>
                  <a:gd name="T11" fmla="*/ 0 60000 65536"/>
                  <a:gd name="T12" fmla="*/ 0 60000 65536"/>
                  <a:gd name="T13" fmla="*/ 0 60000 65536"/>
                  <a:gd name="T14" fmla="*/ 0 60000 65536"/>
                  <a:gd name="T15" fmla="*/ 0 w 22"/>
                  <a:gd name="T16" fmla="*/ 0 h 144"/>
                  <a:gd name="T17" fmla="*/ 22 w 22"/>
                  <a:gd name="T18" fmla="*/ 144 h 144"/>
                </a:gdLst>
                <a:ahLst/>
                <a:cxnLst>
                  <a:cxn ang="T10">
                    <a:pos x="T0" y="T1"/>
                  </a:cxn>
                  <a:cxn ang="T11">
                    <a:pos x="T2" y="T3"/>
                  </a:cxn>
                  <a:cxn ang="T12">
                    <a:pos x="T4" y="T5"/>
                  </a:cxn>
                  <a:cxn ang="T13">
                    <a:pos x="T6" y="T7"/>
                  </a:cxn>
                  <a:cxn ang="T14">
                    <a:pos x="T8" y="T9"/>
                  </a:cxn>
                </a:cxnLst>
                <a:rect l="T15" t="T16" r="T17" b="T18"/>
                <a:pathLst>
                  <a:path w="22" h="144">
                    <a:moveTo>
                      <a:pt x="18" y="143"/>
                    </a:moveTo>
                    <a:lnTo>
                      <a:pt x="0" y="103"/>
                    </a:lnTo>
                    <a:lnTo>
                      <a:pt x="0" y="0"/>
                    </a:lnTo>
                    <a:lnTo>
                      <a:pt x="21" y="39"/>
                    </a:lnTo>
                    <a:lnTo>
                      <a:pt x="18" y="143"/>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sp>
          <p:nvSpPr>
            <p:cNvPr id="49162" name="Freeform 20"/>
            <p:cNvSpPr>
              <a:spLocks/>
            </p:cNvSpPr>
            <p:nvPr/>
          </p:nvSpPr>
          <p:spPr bwMode="auto">
            <a:xfrm>
              <a:off x="3127" y="2151"/>
              <a:ext cx="1136" cy="825"/>
            </a:xfrm>
            <a:custGeom>
              <a:avLst/>
              <a:gdLst>
                <a:gd name="T0" fmla="*/ 0 w 1136"/>
                <a:gd name="T1" fmla="*/ 718 h 825"/>
                <a:gd name="T2" fmla="*/ 110 w 1136"/>
                <a:gd name="T3" fmla="*/ 672 h 825"/>
                <a:gd name="T4" fmla="*/ 236 w 1136"/>
                <a:gd name="T5" fmla="*/ 619 h 825"/>
                <a:gd name="T6" fmla="*/ 356 w 1136"/>
                <a:gd name="T7" fmla="*/ 569 h 825"/>
                <a:gd name="T8" fmla="*/ 459 w 1136"/>
                <a:gd name="T9" fmla="*/ 528 h 825"/>
                <a:gd name="T10" fmla="*/ 570 w 1136"/>
                <a:gd name="T11" fmla="*/ 488 h 825"/>
                <a:gd name="T12" fmla="*/ 689 w 1136"/>
                <a:gd name="T13" fmla="*/ 451 h 825"/>
                <a:gd name="T14" fmla="*/ 810 w 1136"/>
                <a:gd name="T15" fmla="*/ 421 h 825"/>
                <a:gd name="T16" fmla="*/ 688 w 1136"/>
                <a:gd name="T17" fmla="*/ 396 h 825"/>
                <a:gd name="T18" fmla="*/ 548 w 1136"/>
                <a:gd name="T19" fmla="*/ 364 h 825"/>
                <a:gd name="T20" fmla="*/ 411 w 1136"/>
                <a:gd name="T21" fmla="*/ 325 h 825"/>
                <a:gd name="T22" fmla="*/ 252 w 1136"/>
                <a:gd name="T23" fmla="*/ 263 h 825"/>
                <a:gd name="T24" fmla="*/ 127 w 1136"/>
                <a:gd name="T25" fmla="*/ 202 h 825"/>
                <a:gd name="T26" fmla="*/ 0 w 1136"/>
                <a:gd name="T27" fmla="*/ 115 h 825"/>
                <a:gd name="T28" fmla="*/ 59 w 1136"/>
                <a:gd name="T29" fmla="*/ 40 h 825"/>
                <a:gd name="T30" fmla="*/ 199 w 1136"/>
                <a:gd name="T31" fmla="*/ 118 h 825"/>
                <a:gd name="T32" fmla="*/ 346 w 1136"/>
                <a:gd name="T33" fmla="*/ 189 h 825"/>
                <a:gd name="T34" fmla="*/ 483 w 1136"/>
                <a:gd name="T35" fmla="*/ 243 h 825"/>
                <a:gd name="T36" fmla="*/ 625 w 1136"/>
                <a:gd name="T37" fmla="*/ 287 h 825"/>
                <a:gd name="T38" fmla="*/ 752 w 1136"/>
                <a:gd name="T39" fmla="*/ 320 h 825"/>
                <a:gd name="T40" fmla="*/ 848 w 1136"/>
                <a:gd name="T41" fmla="*/ 340 h 825"/>
                <a:gd name="T42" fmla="*/ 942 w 1136"/>
                <a:gd name="T43" fmla="*/ 356 h 825"/>
                <a:gd name="T44" fmla="*/ 1135 w 1136"/>
                <a:gd name="T45" fmla="*/ 405 h 825"/>
                <a:gd name="T46" fmla="*/ 942 w 1136"/>
                <a:gd name="T47" fmla="*/ 464 h 825"/>
                <a:gd name="T48" fmla="*/ 869 w 1136"/>
                <a:gd name="T49" fmla="*/ 477 h 825"/>
                <a:gd name="T50" fmla="*/ 776 w 1136"/>
                <a:gd name="T51" fmla="*/ 505 h 825"/>
                <a:gd name="T52" fmla="*/ 680 w 1136"/>
                <a:gd name="T53" fmla="*/ 538 h 825"/>
                <a:gd name="T54" fmla="*/ 584 w 1136"/>
                <a:gd name="T55" fmla="*/ 573 h 825"/>
                <a:gd name="T56" fmla="*/ 494 w 1136"/>
                <a:gd name="T57" fmla="*/ 607 h 825"/>
                <a:gd name="T58" fmla="*/ 343 w 1136"/>
                <a:gd name="T59" fmla="*/ 668 h 825"/>
                <a:gd name="T60" fmla="*/ 248 w 1136"/>
                <a:gd name="T61" fmla="*/ 710 h 825"/>
                <a:gd name="T62" fmla="*/ 122 w 1136"/>
                <a:gd name="T63" fmla="*/ 766 h 825"/>
                <a:gd name="T64" fmla="*/ 0 w 1136"/>
                <a:gd name="T65" fmla="*/ 824 h 8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6"/>
                <a:gd name="T100" fmla="*/ 0 h 825"/>
                <a:gd name="T101" fmla="*/ 1136 w 1136"/>
                <a:gd name="T102" fmla="*/ 825 h 8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6" h="825">
                  <a:moveTo>
                    <a:pt x="0" y="824"/>
                  </a:moveTo>
                  <a:lnTo>
                    <a:pt x="0" y="718"/>
                  </a:lnTo>
                  <a:lnTo>
                    <a:pt x="56" y="695"/>
                  </a:lnTo>
                  <a:lnTo>
                    <a:pt x="110" y="672"/>
                  </a:lnTo>
                  <a:lnTo>
                    <a:pt x="170" y="648"/>
                  </a:lnTo>
                  <a:lnTo>
                    <a:pt x="236" y="619"/>
                  </a:lnTo>
                  <a:lnTo>
                    <a:pt x="299" y="593"/>
                  </a:lnTo>
                  <a:lnTo>
                    <a:pt x="356" y="569"/>
                  </a:lnTo>
                  <a:lnTo>
                    <a:pt x="409" y="548"/>
                  </a:lnTo>
                  <a:lnTo>
                    <a:pt x="459" y="528"/>
                  </a:lnTo>
                  <a:lnTo>
                    <a:pt x="518" y="505"/>
                  </a:lnTo>
                  <a:lnTo>
                    <a:pt x="570" y="488"/>
                  </a:lnTo>
                  <a:lnTo>
                    <a:pt x="627" y="470"/>
                  </a:lnTo>
                  <a:lnTo>
                    <a:pt x="689" y="451"/>
                  </a:lnTo>
                  <a:lnTo>
                    <a:pt x="748" y="436"/>
                  </a:lnTo>
                  <a:lnTo>
                    <a:pt x="810" y="421"/>
                  </a:lnTo>
                  <a:lnTo>
                    <a:pt x="754" y="410"/>
                  </a:lnTo>
                  <a:lnTo>
                    <a:pt x="688" y="396"/>
                  </a:lnTo>
                  <a:lnTo>
                    <a:pt x="618" y="381"/>
                  </a:lnTo>
                  <a:lnTo>
                    <a:pt x="548" y="364"/>
                  </a:lnTo>
                  <a:lnTo>
                    <a:pt x="478" y="345"/>
                  </a:lnTo>
                  <a:lnTo>
                    <a:pt x="411" y="325"/>
                  </a:lnTo>
                  <a:lnTo>
                    <a:pt x="337" y="299"/>
                  </a:lnTo>
                  <a:lnTo>
                    <a:pt x="252" y="263"/>
                  </a:lnTo>
                  <a:lnTo>
                    <a:pt x="188" y="234"/>
                  </a:lnTo>
                  <a:lnTo>
                    <a:pt x="127" y="202"/>
                  </a:lnTo>
                  <a:lnTo>
                    <a:pt x="76" y="171"/>
                  </a:lnTo>
                  <a:lnTo>
                    <a:pt x="0" y="115"/>
                  </a:lnTo>
                  <a:lnTo>
                    <a:pt x="0" y="0"/>
                  </a:lnTo>
                  <a:lnTo>
                    <a:pt x="59" y="40"/>
                  </a:lnTo>
                  <a:lnTo>
                    <a:pt x="133" y="81"/>
                  </a:lnTo>
                  <a:lnTo>
                    <a:pt x="199" y="118"/>
                  </a:lnTo>
                  <a:lnTo>
                    <a:pt x="265" y="152"/>
                  </a:lnTo>
                  <a:lnTo>
                    <a:pt x="346" y="189"/>
                  </a:lnTo>
                  <a:lnTo>
                    <a:pt x="424" y="221"/>
                  </a:lnTo>
                  <a:lnTo>
                    <a:pt x="483" y="243"/>
                  </a:lnTo>
                  <a:lnTo>
                    <a:pt x="558" y="267"/>
                  </a:lnTo>
                  <a:lnTo>
                    <a:pt x="625" y="287"/>
                  </a:lnTo>
                  <a:lnTo>
                    <a:pt x="681" y="302"/>
                  </a:lnTo>
                  <a:lnTo>
                    <a:pt x="752" y="320"/>
                  </a:lnTo>
                  <a:lnTo>
                    <a:pt x="809" y="332"/>
                  </a:lnTo>
                  <a:lnTo>
                    <a:pt x="848" y="340"/>
                  </a:lnTo>
                  <a:lnTo>
                    <a:pt x="898" y="349"/>
                  </a:lnTo>
                  <a:lnTo>
                    <a:pt x="942" y="356"/>
                  </a:lnTo>
                  <a:lnTo>
                    <a:pt x="942" y="298"/>
                  </a:lnTo>
                  <a:lnTo>
                    <a:pt x="1135" y="405"/>
                  </a:lnTo>
                  <a:lnTo>
                    <a:pt x="942" y="522"/>
                  </a:lnTo>
                  <a:lnTo>
                    <a:pt x="942" y="464"/>
                  </a:lnTo>
                  <a:lnTo>
                    <a:pt x="908" y="469"/>
                  </a:lnTo>
                  <a:lnTo>
                    <a:pt x="869" y="477"/>
                  </a:lnTo>
                  <a:lnTo>
                    <a:pt x="827" y="489"/>
                  </a:lnTo>
                  <a:lnTo>
                    <a:pt x="776" y="505"/>
                  </a:lnTo>
                  <a:lnTo>
                    <a:pt x="724" y="522"/>
                  </a:lnTo>
                  <a:lnTo>
                    <a:pt x="680" y="538"/>
                  </a:lnTo>
                  <a:lnTo>
                    <a:pt x="635" y="554"/>
                  </a:lnTo>
                  <a:lnTo>
                    <a:pt x="584" y="573"/>
                  </a:lnTo>
                  <a:lnTo>
                    <a:pt x="543" y="589"/>
                  </a:lnTo>
                  <a:lnTo>
                    <a:pt x="494" y="607"/>
                  </a:lnTo>
                  <a:lnTo>
                    <a:pt x="408" y="642"/>
                  </a:lnTo>
                  <a:lnTo>
                    <a:pt x="343" y="668"/>
                  </a:lnTo>
                  <a:lnTo>
                    <a:pt x="291" y="690"/>
                  </a:lnTo>
                  <a:lnTo>
                    <a:pt x="248" y="710"/>
                  </a:lnTo>
                  <a:lnTo>
                    <a:pt x="183" y="739"/>
                  </a:lnTo>
                  <a:lnTo>
                    <a:pt x="122" y="766"/>
                  </a:lnTo>
                  <a:lnTo>
                    <a:pt x="63" y="794"/>
                  </a:lnTo>
                  <a:lnTo>
                    <a:pt x="0" y="824"/>
                  </a:lnTo>
                </a:path>
              </a:pathLst>
            </a:custGeom>
            <a:solidFill>
              <a:srgbClr val="00FF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pic>
        <p:nvPicPr>
          <p:cNvPr id="49158" name="Picture 21"/>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1350" y="4291013"/>
            <a:ext cx="1263650"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22"/>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6876" y="3514725"/>
            <a:ext cx="8794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Freeform 23"/>
          <p:cNvSpPr>
            <a:spLocks/>
          </p:cNvSpPr>
          <p:nvPr/>
        </p:nvSpPr>
        <p:spPr bwMode="auto">
          <a:xfrm>
            <a:off x="6407075" y="5192714"/>
            <a:ext cx="2636838" cy="777875"/>
          </a:xfrm>
          <a:custGeom>
            <a:avLst/>
            <a:gdLst>
              <a:gd name="T0" fmla="*/ 2147483646 w 2046"/>
              <a:gd name="T1" fmla="*/ 0 h 557"/>
              <a:gd name="T2" fmla="*/ 2147483646 w 2046"/>
              <a:gd name="T3" fmla="*/ 2147483646 h 557"/>
              <a:gd name="T4" fmla="*/ 2147483646 w 2046"/>
              <a:gd name="T5" fmla="*/ 2147483646 h 557"/>
              <a:gd name="T6" fmla="*/ 2147483646 w 2046"/>
              <a:gd name="T7" fmla="*/ 2147483646 h 557"/>
              <a:gd name="T8" fmla="*/ 2147483646 w 2046"/>
              <a:gd name="T9" fmla="*/ 2147483646 h 557"/>
              <a:gd name="T10" fmla="*/ 2147483646 w 2046"/>
              <a:gd name="T11" fmla="*/ 2147483646 h 557"/>
              <a:gd name="T12" fmla="*/ 2147483646 w 2046"/>
              <a:gd name="T13" fmla="*/ 2147483646 h 557"/>
              <a:gd name="T14" fmla="*/ 2147483646 w 2046"/>
              <a:gd name="T15" fmla="*/ 2147483646 h 557"/>
              <a:gd name="T16" fmla="*/ 2147483646 w 2046"/>
              <a:gd name="T17" fmla="*/ 2147483646 h 557"/>
              <a:gd name="T18" fmla="*/ 2147483646 w 2046"/>
              <a:gd name="T19" fmla="*/ 2147483646 h 557"/>
              <a:gd name="T20" fmla="*/ 2147483646 w 2046"/>
              <a:gd name="T21" fmla="*/ 2147483646 h 557"/>
              <a:gd name="T22" fmla="*/ 2147483646 w 2046"/>
              <a:gd name="T23" fmla="*/ 2147483646 h 557"/>
              <a:gd name="T24" fmla="*/ 2147483646 w 2046"/>
              <a:gd name="T25" fmla="*/ 2147483646 h 557"/>
              <a:gd name="T26" fmla="*/ 2147483646 w 2046"/>
              <a:gd name="T27" fmla="*/ 2147483646 h 557"/>
              <a:gd name="T28" fmla="*/ 2147483646 w 2046"/>
              <a:gd name="T29" fmla="*/ 2147483646 h 557"/>
              <a:gd name="T30" fmla="*/ 2147483646 w 2046"/>
              <a:gd name="T31" fmla="*/ 2147483646 h 557"/>
              <a:gd name="T32" fmla="*/ 2147483646 w 2046"/>
              <a:gd name="T33" fmla="*/ 2147483646 h 557"/>
              <a:gd name="T34" fmla="*/ 2147483646 w 2046"/>
              <a:gd name="T35" fmla="*/ 2147483646 h 557"/>
              <a:gd name="T36" fmla="*/ 2147483646 w 2046"/>
              <a:gd name="T37" fmla="*/ 2147483646 h 557"/>
              <a:gd name="T38" fmla="*/ 2147483646 w 2046"/>
              <a:gd name="T39" fmla="*/ 2147483646 h 557"/>
              <a:gd name="T40" fmla="*/ 2147483646 w 2046"/>
              <a:gd name="T41" fmla="*/ 2147483646 h 557"/>
              <a:gd name="T42" fmla="*/ 2147483646 w 2046"/>
              <a:gd name="T43" fmla="*/ 2147483646 h 557"/>
              <a:gd name="T44" fmla="*/ 2147483646 w 2046"/>
              <a:gd name="T45" fmla="*/ 2147483646 h 557"/>
              <a:gd name="T46" fmla="*/ 2147483646 w 2046"/>
              <a:gd name="T47" fmla="*/ 2147483646 h 557"/>
              <a:gd name="T48" fmla="*/ 2147483646 w 2046"/>
              <a:gd name="T49" fmla="*/ 2147483646 h 557"/>
              <a:gd name="T50" fmla="*/ 2147483646 w 2046"/>
              <a:gd name="T51" fmla="*/ 2147483646 h 557"/>
              <a:gd name="T52" fmla="*/ 2147483646 w 2046"/>
              <a:gd name="T53" fmla="*/ 2147483646 h 557"/>
              <a:gd name="T54" fmla="*/ 2147483646 w 2046"/>
              <a:gd name="T55" fmla="*/ 2147483646 h 557"/>
              <a:gd name="T56" fmla="*/ 0 w 2046"/>
              <a:gd name="T57" fmla="*/ 2147483646 h 557"/>
              <a:gd name="T58" fmla="*/ 2147483646 w 2046"/>
              <a:gd name="T59" fmla="*/ 2147483646 h 557"/>
              <a:gd name="T60" fmla="*/ 2147483646 w 2046"/>
              <a:gd name="T61" fmla="*/ 2147483646 h 557"/>
              <a:gd name="T62" fmla="*/ 2147483646 w 2046"/>
              <a:gd name="T63" fmla="*/ 2147483646 h 557"/>
              <a:gd name="T64" fmla="*/ 2147483646 w 2046"/>
              <a:gd name="T65" fmla="*/ 2147483646 h 557"/>
              <a:gd name="T66" fmla="*/ 2147483646 w 2046"/>
              <a:gd name="T67" fmla="*/ 2147483646 h 557"/>
              <a:gd name="T68" fmla="*/ 2147483646 w 2046"/>
              <a:gd name="T69" fmla="*/ 2147483646 h 557"/>
              <a:gd name="T70" fmla="*/ 2147483646 w 2046"/>
              <a:gd name="T71" fmla="*/ 2147483646 h 557"/>
              <a:gd name="T72" fmla="*/ 2147483646 w 2046"/>
              <a:gd name="T73" fmla="*/ 2147483646 h 557"/>
              <a:gd name="T74" fmla="*/ 2147483646 w 2046"/>
              <a:gd name="T75" fmla="*/ 2147483646 h 557"/>
              <a:gd name="T76" fmla="*/ 2147483646 w 2046"/>
              <a:gd name="T77" fmla="*/ 2147483646 h 557"/>
              <a:gd name="T78" fmla="*/ 2147483646 w 2046"/>
              <a:gd name="T79" fmla="*/ 2147483646 h 557"/>
              <a:gd name="T80" fmla="*/ 2147483646 w 2046"/>
              <a:gd name="T81" fmla="*/ 2147483646 h 557"/>
              <a:gd name="T82" fmla="*/ 2147483646 w 2046"/>
              <a:gd name="T83" fmla="*/ 2147483646 h 557"/>
              <a:gd name="T84" fmla="*/ 2147483646 w 2046"/>
              <a:gd name="T85" fmla="*/ 2147483646 h 557"/>
              <a:gd name="T86" fmla="*/ 2147483646 w 2046"/>
              <a:gd name="T87" fmla="*/ 2147483646 h 557"/>
              <a:gd name="T88" fmla="*/ 2147483646 w 2046"/>
              <a:gd name="T89" fmla="*/ 2147483646 h 557"/>
              <a:gd name="T90" fmla="*/ 2147483646 w 2046"/>
              <a:gd name="T91" fmla="*/ 2147483646 h 557"/>
              <a:gd name="T92" fmla="*/ 2147483646 w 2046"/>
              <a:gd name="T93" fmla="*/ 2147483646 h 557"/>
              <a:gd name="T94" fmla="*/ 2147483646 w 2046"/>
              <a:gd name="T95" fmla="*/ 2147483646 h 557"/>
              <a:gd name="T96" fmla="*/ 2147483646 w 2046"/>
              <a:gd name="T97" fmla="*/ 2147483646 h 557"/>
              <a:gd name="T98" fmla="*/ 2147483646 w 2046"/>
              <a:gd name="T99" fmla="*/ 2147483646 h 557"/>
              <a:gd name="T100" fmla="*/ 2147483646 w 2046"/>
              <a:gd name="T101" fmla="*/ 2147483646 h 557"/>
              <a:gd name="T102" fmla="*/ 2147483646 w 2046"/>
              <a:gd name="T103" fmla="*/ 2147483646 h 557"/>
              <a:gd name="T104" fmla="*/ 2147483646 w 2046"/>
              <a:gd name="T105" fmla="*/ 2147483646 h 557"/>
              <a:gd name="T106" fmla="*/ 2147483646 w 2046"/>
              <a:gd name="T107" fmla="*/ 2147483646 h 557"/>
              <a:gd name="T108" fmla="*/ 2147483646 w 2046"/>
              <a:gd name="T109" fmla="*/ 2147483646 h 557"/>
              <a:gd name="T110" fmla="*/ 2147483646 w 2046"/>
              <a:gd name="T111" fmla="*/ 2147483646 h 557"/>
              <a:gd name="T112" fmla="*/ 2147483646 w 2046"/>
              <a:gd name="T113" fmla="*/ 2147483646 h 557"/>
              <a:gd name="T114" fmla="*/ 2147483646 w 2046"/>
              <a:gd name="T115" fmla="*/ 2147483646 h 557"/>
              <a:gd name="T116" fmla="*/ 2147483646 w 2046"/>
              <a:gd name="T117" fmla="*/ 2147483646 h 557"/>
              <a:gd name="T118" fmla="*/ 2147483646 w 2046"/>
              <a:gd name="T119" fmla="*/ 2147483646 h 557"/>
              <a:gd name="T120" fmla="*/ 2147483646 w 2046"/>
              <a:gd name="T121" fmla="*/ 2147483646 h 5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46"/>
              <a:gd name="T184" fmla="*/ 0 h 557"/>
              <a:gd name="T185" fmla="*/ 2046 w 2046"/>
              <a:gd name="T186" fmla="*/ 557 h 5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46" h="557">
                <a:moveTo>
                  <a:pt x="2045" y="42"/>
                </a:moveTo>
                <a:lnTo>
                  <a:pt x="1766" y="0"/>
                </a:lnTo>
                <a:lnTo>
                  <a:pt x="1760" y="9"/>
                </a:lnTo>
                <a:lnTo>
                  <a:pt x="1750" y="18"/>
                </a:lnTo>
                <a:lnTo>
                  <a:pt x="1739" y="30"/>
                </a:lnTo>
                <a:lnTo>
                  <a:pt x="1729" y="41"/>
                </a:lnTo>
                <a:lnTo>
                  <a:pt x="1718" y="51"/>
                </a:lnTo>
                <a:lnTo>
                  <a:pt x="1708" y="60"/>
                </a:lnTo>
                <a:lnTo>
                  <a:pt x="1694" y="71"/>
                </a:lnTo>
                <a:lnTo>
                  <a:pt x="1684" y="81"/>
                </a:lnTo>
                <a:lnTo>
                  <a:pt x="1671" y="91"/>
                </a:lnTo>
                <a:lnTo>
                  <a:pt x="1658" y="100"/>
                </a:lnTo>
                <a:lnTo>
                  <a:pt x="1642" y="111"/>
                </a:lnTo>
                <a:lnTo>
                  <a:pt x="1629" y="119"/>
                </a:lnTo>
                <a:lnTo>
                  <a:pt x="1615" y="127"/>
                </a:lnTo>
                <a:lnTo>
                  <a:pt x="1602" y="135"/>
                </a:lnTo>
                <a:lnTo>
                  <a:pt x="1589" y="143"/>
                </a:lnTo>
                <a:lnTo>
                  <a:pt x="1573" y="151"/>
                </a:lnTo>
                <a:lnTo>
                  <a:pt x="1558" y="161"/>
                </a:lnTo>
                <a:lnTo>
                  <a:pt x="1542" y="169"/>
                </a:lnTo>
                <a:lnTo>
                  <a:pt x="1531" y="175"/>
                </a:lnTo>
                <a:lnTo>
                  <a:pt x="1515" y="183"/>
                </a:lnTo>
                <a:lnTo>
                  <a:pt x="1497" y="193"/>
                </a:lnTo>
                <a:lnTo>
                  <a:pt x="1476" y="201"/>
                </a:lnTo>
                <a:lnTo>
                  <a:pt x="1450" y="214"/>
                </a:lnTo>
                <a:lnTo>
                  <a:pt x="1426" y="224"/>
                </a:lnTo>
                <a:lnTo>
                  <a:pt x="1400" y="235"/>
                </a:lnTo>
                <a:lnTo>
                  <a:pt x="1371" y="246"/>
                </a:lnTo>
                <a:lnTo>
                  <a:pt x="1339" y="256"/>
                </a:lnTo>
                <a:lnTo>
                  <a:pt x="1315" y="265"/>
                </a:lnTo>
                <a:lnTo>
                  <a:pt x="1289" y="273"/>
                </a:lnTo>
                <a:lnTo>
                  <a:pt x="1258" y="282"/>
                </a:lnTo>
                <a:lnTo>
                  <a:pt x="1223" y="293"/>
                </a:lnTo>
                <a:lnTo>
                  <a:pt x="1189" y="302"/>
                </a:lnTo>
                <a:lnTo>
                  <a:pt x="1158" y="310"/>
                </a:lnTo>
                <a:lnTo>
                  <a:pt x="1118" y="320"/>
                </a:lnTo>
                <a:lnTo>
                  <a:pt x="1079" y="329"/>
                </a:lnTo>
                <a:lnTo>
                  <a:pt x="1042" y="336"/>
                </a:lnTo>
                <a:lnTo>
                  <a:pt x="1008" y="342"/>
                </a:lnTo>
                <a:lnTo>
                  <a:pt x="973" y="350"/>
                </a:lnTo>
                <a:lnTo>
                  <a:pt x="942" y="355"/>
                </a:lnTo>
                <a:lnTo>
                  <a:pt x="905" y="361"/>
                </a:lnTo>
                <a:lnTo>
                  <a:pt x="868" y="366"/>
                </a:lnTo>
                <a:lnTo>
                  <a:pt x="831" y="371"/>
                </a:lnTo>
                <a:lnTo>
                  <a:pt x="794" y="376"/>
                </a:lnTo>
                <a:lnTo>
                  <a:pt x="760" y="380"/>
                </a:lnTo>
                <a:lnTo>
                  <a:pt x="718" y="384"/>
                </a:lnTo>
                <a:lnTo>
                  <a:pt x="679" y="388"/>
                </a:lnTo>
                <a:lnTo>
                  <a:pt x="636" y="392"/>
                </a:lnTo>
                <a:lnTo>
                  <a:pt x="594" y="394"/>
                </a:lnTo>
                <a:lnTo>
                  <a:pt x="550" y="398"/>
                </a:lnTo>
                <a:lnTo>
                  <a:pt x="510" y="400"/>
                </a:lnTo>
                <a:lnTo>
                  <a:pt x="471" y="401"/>
                </a:lnTo>
                <a:lnTo>
                  <a:pt x="421" y="402"/>
                </a:lnTo>
                <a:lnTo>
                  <a:pt x="381" y="402"/>
                </a:lnTo>
                <a:lnTo>
                  <a:pt x="334" y="402"/>
                </a:lnTo>
                <a:lnTo>
                  <a:pt x="334" y="361"/>
                </a:lnTo>
                <a:lnTo>
                  <a:pt x="0" y="454"/>
                </a:lnTo>
                <a:lnTo>
                  <a:pt x="334" y="556"/>
                </a:lnTo>
                <a:lnTo>
                  <a:pt x="334" y="516"/>
                </a:lnTo>
                <a:lnTo>
                  <a:pt x="386" y="516"/>
                </a:lnTo>
                <a:lnTo>
                  <a:pt x="436" y="516"/>
                </a:lnTo>
                <a:lnTo>
                  <a:pt x="486" y="514"/>
                </a:lnTo>
                <a:lnTo>
                  <a:pt x="531" y="513"/>
                </a:lnTo>
                <a:lnTo>
                  <a:pt x="573" y="512"/>
                </a:lnTo>
                <a:lnTo>
                  <a:pt x="613" y="510"/>
                </a:lnTo>
                <a:lnTo>
                  <a:pt x="657" y="507"/>
                </a:lnTo>
                <a:lnTo>
                  <a:pt x="697" y="504"/>
                </a:lnTo>
                <a:lnTo>
                  <a:pt x="734" y="501"/>
                </a:lnTo>
                <a:lnTo>
                  <a:pt x="776" y="497"/>
                </a:lnTo>
                <a:lnTo>
                  <a:pt x="826" y="492"/>
                </a:lnTo>
                <a:lnTo>
                  <a:pt x="865" y="488"/>
                </a:lnTo>
                <a:lnTo>
                  <a:pt x="905" y="484"/>
                </a:lnTo>
                <a:lnTo>
                  <a:pt x="942" y="479"/>
                </a:lnTo>
                <a:lnTo>
                  <a:pt x="986" y="472"/>
                </a:lnTo>
                <a:lnTo>
                  <a:pt x="1029" y="466"/>
                </a:lnTo>
                <a:lnTo>
                  <a:pt x="1065" y="460"/>
                </a:lnTo>
                <a:lnTo>
                  <a:pt x="1102" y="454"/>
                </a:lnTo>
                <a:lnTo>
                  <a:pt x="1144" y="444"/>
                </a:lnTo>
                <a:lnTo>
                  <a:pt x="1184" y="437"/>
                </a:lnTo>
                <a:lnTo>
                  <a:pt x="1223" y="430"/>
                </a:lnTo>
                <a:lnTo>
                  <a:pt x="1258" y="421"/>
                </a:lnTo>
                <a:lnTo>
                  <a:pt x="1289" y="414"/>
                </a:lnTo>
                <a:lnTo>
                  <a:pt x="1326" y="406"/>
                </a:lnTo>
                <a:lnTo>
                  <a:pt x="1358" y="396"/>
                </a:lnTo>
                <a:lnTo>
                  <a:pt x="1394" y="387"/>
                </a:lnTo>
                <a:lnTo>
                  <a:pt x="1431" y="378"/>
                </a:lnTo>
                <a:lnTo>
                  <a:pt x="1463" y="366"/>
                </a:lnTo>
                <a:lnTo>
                  <a:pt x="1494" y="356"/>
                </a:lnTo>
                <a:lnTo>
                  <a:pt x="1526" y="347"/>
                </a:lnTo>
                <a:lnTo>
                  <a:pt x="1552" y="336"/>
                </a:lnTo>
                <a:lnTo>
                  <a:pt x="1579" y="328"/>
                </a:lnTo>
                <a:lnTo>
                  <a:pt x="1610" y="315"/>
                </a:lnTo>
                <a:lnTo>
                  <a:pt x="1639" y="303"/>
                </a:lnTo>
                <a:lnTo>
                  <a:pt x="1663" y="293"/>
                </a:lnTo>
                <a:lnTo>
                  <a:pt x="1689" y="281"/>
                </a:lnTo>
                <a:lnTo>
                  <a:pt x="1716" y="269"/>
                </a:lnTo>
                <a:lnTo>
                  <a:pt x="1742" y="256"/>
                </a:lnTo>
                <a:lnTo>
                  <a:pt x="1766" y="244"/>
                </a:lnTo>
                <a:lnTo>
                  <a:pt x="1789" y="232"/>
                </a:lnTo>
                <a:lnTo>
                  <a:pt x="1816" y="219"/>
                </a:lnTo>
                <a:lnTo>
                  <a:pt x="1837" y="207"/>
                </a:lnTo>
                <a:lnTo>
                  <a:pt x="1855" y="196"/>
                </a:lnTo>
                <a:lnTo>
                  <a:pt x="1868" y="189"/>
                </a:lnTo>
                <a:lnTo>
                  <a:pt x="1881" y="180"/>
                </a:lnTo>
                <a:lnTo>
                  <a:pt x="1894" y="174"/>
                </a:lnTo>
                <a:lnTo>
                  <a:pt x="1900" y="168"/>
                </a:lnTo>
                <a:lnTo>
                  <a:pt x="1910" y="161"/>
                </a:lnTo>
                <a:lnTo>
                  <a:pt x="1921" y="152"/>
                </a:lnTo>
                <a:lnTo>
                  <a:pt x="1931" y="144"/>
                </a:lnTo>
                <a:lnTo>
                  <a:pt x="1942" y="137"/>
                </a:lnTo>
                <a:lnTo>
                  <a:pt x="1950" y="130"/>
                </a:lnTo>
                <a:lnTo>
                  <a:pt x="1960" y="122"/>
                </a:lnTo>
                <a:lnTo>
                  <a:pt x="1971" y="114"/>
                </a:lnTo>
                <a:lnTo>
                  <a:pt x="1981" y="106"/>
                </a:lnTo>
                <a:lnTo>
                  <a:pt x="1992" y="96"/>
                </a:lnTo>
                <a:lnTo>
                  <a:pt x="2000" y="89"/>
                </a:lnTo>
                <a:lnTo>
                  <a:pt x="2008" y="82"/>
                </a:lnTo>
                <a:lnTo>
                  <a:pt x="2016" y="73"/>
                </a:lnTo>
                <a:lnTo>
                  <a:pt x="2026" y="65"/>
                </a:lnTo>
                <a:lnTo>
                  <a:pt x="2031" y="57"/>
                </a:lnTo>
                <a:lnTo>
                  <a:pt x="2037" y="49"/>
                </a:lnTo>
                <a:lnTo>
                  <a:pt x="2045" y="42"/>
                </a:lnTo>
              </a:path>
            </a:pathLst>
          </a:custGeom>
          <a:solidFill>
            <a:srgbClr val="00FF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Tree>
    <p:extLst>
      <p:ext uri="{BB962C8B-B14F-4D97-AF65-F5344CB8AC3E}">
        <p14:creationId xmlns:p14="http://schemas.microsoft.com/office/powerpoint/2010/main" val="1149867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altLang="en-US" dirty="0"/>
              <a:t>Server scripting mechanism</a:t>
            </a:r>
          </a:p>
        </p:txBody>
      </p:sp>
      <p:pic>
        <p:nvPicPr>
          <p:cNvPr id="51203" name="Picture 4"/>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9599" y="3040063"/>
            <a:ext cx="1262063"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57924" y="3014662"/>
            <a:ext cx="90011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5" name="Group 6"/>
          <p:cNvGrpSpPr>
            <a:grpSpLocks/>
          </p:cNvGrpSpPr>
          <p:nvPr/>
        </p:nvGrpSpPr>
        <p:grpSpPr bwMode="auto">
          <a:xfrm>
            <a:off x="7048612" y="3433762"/>
            <a:ext cx="750887" cy="520700"/>
            <a:chOff x="3852" y="2116"/>
            <a:chExt cx="512" cy="328"/>
          </a:xfrm>
        </p:grpSpPr>
        <p:grpSp>
          <p:nvGrpSpPr>
            <p:cNvPr id="51252" name="Group 7"/>
            <p:cNvGrpSpPr>
              <a:grpSpLocks/>
            </p:cNvGrpSpPr>
            <p:nvPr/>
          </p:nvGrpSpPr>
          <p:grpSpPr bwMode="auto">
            <a:xfrm>
              <a:off x="4027" y="2124"/>
              <a:ext cx="195" cy="180"/>
              <a:chOff x="4027" y="2124"/>
              <a:chExt cx="195" cy="180"/>
            </a:xfrm>
          </p:grpSpPr>
          <p:sp>
            <p:nvSpPr>
              <p:cNvPr id="51256" name="Freeform 8"/>
              <p:cNvSpPr>
                <a:spLocks/>
              </p:cNvSpPr>
              <p:nvPr/>
            </p:nvSpPr>
            <p:spPr bwMode="auto">
              <a:xfrm>
                <a:off x="4027" y="2124"/>
                <a:ext cx="195" cy="180"/>
              </a:xfrm>
              <a:custGeom>
                <a:avLst/>
                <a:gdLst>
                  <a:gd name="T0" fmla="*/ 95 w 195"/>
                  <a:gd name="T1" fmla="*/ 0 h 180"/>
                  <a:gd name="T2" fmla="*/ 106 w 195"/>
                  <a:gd name="T3" fmla="*/ 0 h 180"/>
                  <a:gd name="T4" fmla="*/ 116 w 195"/>
                  <a:gd name="T5" fmla="*/ 1 h 180"/>
                  <a:gd name="T6" fmla="*/ 125 w 195"/>
                  <a:gd name="T7" fmla="*/ 4 h 180"/>
                  <a:gd name="T8" fmla="*/ 126 w 195"/>
                  <a:gd name="T9" fmla="*/ 18 h 180"/>
                  <a:gd name="T10" fmla="*/ 135 w 195"/>
                  <a:gd name="T11" fmla="*/ 22 h 180"/>
                  <a:gd name="T12" fmla="*/ 145 w 195"/>
                  <a:gd name="T13" fmla="*/ 28 h 180"/>
                  <a:gd name="T14" fmla="*/ 155 w 195"/>
                  <a:gd name="T15" fmla="*/ 35 h 180"/>
                  <a:gd name="T16" fmla="*/ 170 w 195"/>
                  <a:gd name="T17" fmla="*/ 30 h 180"/>
                  <a:gd name="T18" fmla="*/ 176 w 195"/>
                  <a:gd name="T19" fmla="*/ 36 h 180"/>
                  <a:gd name="T20" fmla="*/ 181 w 195"/>
                  <a:gd name="T21" fmla="*/ 44 h 180"/>
                  <a:gd name="T22" fmla="*/ 186 w 195"/>
                  <a:gd name="T23" fmla="*/ 51 h 180"/>
                  <a:gd name="T24" fmla="*/ 175 w 195"/>
                  <a:gd name="T25" fmla="*/ 64 h 180"/>
                  <a:gd name="T26" fmla="*/ 179 w 195"/>
                  <a:gd name="T27" fmla="*/ 76 h 180"/>
                  <a:gd name="T28" fmla="*/ 181 w 195"/>
                  <a:gd name="T29" fmla="*/ 85 h 180"/>
                  <a:gd name="T30" fmla="*/ 180 w 195"/>
                  <a:gd name="T31" fmla="*/ 97 h 180"/>
                  <a:gd name="T32" fmla="*/ 194 w 195"/>
                  <a:gd name="T33" fmla="*/ 103 h 180"/>
                  <a:gd name="T34" fmla="*/ 192 w 195"/>
                  <a:gd name="T35" fmla="*/ 112 h 180"/>
                  <a:gd name="T36" fmla="*/ 189 w 195"/>
                  <a:gd name="T37" fmla="*/ 121 h 180"/>
                  <a:gd name="T38" fmla="*/ 185 w 195"/>
                  <a:gd name="T39" fmla="*/ 131 h 180"/>
                  <a:gd name="T40" fmla="*/ 169 w 195"/>
                  <a:gd name="T41" fmla="*/ 130 h 180"/>
                  <a:gd name="T42" fmla="*/ 162 w 195"/>
                  <a:gd name="T43" fmla="*/ 139 h 180"/>
                  <a:gd name="T44" fmla="*/ 154 w 195"/>
                  <a:gd name="T45" fmla="*/ 146 h 180"/>
                  <a:gd name="T46" fmla="*/ 143 w 195"/>
                  <a:gd name="T47" fmla="*/ 153 h 180"/>
                  <a:gd name="T48" fmla="*/ 146 w 195"/>
                  <a:gd name="T49" fmla="*/ 168 h 180"/>
                  <a:gd name="T50" fmla="*/ 137 w 195"/>
                  <a:gd name="T51" fmla="*/ 173 h 180"/>
                  <a:gd name="T52" fmla="*/ 126 w 195"/>
                  <a:gd name="T53" fmla="*/ 176 h 180"/>
                  <a:gd name="T54" fmla="*/ 113 w 195"/>
                  <a:gd name="T55" fmla="*/ 179 h 180"/>
                  <a:gd name="T56" fmla="*/ 106 w 195"/>
                  <a:gd name="T57" fmla="*/ 167 h 180"/>
                  <a:gd name="T58" fmla="*/ 92 w 195"/>
                  <a:gd name="T59" fmla="*/ 168 h 180"/>
                  <a:gd name="T60" fmla="*/ 80 w 195"/>
                  <a:gd name="T61" fmla="*/ 166 h 180"/>
                  <a:gd name="T62" fmla="*/ 68 w 195"/>
                  <a:gd name="T63" fmla="*/ 163 h 180"/>
                  <a:gd name="T64" fmla="*/ 56 w 195"/>
                  <a:gd name="T65" fmla="*/ 173 h 180"/>
                  <a:gd name="T66" fmla="*/ 47 w 195"/>
                  <a:gd name="T67" fmla="*/ 168 h 180"/>
                  <a:gd name="T68" fmla="*/ 38 w 195"/>
                  <a:gd name="T69" fmla="*/ 163 h 180"/>
                  <a:gd name="T70" fmla="*/ 32 w 195"/>
                  <a:gd name="T71" fmla="*/ 158 h 180"/>
                  <a:gd name="T72" fmla="*/ 37 w 195"/>
                  <a:gd name="T73" fmla="*/ 143 h 180"/>
                  <a:gd name="T74" fmla="*/ 30 w 195"/>
                  <a:gd name="T75" fmla="*/ 134 h 180"/>
                  <a:gd name="T76" fmla="*/ 23 w 195"/>
                  <a:gd name="T77" fmla="*/ 124 h 180"/>
                  <a:gd name="T78" fmla="*/ 18 w 195"/>
                  <a:gd name="T79" fmla="*/ 114 h 180"/>
                  <a:gd name="T80" fmla="*/ 1 w 195"/>
                  <a:gd name="T81" fmla="*/ 112 h 180"/>
                  <a:gd name="T82" fmla="*/ 0 w 195"/>
                  <a:gd name="T83" fmla="*/ 102 h 180"/>
                  <a:gd name="T84" fmla="*/ 0 w 195"/>
                  <a:gd name="T85" fmla="*/ 95 h 180"/>
                  <a:gd name="T86" fmla="*/ 0 w 195"/>
                  <a:gd name="T87" fmla="*/ 86 h 180"/>
                  <a:gd name="T88" fmla="*/ 15 w 195"/>
                  <a:gd name="T89" fmla="*/ 82 h 180"/>
                  <a:gd name="T90" fmla="*/ 18 w 195"/>
                  <a:gd name="T91" fmla="*/ 69 h 180"/>
                  <a:gd name="T92" fmla="*/ 21 w 195"/>
                  <a:gd name="T93" fmla="*/ 59 h 180"/>
                  <a:gd name="T94" fmla="*/ 27 w 195"/>
                  <a:gd name="T95" fmla="*/ 49 h 180"/>
                  <a:gd name="T96" fmla="*/ 19 w 195"/>
                  <a:gd name="T97" fmla="*/ 35 h 180"/>
                  <a:gd name="T98" fmla="*/ 24 w 195"/>
                  <a:gd name="T99" fmla="*/ 29 h 180"/>
                  <a:gd name="T100" fmla="*/ 31 w 195"/>
                  <a:gd name="T101" fmla="*/ 23 h 180"/>
                  <a:gd name="T102" fmla="*/ 38 w 195"/>
                  <a:gd name="T103" fmla="*/ 17 h 180"/>
                  <a:gd name="T104" fmla="*/ 56 w 195"/>
                  <a:gd name="T105" fmla="*/ 23 h 180"/>
                  <a:gd name="T106" fmla="*/ 66 w 195"/>
                  <a:gd name="T107" fmla="*/ 19 h 180"/>
                  <a:gd name="T108" fmla="*/ 75 w 195"/>
                  <a:gd name="T109" fmla="*/ 16 h 180"/>
                  <a:gd name="T110" fmla="*/ 88 w 195"/>
                  <a:gd name="T111" fmla="*/ 13 h 180"/>
                  <a:gd name="T112" fmla="*/ 95 w 195"/>
                  <a:gd name="T113" fmla="*/ 0 h 1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5"/>
                  <a:gd name="T172" fmla="*/ 0 h 180"/>
                  <a:gd name="T173" fmla="*/ 195 w 195"/>
                  <a:gd name="T174" fmla="*/ 180 h 1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5" h="180">
                    <a:moveTo>
                      <a:pt x="95" y="0"/>
                    </a:moveTo>
                    <a:lnTo>
                      <a:pt x="106" y="0"/>
                    </a:lnTo>
                    <a:lnTo>
                      <a:pt x="116" y="1"/>
                    </a:lnTo>
                    <a:lnTo>
                      <a:pt x="125" y="4"/>
                    </a:lnTo>
                    <a:lnTo>
                      <a:pt x="126" y="18"/>
                    </a:lnTo>
                    <a:lnTo>
                      <a:pt x="135" y="22"/>
                    </a:lnTo>
                    <a:lnTo>
                      <a:pt x="145" y="28"/>
                    </a:lnTo>
                    <a:lnTo>
                      <a:pt x="155" y="35"/>
                    </a:lnTo>
                    <a:lnTo>
                      <a:pt x="170" y="30"/>
                    </a:lnTo>
                    <a:lnTo>
                      <a:pt x="176" y="36"/>
                    </a:lnTo>
                    <a:lnTo>
                      <a:pt x="181" y="44"/>
                    </a:lnTo>
                    <a:lnTo>
                      <a:pt x="186" y="51"/>
                    </a:lnTo>
                    <a:lnTo>
                      <a:pt x="175" y="64"/>
                    </a:lnTo>
                    <a:lnTo>
                      <a:pt x="179" y="76"/>
                    </a:lnTo>
                    <a:lnTo>
                      <a:pt x="181" y="85"/>
                    </a:lnTo>
                    <a:lnTo>
                      <a:pt x="180" y="97"/>
                    </a:lnTo>
                    <a:lnTo>
                      <a:pt x="194" y="103"/>
                    </a:lnTo>
                    <a:lnTo>
                      <a:pt x="192" y="112"/>
                    </a:lnTo>
                    <a:lnTo>
                      <a:pt x="189" y="121"/>
                    </a:lnTo>
                    <a:lnTo>
                      <a:pt x="185" y="131"/>
                    </a:lnTo>
                    <a:lnTo>
                      <a:pt x="169" y="130"/>
                    </a:lnTo>
                    <a:lnTo>
                      <a:pt x="162" y="139"/>
                    </a:lnTo>
                    <a:lnTo>
                      <a:pt x="154" y="146"/>
                    </a:lnTo>
                    <a:lnTo>
                      <a:pt x="143" y="153"/>
                    </a:lnTo>
                    <a:lnTo>
                      <a:pt x="146" y="168"/>
                    </a:lnTo>
                    <a:lnTo>
                      <a:pt x="137" y="173"/>
                    </a:lnTo>
                    <a:lnTo>
                      <a:pt x="126" y="176"/>
                    </a:lnTo>
                    <a:lnTo>
                      <a:pt x="113" y="179"/>
                    </a:lnTo>
                    <a:lnTo>
                      <a:pt x="106" y="167"/>
                    </a:lnTo>
                    <a:lnTo>
                      <a:pt x="92" y="168"/>
                    </a:lnTo>
                    <a:lnTo>
                      <a:pt x="80" y="166"/>
                    </a:lnTo>
                    <a:lnTo>
                      <a:pt x="68" y="163"/>
                    </a:lnTo>
                    <a:lnTo>
                      <a:pt x="56" y="173"/>
                    </a:lnTo>
                    <a:lnTo>
                      <a:pt x="47" y="168"/>
                    </a:lnTo>
                    <a:lnTo>
                      <a:pt x="38" y="163"/>
                    </a:lnTo>
                    <a:lnTo>
                      <a:pt x="32" y="158"/>
                    </a:lnTo>
                    <a:lnTo>
                      <a:pt x="37" y="143"/>
                    </a:lnTo>
                    <a:lnTo>
                      <a:pt x="30" y="134"/>
                    </a:lnTo>
                    <a:lnTo>
                      <a:pt x="23" y="124"/>
                    </a:lnTo>
                    <a:lnTo>
                      <a:pt x="18" y="114"/>
                    </a:lnTo>
                    <a:lnTo>
                      <a:pt x="1" y="112"/>
                    </a:lnTo>
                    <a:lnTo>
                      <a:pt x="0" y="102"/>
                    </a:lnTo>
                    <a:lnTo>
                      <a:pt x="0" y="95"/>
                    </a:lnTo>
                    <a:lnTo>
                      <a:pt x="0" y="86"/>
                    </a:lnTo>
                    <a:lnTo>
                      <a:pt x="15" y="82"/>
                    </a:lnTo>
                    <a:lnTo>
                      <a:pt x="18" y="69"/>
                    </a:lnTo>
                    <a:lnTo>
                      <a:pt x="21" y="59"/>
                    </a:lnTo>
                    <a:lnTo>
                      <a:pt x="27" y="49"/>
                    </a:lnTo>
                    <a:lnTo>
                      <a:pt x="19" y="35"/>
                    </a:lnTo>
                    <a:lnTo>
                      <a:pt x="24" y="29"/>
                    </a:lnTo>
                    <a:lnTo>
                      <a:pt x="31" y="23"/>
                    </a:lnTo>
                    <a:lnTo>
                      <a:pt x="38" y="17"/>
                    </a:lnTo>
                    <a:lnTo>
                      <a:pt x="56" y="23"/>
                    </a:lnTo>
                    <a:lnTo>
                      <a:pt x="66" y="19"/>
                    </a:lnTo>
                    <a:lnTo>
                      <a:pt x="75" y="16"/>
                    </a:lnTo>
                    <a:lnTo>
                      <a:pt x="88" y="13"/>
                    </a:lnTo>
                    <a:lnTo>
                      <a:pt x="95" y="0"/>
                    </a:lnTo>
                  </a:path>
                </a:pathLst>
              </a:custGeom>
              <a:solidFill>
                <a:srgbClr val="FF0000"/>
              </a:solidFill>
              <a:ln w="12700" cap="rnd" cmpd="sng">
                <a:solidFill>
                  <a:srgbClr val="000000"/>
                </a:solidFill>
                <a:prstDash val="solid"/>
                <a:round/>
                <a:headEnd/>
                <a:tailEnd/>
              </a:ln>
            </p:spPr>
            <p:txBody>
              <a:bodyPr/>
              <a:lstStyle/>
              <a:p>
                <a:endParaRPr lang="en-GB">
                  <a:latin typeface="+mn-lt"/>
                </a:endParaRPr>
              </a:p>
            </p:txBody>
          </p:sp>
          <p:sp>
            <p:nvSpPr>
              <p:cNvPr id="51257" name="Oval 9"/>
              <p:cNvSpPr>
                <a:spLocks noChangeArrowheads="1"/>
              </p:cNvSpPr>
              <p:nvPr/>
            </p:nvSpPr>
            <p:spPr bwMode="auto">
              <a:xfrm>
                <a:off x="4089" y="2182"/>
                <a:ext cx="71" cy="64"/>
              </a:xfrm>
              <a:prstGeom prst="ellipse">
                <a:avLst/>
              </a:prstGeom>
              <a:solidFill>
                <a:srgbClr val="000000"/>
              </a:solidFill>
              <a:ln w="12700">
                <a:solidFill>
                  <a:srgbClr val="000000"/>
                </a:solidFill>
                <a:round/>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latin typeface="+mn-lt"/>
                </a:endParaRPr>
              </a:p>
            </p:txBody>
          </p:sp>
        </p:grpSp>
        <p:sp>
          <p:nvSpPr>
            <p:cNvPr id="51253" name="Rectangle 10"/>
            <p:cNvSpPr>
              <a:spLocks noChangeArrowheads="1"/>
            </p:cNvSpPr>
            <p:nvPr/>
          </p:nvSpPr>
          <p:spPr bwMode="auto">
            <a:xfrm>
              <a:off x="3852" y="2116"/>
              <a:ext cx="512"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latin typeface="+mn-lt"/>
              </a:endParaRPr>
            </a:p>
          </p:txBody>
        </p:sp>
        <p:pic>
          <p:nvPicPr>
            <p:cNvPr id="51254" name="Picture 1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66" y="2209"/>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5" name="Picture 12"/>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63" y="2247"/>
              <a:ext cx="193"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3"/>
          <p:cNvGrpSpPr>
            <a:grpSpLocks/>
          </p:cNvGrpSpPr>
          <p:nvPr/>
        </p:nvGrpSpPr>
        <p:grpSpPr bwMode="auto">
          <a:xfrm>
            <a:off x="3384661" y="1955800"/>
            <a:ext cx="1828800" cy="1319212"/>
            <a:chOff x="1352" y="1185"/>
            <a:chExt cx="1248" cy="831"/>
          </a:xfrm>
        </p:grpSpPr>
        <p:grpSp>
          <p:nvGrpSpPr>
            <p:cNvPr id="51236" name="Group 14"/>
            <p:cNvGrpSpPr>
              <a:grpSpLocks/>
            </p:cNvGrpSpPr>
            <p:nvPr/>
          </p:nvGrpSpPr>
          <p:grpSpPr bwMode="auto">
            <a:xfrm>
              <a:off x="1352" y="1826"/>
              <a:ext cx="1248" cy="190"/>
              <a:chOff x="1352" y="1826"/>
              <a:chExt cx="1248" cy="190"/>
            </a:xfrm>
          </p:grpSpPr>
          <p:grpSp>
            <p:nvGrpSpPr>
              <p:cNvPr id="51238" name="Group 15"/>
              <p:cNvGrpSpPr>
                <a:grpSpLocks/>
              </p:cNvGrpSpPr>
              <p:nvPr/>
            </p:nvGrpSpPr>
            <p:grpSpPr bwMode="auto">
              <a:xfrm>
                <a:off x="1441" y="1826"/>
                <a:ext cx="952" cy="190"/>
                <a:chOff x="1441" y="1826"/>
                <a:chExt cx="952" cy="190"/>
              </a:xfrm>
            </p:grpSpPr>
            <p:sp>
              <p:nvSpPr>
                <p:cNvPr id="51240" name="Freeform 16"/>
                <p:cNvSpPr>
                  <a:spLocks/>
                </p:cNvSpPr>
                <p:nvPr/>
              </p:nvSpPr>
              <p:spPr bwMode="auto">
                <a:xfrm>
                  <a:off x="1441" y="1829"/>
                  <a:ext cx="24" cy="97"/>
                </a:xfrm>
                <a:custGeom>
                  <a:avLst/>
                  <a:gdLst>
                    <a:gd name="T0" fmla="*/ 0 w 24"/>
                    <a:gd name="T1" fmla="*/ 96 h 97"/>
                    <a:gd name="T2" fmla="*/ 14 w 24"/>
                    <a:gd name="T3" fmla="*/ 15 h 97"/>
                    <a:gd name="T4" fmla="*/ 15 w 24"/>
                    <a:gd name="T5" fmla="*/ 11 h 97"/>
                    <a:gd name="T6" fmla="*/ 15 w 24"/>
                    <a:gd name="T7" fmla="*/ 7 h 97"/>
                    <a:gd name="T8" fmla="*/ 17 w 24"/>
                    <a:gd name="T9" fmla="*/ 4 h 97"/>
                    <a:gd name="T10" fmla="*/ 19 w 24"/>
                    <a:gd name="T11" fmla="*/ 2 h 97"/>
                    <a:gd name="T12" fmla="*/ 23 w 24"/>
                    <a:gd name="T13" fmla="*/ 0 h 97"/>
                    <a:gd name="T14" fmla="*/ 0 60000 65536"/>
                    <a:gd name="T15" fmla="*/ 0 60000 65536"/>
                    <a:gd name="T16" fmla="*/ 0 60000 65536"/>
                    <a:gd name="T17" fmla="*/ 0 60000 65536"/>
                    <a:gd name="T18" fmla="*/ 0 60000 65536"/>
                    <a:gd name="T19" fmla="*/ 0 60000 65536"/>
                    <a:gd name="T20" fmla="*/ 0 60000 65536"/>
                    <a:gd name="T21" fmla="*/ 0 w 24"/>
                    <a:gd name="T22" fmla="*/ 0 h 97"/>
                    <a:gd name="T23" fmla="*/ 24 w 24"/>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7">
                      <a:moveTo>
                        <a:pt x="0" y="96"/>
                      </a:moveTo>
                      <a:lnTo>
                        <a:pt x="14" y="15"/>
                      </a:lnTo>
                      <a:lnTo>
                        <a:pt x="15" y="11"/>
                      </a:lnTo>
                      <a:lnTo>
                        <a:pt x="15" y="7"/>
                      </a:lnTo>
                      <a:lnTo>
                        <a:pt x="17" y="4"/>
                      </a:lnTo>
                      <a:lnTo>
                        <a:pt x="19" y="2"/>
                      </a:lnTo>
                      <a:lnTo>
                        <a:pt x="23"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1" name="Freeform 17"/>
                <p:cNvSpPr>
                  <a:spLocks/>
                </p:cNvSpPr>
                <p:nvPr/>
              </p:nvSpPr>
              <p:spPr bwMode="auto">
                <a:xfrm>
                  <a:off x="1462" y="1828"/>
                  <a:ext cx="88" cy="188"/>
                </a:xfrm>
                <a:custGeom>
                  <a:avLst/>
                  <a:gdLst>
                    <a:gd name="T0" fmla="*/ 0 w 88"/>
                    <a:gd name="T1" fmla="*/ 0 h 188"/>
                    <a:gd name="T2" fmla="*/ 4 w 88"/>
                    <a:gd name="T3" fmla="*/ 1 h 188"/>
                    <a:gd name="T4" fmla="*/ 8 w 88"/>
                    <a:gd name="T5" fmla="*/ 5 h 188"/>
                    <a:gd name="T6" fmla="*/ 9 w 88"/>
                    <a:gd name="T7" fmla="*/ 9 h 188"/>
                    <a:gd name="T8" fmla="*/ 10 w 88"/>
                    <a:gd name="T9" fmla="*/ 16 h 188"/>
                    <a:gd name="T10" fmla="*/ 29 w 88"/>
                    <a:gd name="T11" fmla="*/ 172 h 188"/>
                    <a:gd name="T12" fmla="*/ 31 w 88"/>
                    <a:gd name="T13" fmla="*/ 181 h 188"/>
                    <a:gd name="T14" fmla="*/ 32 w 88"/>
                    <a:gd name="T15" fmla="*/ 184 h 188"/>
                    <a:gd name="T16" fmla="*/ 35 w 88"/>
                    <a:gd name="T17" fmla="*/ 187 h 188"/>
                    <a:gd name="T18" fmla="*/ 40 w 88"/>
                    <a:gd name="T19" fmla="*/ 187 h 188"/>
                    <a:gd name="T20" fmla="*/ 44 w 88"/>
                    <a:gd name="T21" fmla="*/ 185 h 188"/>
                    <a:gd name="T22" fmla="*/ 46 w 88"/>
                    <a:gd name="T23" fmla="*/ 181 h 188"/>
                    <a:gd name="T24" fmla="*/ 78 w 88"/>
                    <a:gd name="T25" fmla="*/ 15 h 188"/>
                    <a:gd name="T26" fmla="*/ 79 w 88"/>
                    <a:gd name="T27" fmla="*/ 11 h 188"/>
                    <a:gd name="T28" fmla="*/ 80 w 88"/>
                    <a:gd name="T29" fmla="*/ 7 h 188"/>
                    <a:gd name="T30" fmla="*/ 81 w 88"/>
                    <a:gd name="T31" fmla="*/ 5 h 188"/>
                    <a:gd name="T32" fmla="*/ 83 w 88"/>
                    <a:gd name="T33" fmla="*/ 1 h 188"/>
                    <a:gd name="T34" fmla="*/ 87 w 88"/>
                    <a:gd name="T35" fmla="*/ 1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88"/>
                    <a:gd name="T56" fmla="*/ 88 w 88"/>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88">
                      <a:moveTo>
                        <a:pt x="0" y="0"/>
                      </a:moveTo>
                      <a:lnTo>
                        <a:pt x="4" y="1"/>
                      </a:lnTo>
                      <a:lnTo>
                        <a:pt x="8" y="5"/>
                      </a:lnTo>
                      <a:lnTo>
                        <a:pt x="9" y="9"/>
                      </a:lnTo>
                      <a:lnTo>
                        <a:pt x="10" y="16"/>
                      </a:lnTo>
                      <a:lnTo>
                        <a:pt x="29" y="172"/>
                      </a:lnTo>
                      <a:lnTo>
                        <a:pt x="31" y="181"/>
                      </a:lnTo>
                      <a:lnTo>
                        <a:pt x="32" y="184"/>
                      </a:lnTo>
                      <a:lnTo>
                        <a:pt x="35" y="187"/>
                      </a:lnTo>
                      <a:lnTo>
                        <a:pt x="40" y="187"/>
                      </a:lnTo>
                      <a:lnTo>
                        <a:pt x="44" y="185"/>
                      </a:lnTo>
                      <a:lnTo>
                        <a:pt x="46" y="181"/>
                      </a:lnTo>
                      <a:lnTo>
                        <a:pt x="78" y="15"/>
                      </a:lnTo>
                      <a:lnTo>
                        <a:pt x="79" y="11"/>
                      </a:lnTo>
                      <a:lnTo>
                        <a:pt x="80" y="7"/>
                      </a:lnTo>
                      <a:lnTo>
                        <a:pt x="81" y="5"/>
                      </a:lnTo>
                      <a:lnTo>
                        <a:pt x="83" y="1"/>
                      </a:lnTo>
                      <a:lnTo>
                        <a:pt x="87"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2" name="Freeform 18"/>
                <p:cNvSpPr>
                  <a:spLocks/>
                </p:cNvSpPr>
                <p:nvPr/>
              </p:nvSpPr>
              <p:spPr bwMode="auto">
                <a:xfrm>
                  <a:off x="1552" y="1828"/>
                  <a:ext cx="84" cy="188"/>
                </a:xfrm>
                <a:custGeom>
                  <a:avLst/>
                  <a:gdLst>
                    <a:gd name="T0" fmla="*/ 0 w 84"/>
                    <a:gd name="T1" fmla="*/ 1 h 188"/>
                    <a:gd name="T2" fmla="*/ 2 w 84"/>
                    <a:gd name="T3" fmla="*/ 2 h 188"/>
                    <a:gd name="T4" fmla="*/ 5 w 84"/>
                    <a:gd name="T5" fmla="*/ 5 h 188"/>
                    <a:gd name="T6" fmla="*/ 5 w 84"/>
                    <a:gd name="T7" fmla="*/ 9 h 188"/>
                    <a:gd name="T8" fmla="*/ 7 w 84"/>
                    <a:gd name="T9" fmla="*/ 16 h 188"/>
                    <a:gd name="T10" fmla="*/ 26 w 84"/>
                    <a:gd name="T11" fmla="*/ 172 h 188"/>
                    <a:gd name="T12" fmla="*/ 27 w 84"/>
                    <a:gd name="T13" fmla="*/ 181 h 188"/>
                    <a:gd name="T14" fmla="*/ 29 w 84"/>
                    <a:gd name="T15" fmla="*/ 184 h 188"/>
                    <a:gd name="T16" fmla="*/ 32 w 84"/>
                    <a:gd name="T17" fmla="*/ 187 h 188"/>
                    <a:gd name="T18" fmla="*/ 36 w 84"/>
                    <a:gd name="T19" fmla="*/ 187 h 188"/>
                    <a:gd name="T20" fmla="*/ 40 w 84"/>
                    <a:gd name="T21" fmla="*/ 185 h 188"/>
                    <a:gd name="T22" fmla="*/ 42 w 84"/>
                    <a:gd name="T23" fmla="*/ 181 h 188"/>
                    <a:gd name="T24" fmla="*/ 75 w 84"/>
                    <a:gd name="T25" fmla="*/ 15 h 188"/>
                    <a:gd name="T26" fmla="*/ 75 w 84"/>
                    <a:gd name="T27" fmla="*/ 11 h 188"/>
                    <a:gd name="T28" fmla="*/ 76 w 84"/>
                    <a:gd name="T29" fmla="*/ 7 h 188"/>
                    <a:gd name="T30" fmla="*/ 77 w 84"/>
                    <a:gd name="T31" fmla="*/ 5 h 188"/>
                    <a:gd name="T32" fmla="*/ 79 w 84"/>
                    <a:gd name="T33" fmla="*/ 3 h 188"/>
                    <a:gd name="T34" fmla="*/ 83 w 84"/>
                    <a:gd name="T35" fmla="*/ 0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188"/>
                    <a:gd name="T56" fmla="*/ 84 w 84"/>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188">
                      <a:moveTo>
                        <a:pt x="0" y="1"/>
                      </a:moveTo>
                      <a:lnTo>
                        <a:pt x="2" y="2"/>
                      </a:lnTo>
                      <a:lnTo>
                        <a:pt x="5" y="5"/>
                      </a:lnTo>
                      <a:lnTo>
                        <a:pt x="5" y="9"/>
                      </a:lnTo>
                      <a:lnTo>
                        <a:pt x="7" y="16"/>
                      </a:lnTo>
                      <a:lnTo>
                        <a:pt x="26" y="172"/>
                      </a:lnTo>
                      <a:lnTo>
                        <a:pt x="27" y="181"/>
                      </a:lnTo>
                      <a:lnTo>
                        <a:pt x="29" y="184"/>
                      </a:lnTo>
                      <a:lnTo>
                        <a:pt x="32" y="187"/>
                      </a:lnTo>
                      <a:lnTo>
                        <a:pt x="36" y="187"/>
                      </a:lnTo>
                      <a:lnTo>
                        <a:pt x="40" y="185"/>
                      </a:lnTo>
                      <a:lnTo>
                        <a:pt x="42" y="181"/>
                      </a:lnTo>
                      <a:lnTo>
                        <a:pt x="75" y="15"/>
                      </a:lnTo>
                      <a:lnTo>
                        <a:pt x="75" y="11"/>
                      </a:lnTo>
                      <a:lnTo>
                        <a:pt x="76" y="7"/>
                      </a:lnTo>
                      <a:lnTo>
                        <a:pt x="77" y="5"/>
                      </a:lnTo>
                      <a:lnTo>
                        <a:pt x="79" y="3"/>
                      </a:lnTo>
                      <a:lnTo>
                        <a:pt x="83"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3" name="Freeform 19"/>
                <p:cNvSpPr>
                  <a:spLocks/>
                </p:cNvSpPr>
                <p:nvPr/>
              </p:nvSpPr>
              <p:spPr bwMode="auto">
                <a:xfrm>
                  <a:off x="1637" y="1828"/>
                  <a:ext cx="88" cy="188"/>
                </a:xfrm>
                <a:custGeom>
                  <a:avLst/>
                  <a:gdLst>
                    <a:gd name="T0" fmla="*/ 0 w 88"/>
                    <a:gd name="T1" fmla="*/ 0 h 188"/>
                    <a:gd name="T2" fmla="*/ 4 w 88"/>
                    <a:gd name="T3" fmla="*/ 1 h 188"/>
                    <a:gd name="T4" fmla="*/ 8 w 88"/>
                    <a:gd name="T5" fmla="*/ 5 h 188"/>
                    <a:gd name="T6" fmla="*/ 9 w 88"/>
                    <a:gd name="T7" fmla="*/ 9 h 188"/>
                    <a:gd name="T8" fmla="*/ 10 w 88"/>
                    <a:gd name="T9" fmla="*/ 16 h 188"/>
                    <a:gd name="T10" fmla="*/ 29 w 88"/>
                    <a:gd name="T11" fmla="*/ 172 h 188"/>
                    <a:gd name="T12" fmla="*/ 31 w 88"/>
                    <a:gd name="T13" fmla="*/ 181 h 188"/>
                    <a:gd name="T14" fmla="*/ 32 w 88"/>
                    <a:gd name="T15" fmla="*/ 184 h 188"/>
                    <a:gd name="T16" fmla="*/ 35 w 88"/>
                    <a:gd name="T17" fmla="*/ 187 h 188"/>
                    <a:gd name="T18" fmla="*/ 40 w 88"/>
                    <a:gd name="T19" fmla="*/ 187 h 188"/>
                    <a:gd name="T20" fmla="*/ 44 w 88"/>
                    <a:gd name="T21" fmla="*/ 185 h 188"/>
                    <a:gd name="T22" fmla="*/ 46 w 88"/>
                    <a:gd name="T23" fmla="*/ 181 h 188"/>
                    <a:gd name="T24" fmla="*/ 79 w 88"/>
                    <a:gd name="T25" fmla="*/ 15 h 188"/>
                    <a:gd name="T26" fmla="*/ 80 w 88"/>
                    <a:gd name="T27" fmla="*/ 11 h 188"/>
                    <a:gd name="T28" fmla="*/ 80 w 88"/>
                    <a:gd name="T29" fmla="*/ 7 h 188"/>
                    <a:gd name="T30" fmla="*/ 81 w 88"/>
                    <a:gd name="T31" fmla="*/ 5 h 188"/>
                    <a:gd name="T32" fmla="*/ 84 w 88"/>
                    <a:gd name="T33" fmla="*/ 1 h 188"/>
                    <a:gd name="T34" fmla="*/ 87 w 88"/>
                    <a:gd name="T35" fmla="*/ 1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88"/>
                    <a:gd name="T56" fmla="*/ 88 w 88"/>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88">
                      <a:moveTo>
                        <a:pt x="0" y="0"/>
                      </a:moveTo>
                      <a:lnTo>
                        <a:pt x="4" y="1"/>
                      </a:lnTo>
                      <a:lnTo>
                        <a:pt x="8" y="5"/>
                      </a:lnTo>
                      <a:lnTo>
                        <a:pt x="9" y="9"/>
                      </a:lnTo>
                      <a:lnTo>
                        <a:pt x="10" y="16"/>
                      </a:lnTo>
                      <a:lnTo>
                        <a:pt x="29" y="172"/>
                      </a:lnTo>
                      <a:lnTo>
                        <a:pt x="31" y="181"/>
                      </a:lnTo>
                      <a:lnTo>
                        <a:pt x="32" y="184"/>
                      </a:lnTo>
                      <a:lnTo>
                        <a:pt x="35" y="187"/>
                      </a:lnTo>
                      <a:lnTo>
                        <a:pt x="40" y="187"/>
                      </a:lnTo>
                      <a:lnTo>
                        <a:pt x="44" y="185"/>
                      </a:lnTo>
                      <a:lnTo>
                        <a:pt x="46" y="181"/>
                      </a:lnTo>
                      <a:lnTo>
                        <a:pt x="79" y="15"/>
                      </a:lnTo>
                      <a:lnTo>
                        <a:pt x="80" y="11"/>
                      </a:lnTo>
                      <a:lnTo>
                        <a:pt x="80" y="7"/>
                      </a:lnTo>
                      <a:lnTo>
                        <a:pt x="81" y="5"/>
                      </a:lnTo>
                      <a:lnTo>
                        <a:pt x="84" y="1"/>
                      </a:lnTo>
                      <a:lnTo>
                        <a:pt x="87"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4" name="Freeform 20"/>
                <p:cNvSpPr>
                  <a:spLocks/>
                </p:cNvSpPr>
                <p:nvPr/>
              </p:nvSpPr>
              <p:spPr bwMode="auto">
                <a:xfrm>
                  <a:off x="1728" y="1827"/>
                  <a:ext cx="85" cy="189"/>
                </a:xfrm>
                <a:custGeom>
                  <a:avLst/>
                  <a:gdLst>
                    <a:gd name="T0" fmla="*/ 0 w 85"/>
                    <a:gd name="T1" fmla="*/ 1 h 189"/>
                    <a:gd name="T2" fmla="*/ 2 w 85"/>
                    <a:gd name="T3" fmla="*/ 1 h 189"/>
                    <a:gd name="T4" fmla="*/ 5 w 85"/>
                    <a:gd name="T5" fmla="*/ 5 h 189"/>
                    <a:gd name="T6" fmla="*/ 7 w 85"/>
                    <a:gd name="T7" fmla="*/ 8 h 189"/>
                    <a:gd name="T8" fmla="*/ 7 w 85"/>
                    <a:gd name="T9" fmla="*/ 15 h 189"/>
                    <a:gd name="T10" fmla="*/ 26 w 85"/>
                    <a:gd name="T11" fmla="*/ 173 h 189"/>
                    <a:gd name="T12" fmla="*/ 28 w 85"/>
                    <a:gd name="T13" fmla="*/ 182 h 189"/>
                    <a:gd name="T14" fmla="*/ 30 w 85"/>
                    <a:gd name="T15" fmla="*/ 185 h 189"/>
                    <a:gd name="T16" fmla="*/ 33 w 85"/>
                    <a:gd name="T17" fmla="*/ 187 h 189"/>
                    <a:gd name="T18" fmla="*/ 36 w 85"/>
                    <a:gd name="T19" fmla="*/ 188 h 189"/>
                    <a:gd name="T20" fmla="*/ 40 w 85"/>
                    <a:gd name="T21" fmla="*/ 186 h 189"/>
                    <a:gd name="T22" fmla="*/ 43 w 85"/>
                    <a:gd name="T23" fmla="*/ 182 h 189"/>
                    <a:gd name="T24" fmla="*/ 76 w 85"/>
                    <a:gd name="T25" fmla="*/ 14 h 189"/>
                    <a:gd name="T26" fmla="*/ 76 w 85"/>
                    <a:gd name="T27" fmla="*/ 10 h 189"/>
                    <a:gd name="T28" fmla="*/ 77 w 85"/>
                    <a:gd name="T29" fmla="*/ 6 h 189"/>
                    <a:gd name="T30" fmla="*/ 78 w 85"/>
                    <a:gd name="T31" fmla="*/ 4 h 189"/>
                    <a:gd name="T32" fmla="*/ 81 w 85"/>
                    <a:gd name="T33" fmla="*/ 1 h 189"/>
                    <a:gd name="T34" fmla="*/ 84 w 85"/>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189"/>
                    <a:gd name="T56" fmla="*/ 85 w 85"/>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189">
                      <a:moveTo>
                        <a:pt x="0" y="1"/>
                      </a:moveTo>
                      <a:lnTo>
                        <a:pt x="2" y="1"/>
                      </a:lnTo>
                      <a:lnTo>
                        <a:pt x="5" y="5"/>
                      </a:lnTo>
                      <a:lnTo>
                        <a:pt x="7" y="8"/>
                      </a:lnTo>
                      <a:lnTo>
                        <a:pt x="7" y="15"/>
                      </a:lnTo>
                      <a:lnTo>
                        <a:pt x="26" y="173"/>
                      </a:lnTo>
                      <a:lnTo>
                        <a:pt x="28" y="182"/>
                      </a:lnTo>
                      <a:lnTo>
                        <a:pt x="30" y="185"/>
                      </a:lnTo>
                      <a:lnTo>
                        <a:pt x="33" y="187"/>
                      </a:lnTo>
                      <a:lnTo>
                        <a:pt x="36" y="188"/>
                      </a:lnTo>
                      <a:lnTo>
                        <a:pt x="40" y="186"/>
                      </a:lnTo>
                      <a:lnTo>
                        <a:pt x="43" y="182"/>
                      </a:lnTo>
                      <a:lnTo>
                        <a:pt x="76" y="14"/>
                      </a:lnTo>
                      <a:lnTo>
                        <a:pt x="76" y="10"/>
                      </a:lnTo>
                      <a:lnTo>
                        <a:pt x="77" y="6"/>
                      </a:lnTo>
                      <a:lnTo>
                        <a:pt x="78" y="4"/>
                      </a:lnTo>
                      <a:lnTo>
                        <a:pt x="81" y="1"/>
                      </a:lnTo>
                      <a:lnTo>
                        <a:pt x="84"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5" name="Freeform 21"/>
                <p:cNvSpPr>
                  <a:spLocks/>
                </p:cNvSpPr>
                <p:nvPr/>
              </p:nvSpPr>
              <p:spPr bwMode="auto">
                <a:xfrm>
                  <a:off x="1812" y="1827"/>
                  <a:ext cx="88" cy="189"/>
                </a:xfrm>
                <a:custGeom>
                  <a:avLst/>
                  <a:gdLst>
                    <a:gd name="T0" fmla="*/ 0 w 88"/>
                    <a:gd name="T1" fmla="*/ 0 h 189"/>
                    <a:gd name="T2" fmla="*/ 5 w 88"/>
                    <a:gd name="T3" fmla="*/ 1 h 189"/>
                    <a:gd name="T4" fmla="*/ 9 w 88"/>
                    <a:gd name="T5" fmla="*/ 4 h 189"/>
                    <a:gd name="T6" fmla="*/ 9 w 88"/>
                    <a:gd name="T7" fmla="*/ 9 h 189"/>
                    <a:gd name="T8" fmla="*/ 11 w 88"/>
                    <a:gd name="T9" fmla="*/ 15 h 189"/>
                    <a:gd name="T10" fmla="*/ 30 w 88"/>
                    <a:gd name="T11" fmla="*/ 173 h 189"/>
                    <a:gd name="T12" fmla="*/ 31 w 88"/>
                    <a:gd name="T13" fmla="*/ 182 h 189"/>
                    <a:gd name="T14" fmla="*/ 32 w 88"/>
                    <a:gd name="T15" fmla="*/ 185 h 189"/>
                    <a:gd name="T16" fmla="*/ 36 w 88"/>
                    <a:gd name="T17" fmla="*/ 187 h 189"/>
                    <a:gd name="T18" fmla="*/ 40 w 88"/>
                    <a:gd name="T19" fmla="*/ 188 h 189"/>
                    <a:gd name="T20" fmla="*/ 44 w 88"/>
                    <a:gd name="T21" fmla="*/ 186 h 189"/>
                    <a:gd name="T22" fmla="*/ 46 w 88"/>
                    <a:gd name="T23" fmla="*/ 182 h 189"/>
                    <a:gd name="T24" fmla="*/ 79 w 88"/>
                    <a:gd name="T25" fmla="*/ 14 h 189"/>
                    <a:gd name="T26" fmla="*/ 80 w 88"/>
                    <a:gd name="T27" fmla="*/ 10 h 189"/>
                    <a:gd name="T28" fmla="*/ 80 w 88"/>
                    <a:gd name="T29" fmla="*/ 6 h 189"/>
                    <a:gd name="T30" fmla="*/ 81 w 88"/>
                    <a:gd name="T31" fmla="*/ 4 h 189"/>
                    <a:gd name="T32" fmla="*/ 84 w 88"/>
                    <a:gd name="T33" fmla="*/ 1 h 189"/>
                    <a:gd name="T34" fmla="*/ 87 w 88"/>
                    <a:gd name="T35" fmla="*/ 1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89"/>
                    <a:gd name="T56" fmla="*/ 88 w 88"/>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89">
                      <a:moveTo>
                        <a:pt x="0" y="0"/>
                      </a:moveTo>
                      <a:lnTo>
                        <a:pt x="5" y="1"/>
                      </a:lnTo>
                      <a:lnTo>
                        <a:pt x="9" y="4"/>
                      </a:lnTo>
                      <a:lnTo>
                        <a:pt x="9" y="9"/>
                      </a:lnTo>
                      <a:lnTo>
                        <a:pt x="11" y="15"/>
                      </a:lnTo>
                      <a:lnTo>
                        <a:pt x="30" y="173"/>
                      </a:lnTo>
                      <a:lnTo>
                        <a:pt x="31" y="182"/>
                      </a:lnTo>
                      <a:lnTo>
                        <a:pt x="32" y="185"/>
                      </a:lnTo>
                      <a:lnTo>
                        <a:pt x="36" y="187"/>
                      </a:lnTo>
                      <a:lnTo>
                        <a:pt x="40" y="188"/>
                      </a:lnTo>
                      <a:lnTo>
                        <a:pt x="44" y="186"/>
                      </a:lnTo>
                      <a:lnTo>
                        <a:pt x="46" y="182"/>
                      </a:lnTo>
                      <a:lnTo>
                        <a:pt x="79" y="14"/>
                      </a:lnTo>
                      <a:lnTo>
                        <a:pt x="80" y="10"/>
                      </a:lnTo>
                      <a:lnTo>
                        <a:pt x="80" y="6"/>
                      </a:lnTo>
                      <a:lnTo>
                        <a:pt x="81" y="4"/>
                      </a:lnTo>
                      <a:lnTo>
                        <a:pt x="84" y="1"/>
                      </a:lnTo>
                      <a:lnTo>
                        <a:pt x="87"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6" name="Freeform 22"/>
                <p:cNvSpPr>
                  <a:spLocks/>
                </p:cNvSpPr>
                <p:nvPr/>
              </p:nvSpPr>
              <p:spPr bwMode="auto">
                <a:xfrm>
                  <a:off x="1900" y="1827"/>
                  <a:ext cx="86" cy="189"/>
                </a:xfrm>
                <a:custGeom>
                  <a:avLst/>
                  <a:gdLst>
                    <a:gd name="T0" fmla="*/ 0 w 86"/>
                    <a:gd name="T1" fmla="*/ 1 h 189"/>
                    <a:gd name="T2" fmla="*/ 3 w 86"/>
                    <a:gd name="T3" fmla="*/ 1 h 189"/>
                    <a:gd name="T4" fmla="*/ 6 w 86"/>
                    <a:gd name="T5" fmla="*/ 5 h 189"/>
                    <a:gd name="T6" fmla="*/ 7 w 86"/>
                    <a:gd name="T7" fmla="*/ 8 h 189"/>
                    <a:gd name="T8" fmla="*/ 7 w 86"/>
                    <a:gd name="T9" fmla="*/ 15 h 189"/>
                    <a:gd name="T10" fmla="*/ 27 w 86"/>
                    <a:gd name="T11" fmla="*/ 173 h 189"/>
                    <a:gd name="T12" fmla="*/ 29 w 86"/>
                    <a:gd name="T13" fmla="*/ 182 h 189"/>
                    <a:gd name="T14" fmla="*/ 30 w 86"/>
                    <a:gd name="T15" fmla="*/ 185 h 189"/>
                    <a:gd name="T16" fmla="*/ 33 w 86"/>
                    <a:gd name="T17" fmla="*/ 187 h 189"/>
                    <a:gd name="T18" fmla="*/ 38 w 86"/>
                    <a:gd name="T19" fmla="*/ 188 h 189"/>
                    <a:gd name="T20" fmla="*/ 41 w 86"/>
                    <a:gd name="T21" fmla="*/ 186 h 189"/>
                    <a:gd name="T22" fmla="*/ 44 w 86"/>
                    <a:gd name="T23" fmla="*/ 182 h 189"/>
                    <a:gd name="T24" fmla="*/ 77 w 86"/>
                    <a:gd name="T25" fmla="*/ 14 h 189"/>
                    <a:gd name="T26" fmla="*/ 77 w 86"/>
                    <a:gd name="T27" fmla="*/ 10 h 189"/>
                    <a:gd name="T28" fmla="*/ 78 w 86"/>
                    <a:gd name="T29" fmla="*/ 6 h 189"/>
                    <a:gd name="T30" fmla="*/ 79 w 86"/>
                    <a:gd name="T31" fmla="*/ 4 h 189"/>
                    <a:gd name="T32" fmla="*/ 82 w 86"/>
                    <a:gd name="T33" fmla="*/ 1 h 189"/>
                    <a:gd name="T34" fmla="*/ 85 w 86"/>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189"/>
                    <a:gd name="T56" fmla="*/ 86 w 86"/>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189">
                      <a:moveTo>
                        <a:pt x="0" y="1"/>
                      </a:moveTo>
                      <a:lnTo>
                        <a:pt x="3" y="1"/>
                      </a:lnTo>
                      <a:lnTo>
                        <a:pt x="6" y="5"/>
                      </a:lnTo>
                      <a:lnTo>
                        <a:pt x="7" y="8"/>
                      </a:lnTo>
                      <a:lnTo>
                        <a:pt x="7" y="15"/>
                      </a:lnTo>
                      <a:lnTo>
                        <a:pt x="27" y="173"/>
                      </a:lnTo>
                      <a:lnTo>
                        <a:pt x="29" y="182"/>
                      </a:lnTo>
                      <a:lnTo>
                        <a:pt x="30" y="185"/>
                      </a:lnTo>
                      <a:lnTo>
                        <a:pt x="33" y="187"/>
                      </a:lnTo>
                      <a:lnTo>
                        <a:pt x="38" y="188"/>
                      </a:lnTo>
                      <a:lnTo>
                        <a:pt x="41" y="186"/>
                      </a:lnTo>
                      <a:lnTo>
                        <a:pt x="44" y="182"/>
                      </a:lnTo>
                      <a:lnTo>
                        <a:pt x="77" y="14"/>
                      </a:lnTo>
                      <a:lnTo>
                        <a:pt x="77" y="10"/>
                      </a:lnTo>
                      <a:lnTo>
                        <a:pt x="78" y="6"/>
                      </a:lnTo>
                      <a:lnTo>
                        <a:pt x="79" y="4"/>
                      </a:lnTo>
                      <a:lnTo>
                        <a:pt x="82" y="1"/>
                      </a:lnTo>
                      <a:lnTo>
                        <a:pt x="85"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7" name="Freeform 23"/>
                <p:cNvSpPr>
                  <a:spLocks/>
                </p:cNvSpPr>
                <p:nvPr/>
              </p:nvSpPr>
              <p:spPr bwMode="auto">
                <a:xfrm>
                  <a:off x="1985" y="1827"/>
                  <a:ext cx="87" cy="189"/>
                </a:xfrm>
                <a:custGeom>
                  <a:avLst/>
                  <a:gdLst>
                    <a:gd name="T0" fmla="*/ 0 w 87"/>
                    <a:gd name="T1" fmla="*/ 0 h 189"/>
                    <a:gd name="T2" fmla="*/ 5 w 87"/>
                    <a:gd name="T3" fmla="*/ 1 h 189"/>
                    <a:gd name="T4" fmla="*/ 9 w 87"/>
                    <a:gd name="T5" fmla="*/ 4 h 189"/>
                    <a:gd name="T6" fmla="*/ 9 w 87"/>
                    <a:gd name="T7" fmla="*/ 9 h 189"/>
                    <a:gd name="T8" fmla="*/ 11 w 87"/>
                    <a:gd name="T9" fmla="*/ 15 h 189"/>
                    <a:gd name="T10" fmla="*/ 30 w 87"/>
                    <a:gd name="T11" fmla="*/ 173 h 189"/>
                    <a:gd name="T12" fmla="*/ 31 w 87"/>
                    <a:gd name="T13" fmla="*/ 182 h 189"/>
                    <a:gd name="T14" fmla="*/ 32 w 87"/>
                    <a:gd name="T15" fmla="*/ 185 h 189"/>
                    <a:gd name="T16" fmla="*/ 36 w 87"/>
                    <a:gd name="T17" fmla="*/ 187 h 189"/>
                    <a:gd name="T18" fmla="*/ 39 w 87"/>
                    <a:gd name="T19" fmla="*/ 188 h 189"/>
                    <a:gd name="T20" fmla="*/ 44 w 87"/>
                    <a:gd name="T21" fmla="*/ 186 h 189"/>
                    <a:gd name="T22" fmla="*/ 46 w 87"/>
                    <a:gd name="T23" fmla="*/ 182 h 189"/>
                    <a:gd name="T24" fmla="*/ 78 w 87"/>
                    <a:gd name="T25" fmla="*/ 14 h 189"/>
                    <a:gd name="T26" fmla="*/ 79 w 87"/>
                    <a:gd name="T27" fmla="*/ 10 h 189"/>
                    <a:gd name="T28" fmla="*/ 79 w 87"/>
                    <a:gd name="T29" fmla="*/ 6 h 189"/>
                    <a:gd name="T30" fmla="*/ 80 w 87"/>
                    <a:gd name="T31" fmla="*/ 4 h 189"/>
                    <a:gd name="T32" fmla="*/ 83 w 87"/>
                    <a:gd name="T33" fmla="*/ 1 h 189"/>
                    <a:gd name="T34" fmla="*/ 86 w 87"/>
                    <a:gd name="T35" fmla="*/ 1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89"/>
                    <a:gd name="T56" fmla="*/ 87 w 87"/>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89">
                      <a:moveTo>
                        <a:pt x="0" y="0"/>
                      </a:moveTo>
                      <a:lnTo>
                        <a:pt x="5" y="1"/>
                      </a:lnTo>
                      <a:lnTo>
                        <a:pt x="9" y="4"/>
                      </a:lnTo>
                      <a:lnTo>
                        <a:pt x="9" y="9"/>
                      </a:lnTo>
                      <a:lnTo>
                        <a:pt x="11" y="15"/>
                      </a:lnTo>
                      <a:lnTo>
                        <a:pt x="30" y="173"/>
                      </a:lnTo>
                      <a:lnTo>
                        <a:pt x="31" y="182"/>
                      </a:lnTo>
                      <a:lnTo>
                        <a:pt x="32" y="185"/>
                      </a:lnTo>
                      <a:lnTo>
                        <a:pt x="36" y="187"/>
                      </a:lnTo>
                      <a:lnTo>
                        <a:pt x="39" y="188"/>
                      </a:lnTo>
                      <a:lnTo>
                        <a:pt x="44" y="186"/>
                      </a:lnTo>
                      <a:lnTo>
                        <a:pt x="46" y="182"/>
                      </a:lnTo>
                      <a:lnTo>
                        <a:pt x="78" y="14"/>
                      </a:lnTo>
                      <a:lnTo>
                        <a:pt x="79" y="10"/>
                      </a:lnTo>
                      <a:lnTo>
                        <a:pt x="79" y="6"/>
                      </a:lnTo>
                      <a:lnTo>
                        <a:pt x="80" y="4"/>
                      </a:lnTo>
                      <a:lnTo>
                        <a:pt x="83" y="1"/>
                      </a:lnTo>
                      <a:lnTo>
                        <a:pt x="86"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8" name="Freeform 24"/>
                <p:cNvSpPr>
                  <a:spLocks/>
                </p:cNvSpPr>
                <p:nvPr/>
              </p:nvSpPr>
              <p:spPr bwMode="auto">
                <a:xfrm>
                  <a:off x="2076" y="1827"/>
                  <a:ext cx="85" cy="189"/>
                </a:xfrm>
                <a:custGeom>
                  <a:avLst/>
                  <a:gdLst>
                    <a:gd name="T0" fmla="*/ 0 w 85"/>
                    <a:gd name="T1" fmla="*/ 1 h 189"/>
                    <a:gd name="T2" fmla="*/ 3 w 85"/>
                    <a:gd name="T3" fmla="*/ 1 h 189"/>
                    <a:gd name="T4" fmla="*/ 6 w 85"/>
                    <a:gd name="T5" fmla="*/ 5 h 189"/>
                    <a:gd name="T6" fmla="*/ 7 w 85"/>
                    <a:gd name="T7" fmla="*/ 8 h 189"/>
                    <a:gd name="T8" fmla="*/ 8 w 85"/>
                    <a:gd name="T9" fmla="*/ 15 h 189"/>
                    <a:gd name="T10" fmla="*/ 26 w 85"/>
                    <a:gd name="T11" fmla="*/ 173 h 189"/>
                    <a:gd name="T12" fmla="*/ 29 w 85"/>
                    <a:gd name="T13" fmla="*/ 182 h 189"/>
                    <a:gd name="T14" fmla="*/ 30 w 85"/>
                    <a:gd name="T15" fmla="*/ 184 h 189"/>
                    <a:gd name="T16" fmla="*/ 33 w 85"/>
                    <a:gd name="T17" fmla="*/ 187 h 189"/>
                    <a:gd name="T18" fmla="*/ 37 w 85"/>
                    <a:gd name="T19" fmla="*/ 188 h 189"/>
                    <a:gd name="T20" fmla="*/ 40 w 85"/>
                    <a:gd name="T21" fmla="*/ 186 h 189"/>
                    <a:gd name="T22" fmla="*/ 44 w 85"/>
                    <a:gd name="T23" fmla="*/ 182 h 189"/>
                    <a:gd name="T24" fmla="*/ 76 w 85"/>
                    <a:gd name="T25" fmla="*/ 14 h 189"/>
                    <a:gd name="T26" fmla="*/ 76 w 85"/>
                    <a:gd name="T27" fmla="*/ 10 h 189"/>
                    <a:gd name="T28" fmla="*/ 77 w 85"/>
                    <a:gd name="T29" fmla="*/ 6 h 189"/>
                    <a:gd name="T30" fmla="*/ 78 w 85"/>
                    <a:gd name="T31" fmla="*/ 3 h 189"/>
                    <a:gd name="T32" fmla="*/ 81 w 85"/>
                    <a:gd name="T33" fmla="*/ 1 h 189"/>
                    <a:gd name="T34" fmla="*/ 84 w 85"/>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189"/>
                    <a:gd name="T56" fmla="*/ 85 w 85"/>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189">
                      <a:moveTo>
                        <a:pt x="0" y="1"/>
                      </a:moveTo>
                      <a:lnTo>
                        <a:pt x="3" y="1"/>
                      </a:lnTo>
                      <a:lnTo>
                        <a:pt x="6" y="5"/>
                      </a:lnTo>
                      <a:lnTo>
                        <a:pt x="7" y="8"/>
                      </a:lnTo>
                      <a:lnTo>
                        <a:pt x="8" y="15"/>
                      </a:lnTo>
                      <a:lnTo>
                        <a:pt x="26" y="173"/>
                      </a:lnTo>
                      <a:lnTo>
                        <a:pt x="29" y="182"/>
                      </a:lnTo>
                      <a:lnTo>
                        <a:pt x="30" y="184"/>
                      </a:lnTo>
                      <a:lnTo>
                        <a:pt x="33" y="187"/>
                      </a:lnTo>
                      <a:lnTo>
                        <a:pt x="37" y="188"/>
                      </a:lnTo>
                      <a:lnTo>
                        <a:pt x="40" y="186"/>
                      </a:lnTo>
                      <a:lnTo>
                        <a:pt x="44" y="182"/>
                      </a:lnTo>
                      <a:lnTo>
                        <a:pt x="76" y="14"/>
                      </a:lnTo>
                      <a:lnTo>
                        <a:pt x="76" y="10"/>
                      </a:lnTo>
                      <a:lnTo>
                        <a:pt x="77" y="6"/>
                      </a:lnTo>
                      <a:lnTo>
                        <a:pt x="78" y="3"/>
                      </a:lnTo>
                      <a:lnTo>
                        <a:pt x="81" y="1"/>
                      </a:lnTo>
                      <a:lnTo>
                        <a:pt x="84"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49" name="Freeform 25"/>
                <p:cNvSpPr>
                  <a:spLocks/>
                </p:cNvSpPr>
                <p:nvPr/>
              </p:nvSpPr>
              <p:spPr bwMode="auto">
                <a:xfrm>
                  <a:off x="2160" y="1826"/>
                  <a:ext cx="88" cy="190"/>
                </a:xfrm>
                <a:custGeom>
                  <a:avLst/>
                  <a:gdLst>
                    <a:gd name="T0" fmla="*/ 0 w 88"/>
                    <a:gd name="T1" fmla="*/ 0 h 190"/>
                    <a:gd name="T2" fmla="*/ 5 w 88"/>
                    <a:gd name="T3" fmla="*/ 1 h 190"/>
                    <a:gd name="T4" fmla="*/ 8 w 88"/>
                    <a:gd name="T5" fmla="*/ 4 h 190"/>
                    <a:gd name="T6" fmla="*/ 9 w 88"/>
                    <a:gd name="T7" fmla="*/ 9 h 190"/>
                    <a:gd name="T8" fmla="*/ 10 w 88"/>
                    <a:gd name="T9" fmla="*/ 16 h 190"/>
                    <a:gd name="T10" fmla="*/ 29 w 88"/>
                    <a:gd name="T11" fmla="*/ 174 h 190"/>
                    <a:gd name="T12" fmla="*/ 30 w 88"/>
                    <a:gd name="T13" fmla="*/ 183 h 190"/>
                    <a:gd name="T14" fmla="*/ 33 w 88"/>
                    <a:gd name="T15" fmla="*/ 185 h 190"/>
                    <a:gd name="T16" fmla="*/ 35 w 88"/>
                    <a:gd name="T17" fmla="*/ 187 h 190"/>
                    <a:gd name="T18" fmla="*/ 40 w 88"/>
                    <a:gd name="T19" fmla="*/ 189 h 190"/>
                    <a:gd name="T20" fmla="*/ 43 w 88"/>
                    <a:gd name="T21" fmla="*/ 187 h 190"/>
                    <a:gd name="T22" fmla="*/ 46 w 88"/>
                    <a:gd name="T23" fmla="*/ 183 h 190"/>
                    <a:gd name="T24" fmla="*/ 79 w 88"/>
                    <a:gd name="T25" fmla="*/ 15 h 190"/>
                    <a:gd name="T26" fmla="*/ 79 w 88"/>
                    <a:gd name="T27" fmla="*/ 10 h 190"/>
                    <a:gd name="T28" fmla="*/ 80 w 88"/>
                    <a:gd name="T29" fmla="*/ 7 h 190"/>
                    <a:gd name="T30" fmla="*/ 81 w 88"/>
                    <a:gd name="T31" fmla="*/ 4 h 190"/>
                    <a:gd name="T32" fmla="*/ 83 w 88"/>
                    <a:gd name="T33" fmla="*/ 1 h 190"/>
                    <a:gd name="T34" fmla="*/ 87 w 88"/>
                    <a:gd name="T35" fmla="*/ 1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90"/>
                    <a:gd name="T56" fmla="*/ 88 w 88"/>
                    <a:gd name="T57" fmla="*/ 190 h 1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90">
                      <a:moveTo>
                        <a:pt x="0" y="0"/>
                      </a:moveTo>
                      <a:lnTo>
                        <a:pt x="5" y="1"/>
                      </a:lnTo>
                      <a:lnTo>
                        <a:pt x="8" y="4"/>
                      </a:lnTo>
                      <a:lnTo>
                        <a:pt x="9" y="9"/>
                      </a:lnTo>
                      <a:lnTo>
                        <a:pt x="10" y="16"/>
                      </a:lnTo>
                      <a:lnTo>
                        <a:pt x="29" y="174"/>
                      </a:lnTo>
                      <a:lnTo>
                        <a:pt x="30" y="183"/>
                      </a:lnTo>
                      <a:lnTo>
                        <a:pt x="33" y="185"/>
                      </a:lnTo>
                      <a:lnTo>
                        <a:pt x="35" y="187"/>
                      </a:lnTo>
                      <a:lnTo>
                        <a:pt x="40" y="189"/>
                      </a:lnTo>
                      <a:lnTo>
                        <a:pt x="43" y="187"/>
                      </a:lnTo>
                      <a:lnTo>
                        <a:pt x="46" y="183"/>
                      </a:lnTo>
                      <a:lnTo>
                        <a:pt x="79" y="15"/>
                      </a:lnTo>
                      <a:lnTo>
                        <a:pt x="79" y="10"/>
                      </a:lnTo>
                      <a:lnTo>
                        <a:pt x="80" y="7"/>
                      </a:lnTo>
                      <a:lnTo>
                        <a:pt x="81" y="4"/>
                      </a:lnTo>
                      <a:lnTo>
                        <a:pt x="83" y="1"/>
                      </a:lnTo>
                      <a:lnTo>
                        <a:pt x="87"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50" name="Freeform 26"/>
                <p:cNvSpPr>
                  <a:spLocks/>
                </p:cNvSpPr>
                <p:nvPr/>
              </p:nvSpPr>
              <p:spPr bwMode="auto">
                <a:xfrm>
                  <a:off x="2248" y="1827"/>
                  <a:ext cx="86" cy="189"/>
                </a:xfrm>
                <a:custGeom>
                  <a:avLst/>
                  <a:gdLst>
                    <a:gd name="T0" fmla="*/ 0 w 86"/>
                    <a:gd name="T1" fmla="*/ 1 h 189"/>
                    <a:gd name="T2" fmla="*/ 2 w 86"/>
                    <a:gd name="T3" fmla="*/ 1 h 189"/>
                    <a:gd name="T4" fmla="*/ 5 w 86"/>
                    <a:gd name="T5" fmla="*/ 5 h 189"/>
                    <a:gd name="T6" fmla="*/ 6 w 86"/>
                    <a:gd name="T7" fmla="*/ 8 h 189"/>
                    <a:gd name="T8" fmla="*/ 7 w 86"/>
                    <a:gd name="T9" fmla="*/ 15 h 189"/>
                    <a:gd name="T10" fmla="*/ 25 w 86"/>
                    <a:gd name="T11" fmla="*/ 173 h 189"/>
                    <a:gd name="T12" fmla="*/ 27 w 86"/>
                    <a:gd name="T13" fmla="*/ 182 h 189"/>
                    <a:gd name="T14" fmla="*/ 30 w 86"/>
                    <a:gd name="T15" fmla="*/ 184 h 189"/>
                    <a:gd name="T16" fmla="*/ 33 w 86"/>
                    <a:gd name="T17" fmla="*/ 187 h 189"/>
                    <a:gd name="T18" fmla="*/ 36 w 86"/>
                    <a:gd name="T19" fmla="*/ 188 h 189"/>
                    <a:gd name="T20" fmla="*/ 40 w 86"/>
                    <a:gd name="T21" fmla="*/ 186 h 189"/>
                    <a:gd name="T22" fmla="*/ 43 w 86"/>
                    <a:gd name="T23" fmla="*/ 182 h 189"/>
                    <a:gd name="T24" fmla="*/ 75 w 86"/>
                    <a:gd name="T25" fmla="*/ 14 h 189"/>
                    <a:gd name="T26" fmla="*/ 76 w 86"/>
                    <a:gd name="T27" fmla="*/ 10 h 189"/>
                    <a:gd name="T28" fmla="*/ 77 w 86"/>
                    <a:gd name="T29" fmla="*/ 6 h 189"/>
                    <a:gd name="T30" fmla="*/ 78 w 86"/>
                    <a:gd name="T31" fmla="*/ 3 h 189"/>
                    <a:gd name="T32" fmla="*/ 80 w 86"/>
                    <a:gd name="T33" fmla="*/ 1 h 189"/>
                    <a:gd name="T34" fmla="*/ 85 w 86"/>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189"/>
                    <a:gd name="T56" fmla="*/ 86 w 86"/>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189">
                      <a:moveTo>
                        <a:pt x="0" y="1"/>
                      </a:moveTo>
                      <a:lnTo>
                        <a:pt x="2" y="1"/>
                      </a:lnTo>
                      <a:lnTo>
                        <a:pt x="5" y="5"/>
                      </a:lnTo>
                      <a:lnTo>
                        <a:pt x="6" y="8"/>
                      </a:lnTo>
                      <a:lnTo>
                        <a:pt x="7" y="15"/>
                      </a:lnTo>
                      <a:lnTo>
                        <a:pt x="25" y="173"/>
                      </a:lnTo>
                      <a:lnTo>
                        <a:pt x="27" y="182"/>
                      </a:lnTo>
                      <a:lnTo>
                        <a:pt x="30" y="184"/>
                      </a:lnTo>
                      <a:lnTo>
                        <a:pt x="33" y="187"/>
                      </a:lnTo>
                      <a:lnTo>
                        <a:pt x="36" y="188"/>
                      </a:lnTo>
                      <a:lnTo>
                        <a:pt x="40" y="186"/>
                      </a:lnTo>
                      <a:lnTo>
                        <a:pt x="43" y="182"/>
                      </a:lnTo>
                      <a:lnTo>
                        <a:pt x="75" y="14"/>
                      </a:lnTo>
                      <a:lnTo>
                        <a:pt x="76" y="10"/>
                      </a:lnTo>
                      <a:lnTo>
                        <a:pt x="77" y="6"/>
                      </a:lnTo>
                      <a:lnTo>
                        <a:pt x="78" y="3"/>
                      </a:lnTo>
                      <a:lnTo>
                        <a:pt x="80" y="1"/>
                      </a:lnTo>
                      <a:lnTo>
                        <a:pt x="85"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51" name="Freeform 27"/>
                <p:cNvSpPr>
                  <a:spLocks/>
                </p:cNvSpPr>
                <p:nvPr/>
              </p:nvSpPr>
              <p:spPr bwMode="auto">
                <a:xfrm>
                  <a:off x="2333" y="1826"/>
                  <a:ext cx="60" cy="190"/>
                </a:xfrm>
                <a:custGeom>
                  <a:avLst/>
                  <a:gdLst>
                    <a:gd name="T0" fmla="*/ 0 w 60"/>
                    <a:gd name="T1" fmla="*/ 0 h 190"/>
                    <a:gd name="T2" fmla="*/ 4 w 60"/>
                    <a:gd name="T3" fmla="*/ 1 h 190"/>
                    <a:gd name="T4" fmla="*/ 8 w 60"/>
                    <a:gd name="T5" fmla="*/ 4 h 190"/>
                    <a:gd name="T6" fmla="*/ 9 w 60"/>
                    <a:gd name="T7" fmla="*/ 9 h 190"/>
                    <a:gd name="T8" fmla="*/ 10 w 60"/>
                    <a:gd name="T9" fmla="*/ 16 h 190"/>
                    <a:gd name="T10" fmla="*/ 29 w 60"/>
                    <a:gd name="T11" fmla="*/ 174 h 190"/>
                    <a:gd name="T12" fmla="*/ 31 w 60"/>
                    <a:gd name="T13" fmla="*/ 183 h 190"/>
                    <a:gd name="T14" fmla="*/ 32 w 60"/>
                    <a:gd name="T15" fmla="*/ 185 h 190"/>
                    <a:gd name="T16" fmla="*/ 37 w 60"/>
                    <a:gd name="T17" fmla="*/ 187 h 190"/>
                    <a:gd name="T18" fmla="*/ 40 w 60"/>
                    <a:gd name="T19" fmla="*/ 189 h 190"/>
                    <a:gd name="T20" fmla="*/ 44 w 60"/>
                    <a:gd name="T21" fmla="*/ 187 h 190"/>
                    <a:gd name="T22" fmla="*/ 46 w 60"/>
                    <a:gd name="T23" fmla="*/ 183 h 190"/>
                    <a:gd name="T24" fmla="*/ 59 w 60"/>
                    <a:gd name="T25" fmla="*/ 102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90"/>
                    <a:gd name="T41" fmla="*/ 60 w 6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90">
                      <a:moveTo>
                        <a:pt x="0" y="0"/>
                      </a:moveTo>
                      <a:lnTo>
                        <a:pt x="4" y="1"/>
                      </a:lnTo>
                      <a:lnTo>
                        <a:pt x="8" y="4"/>
                      </a:lnTo>
                      <a:lnTo>
                        <a:pt x="9" y="9"/>
                      </a:lnTo>
                      <a:lnTo>
                        <a:pt x="10" y="16"/>
                      </a:lnTo>
                      <a:lnTo>
                        <a:pt x="29" y="174"/>
                      </a:lnTo>
                      <a:lnTo>
                        <a:pt x="31" y="183"/>
                      </a:lnTo>
                      <a:lnTo>
                        <a:pt x="32" y="185"/>
                      </a:lnTo>
                      <a:lnTo>
                        <a:pt x="37" y="187"/>
                      </a:lnTo>
                      <a:lnTo>
                        <a:pt x="40" y="189"/>
                      </a:lnTo>
                      <a:lnTo>
                        <a:pt x="44" y="187"/>
                      </a:lnTo>
                      <a:lnTo>
                        <a:pt x="46" y="183"/>
                      </a:lnTo>
                      <a:lnTo>
                        <a:pt x="59" y="102"/>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grpSp>
          <p:sp>
            <p:nvSpPr>
              <p:cNvPr id="51239" name="Line 28"/>
              <p:cNvSpPr>
                <a:spLocks noChangeShapeType="1"/>
              </p:cNvSpPr>
              <p:nvPr/>
            </p:nvSpPr>
            <p:spPr bwMode="auto">
              <a:xfrm>
                <a:off x="1352" y="1920"/>
                <a:ext cx="1248"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latin typeface="+mn-lt"/>
                </a:endParaRPr>
              </a:p>
            </p:txBody>
          </p:sp>
        </p:grpSp>
        <p:sp>
          <p:nvSpPr>
            <p:cNvPr id="51237" name="Rectangle 29"/>
            <p:cNvSpPr>
              <a:spLocks noChangeArrowheads="1"/>
            </p:cNvSpPr>
            <p:nvPr/>
          </p:nvSpPr>
          <p:spPr bwMode="auto">
            <a:xfrm>
              <a:off x="1393" y="1185"/>
              <a:ext cx="11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rgbClr val="42427A"/>
                  </a:solidFill>
                  <a:latin typeface="+mn-lt"/>
                </a:rPr>
                <a:t>HTTP request</a:t>
              </a:r>
            </a:p>
            <a:p>
              <a:pPr>
                <a:lnSpc>
                  <a:spcPct val="100000"/>
                </a:lnSpc>
                <a:spcBef>
                  <a:spcPct val="0"/>
                </a:spcBef>
                <a:buClrTx/>
                <a:buFontTx/>
                <a:buNone/>
              </a:pPr>
              <a:r>
                <a:rPr lang="en-US" altLang="en-US" sz="1800" b="0">
                  <a:solidFill>
                    <a:srgbClr val="42427A"/>
                  </a:solidFill>
                  <a:latin typeface="+mn-lt"/>
                </a:rPr>
                <a:t>For script</a:t>
              </a:r>
            </a:p>
          </p:txBody>
        </p:sp>
      </p:grpSp>
      <p:grpSp>
        <p:nvGrpSpPr>
          <p:cNvPr id="7" name="Group 30"/>
          <p:cNvGrpSpPr>
            <a:grpSpLocks/>
          </p:cNvGrpSpPr>
          <p:nvPr/>
        </p:nvGrpSpPr>
        <p:grpSpPr bwMode="auto">
          <a:xfrm>
            <a:off x="6188187" y="1651000"/>
            <a:ext cx="2448658" cy="1778000"/>
            <a:chOff x="3265" y="993"/>
            <a:chExt cx="1671" cy="1120"/>
          </a:xfrm>
        </p:grpSpPr>
        <p:sp>
          <p:nvSpPr>
            <p:cNvPr id="51234" name="Freeform 31"/>
            <p:cNvSpPr>
              <a:spLocks/>
            </p:cNvSpPr>
            <p:nvPr/>
          </p:nvSpPr>
          <p:spPr bwMode="auto">
            <a:xfrm>
              <a:off x="3380" y="1920"/>
              <a:ext cx="729" cy="193"/>
            </a:xfrm>
            <a:custGeom>
              <a:avLst/>
              <a:gdLst>
                <a:gd name="T0" fmla="*/ 0 w 729"/>
                <a:gd name="T1" fmla="*/ 0 h 193"/>
                <a:gd name="T2" fmla="*/ 728 w 729"/>
                <a:gd name="T3" fmla="*/ 0 h 193"/>
                <a:gd name="T4" fmla="*/ 728 w 729"/>
                <a:gd name="T5" fmla="*/ 192 h 193"/>
                <a:gd name="T6" fmla="*/ 0 60000 65536"/>
                <a:gd name="T7" fmla="*/ 0 60000 65536"/>
                <a:gd name="T8" fmla="*/ 0 60000 65536"/>
                <a:gd name="T9" fmla="*/ 0 w 729"/>
                <a:gd name="T10" fmla="*/ 0 h 193"/>
                <a:gd name="T11" fmla="*/ 729 w 729"/>
                <a:gd name="T12" fmla="*/ 193 h 193"/>
              </a:gdLst>
              <a:ahLst/>
              <a:cxnLst>
                <a:cxn ang="T6">
                  <a:pos x="T0" y="T1"/>
                </a:cxn>
                <a:cxn ang="T7">
                  <a:pos x="T2" y="T3"/>
                </a:cxn>
                <a:cxn ang="T8">
                  <a:pos x="T4" y="T5"/>
                </a:cxn>
              </a:cxnLst>
              <a:rect l="T9" t="T10" r="T11" b="T12"/>
              <a:pathLst>
                <a:path w="729" h="193">
                  <a:moveTo>
                    <a:pt x="0" y="0"/>
                  </a:moveTo>
                  <a:lnTo>
                    <a:pt x="728" y="0"/>
                  </a:lnTo>
                  <a:lnTo>
                    <a:pt x="728" y="192"/>
                  </a:lnTo>
                </a:path>
              </a:pathLst>
            </a:custGeom>
            <a:noFill/>
            <a:ln w="12700" cap="rnd" cmpd="sng">
              <a:solidFill>
                <a:schemeClr val="tx1"/>
              </a:solidFill>
              <a:prstDash val="solid"/>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35" name="Rectangle 32"/>
            <p:cNvSpPr>
              <a:spLocks noChangeArrowheads="1"/>
            </p:cNvSpPr>
            <p:nvPr/>
          </p:nvSpPr>
          <p:spPr bwMode="auto">
            <a:xfrm>
              <a:off x="3265" y="993"/>
              <a:ext cx="1671"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rgbClr val="42427A"/>
                  </a:solidFill>
                  <a:latin typeface="+mn-lt"/>
                </a:rPr>
                <a:t>Script receives data</a:t>
              </a:r>
            </a:p>
            <a:p>
              <a:pPr>
                <a:lnSpc>
                  <a:spcPct val="100000"/>
                </a:lnSpc>
                <a:spcBef>
                  <a:spcPct val="0"/>
                </a:spcBef>
                <a:buClrTx/>
                <a:buFontTx/>
                <a:buNone/>
              </a:pPr>
              <a:r>
                <a:rPr lang="en-US" altLang="en-US" sz="1800" b="0">
                  <a:solidFill>
                    <a:srgbClr val="42427A"/>
                  </a:solidFill>
                  <a:latin typeface="+mn-lt"/>
                </a:rPr>
                <a:t>using environment</a:t>
              </a:r>
            </a:p>
            <a:p>
              <a:pPr>
                <a:lnSpc>
                  <a:spcPct val="100000"/>
                </a:lnSpc>
                <a:spcBef>
                  <a:spcPct val="0"/>
                </a:spcBef>
                <a:buClrTx/>
                <a:buFontTx/>
                <a:buNone/>
              </a:pPr>
              <a:r>
                <a:rPr lang="en-US" altLang="en-US" sz="1800" b="0">
                  <a:solidFill>
                    <a:srgbClr val="42427A"/>
                  </a:solidFill>
                  <a:latin typeface="+mn-lt"/>
                </a:rPr>
                <a:t>variables and</a:t>
              </a:r>
            </a:p>
            <a:p>
              <a:pPr>
                <a:lnSpc>
                  <a:spcPct val="100000"/>
                </a:lnSpc>
                <a:spcBef>
                  <a:spcPct val="0"/>
                </a:spcBef>
                <a:buClrTx/>
                <a:buFontTx/>
                <a:buNone/>
              </a:pPr>
              <a:r>
                <a:rPr lang="en-US" altLang="en-US" sz="1800" b="0">
                  <a:solidFill>
                    <a:srgbClr val="42427A"/>
                  </a:solidFill>
                  <a:latin typeface="+mn-lt"/>
                </a:rPr>
                <a:t>standard input</a:t>
              </a:r>
            </a:p>
          </p:txBody>
        </p:sp>
      </p:grpSp>
      <p:grpSp>
        <p:nvGrpSpPr>
          <p:cNvPr id="8" name="Group 33"/>
          <p:cNvGrpSpPr>
            <a:grpSpLocks/>
          </p:cNvGrpSpPr>
          <p:nvPr/>
        </p:nvGrpSpPr>
        <p:grpSpPr bwMode="auto">
          <a:xfrm>
            <a:off x="7956663" y="2894012"/>
            <a:ext cx="2668196" cy="1447800"/>
            <a:chOff x="4472" y="1776"/>
            <a:chExt cx="1821" cy="912"/>
          </a:xfrm>
        </p:grpSpPr>
        <p:grpSp>
          <p:nvGrpSpPr>
            <p:cNvPr id="51229" name="Group 34"/>
            <p:cNvGrpSpPr>
              <a:grpSpLocks/>
            </p:cNvGrpSpPr>
            <p:nvPr/>
          </p:nvGrpSpPr>
          <p:grpSpPr bwMode="auto">
            <a:xfrm>
              <a:off x="4472" y="1776"/>
              <a:ext cx="624" cy="912"/>
              <a:chOff x="4472" y="1776"/>
              <a:chExt cx="624" cy="912"/>
            </a:xfrm>
          </p:grpSpPr>
          <p:sp>
            <p:nvSpPr>
              <p:cNvPr id="51231" name="Line 35"/>
              <p:cNvSpPr>
                <a:spLocks noChangeShapeType="1"/>
              </p:cNvSpPr>
              <p:nvPr/>
            </p:nvSpPr>
            <p:spPr bwMode="auto">
              <a:xfrm flipV="1">
                <a:off x="4472" y="1776"/>
                <a:ext cx="624" cy="432"/>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GB">
                  <a:latin typeface="+mn-lt"/>
                </a:endParaRPr>
              </a:p>
            </p:txBody>
          </p:sp>
          <p:sp>
            <p:nvSpPr>
              <p:cNvPr id="51232" name="Line 36"/>
              <p:cNvSpPr>
                <a:spLocks noChangeShapeType="1"/>
              </p:cNvSpPr>
              <p:nvPr/>
            </p:nvSpPr>
            <p:spPr bwMode="auto">
              <a:xfrm>
                <a:off x="4472" y="2256"/>
                <a:ext cx="624"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GB">
                  <a:latin typeface="+mn-lt"/>
                </a:endParaRPr>
              </a:p>
            </p:txBody>
          </p:sp>
          <p:sp>
            <p:nvSpPr>
              <p:cNvPr id="51233" name="Line 37"/>
              <p:cNvSpPr>
                <a:spLocks noChangeShapeType="1"/>
              </p:cNvSpPr>
              <p:nvPr/>
            </p:nvSpPr>
            <p:spPr bwMode="auto">
              <a:xfrm>
                <a:off x="4472" y="2304"/>
                <a:ext cx="624" cy="384"/>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GB">
                  <a:latin typeface="+mn-lt"/>
                </a:endParaRPr>
              </a:p>
            </p:txBody>
          </p:sp>
        </p:grpSp>
        <p:sp>
          <p:nvSpPr>
            <p:cNvPr id="51230" name="Rectangle 38"/>
            <p:cNvSpPr>
              <a:spLocks noChangeArrowheads="1"/>
            </p:cNvSpPr>
            <p:nvPr/>
          </p:nvSpPr>
          <p:spPr bwMode="auto">
            <a:xfrm>
              <a:off x="5137" y="1953"/>
              <a:ext cx="115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rgbClr val="42427A"/>
                  </a:solidFill>
                  <a:latin typeface="+mn-lt"/>
                </a:rPr>
                <a:t>Script can</a:t>
              </a:r>
            </a:p>
            <a:p>
              <a:pPr>
                <a:lnSpc>
                  <a:spcPct val="100000"/>
                </a:lnSpc>
                <a:spcBef>
                  <a:spcPct val="0"/>
                </a:spcBef>
                <a:buClrTx/>
                <a:buFontTx/>
                <a:buNone/>
              </a:pPr>
              <a:r>
                <a:rPr lang="en-US" altLang="en-US" sz="1800" b="0">
                  <a:solidFill>
                    <a:srgbClr val="42427A"/>
                  </a:solidFill>
                  <a:latin typeface="+mn-lt"/>
                </a:rPr>
                <a:t>interact with</a:t>
              </a:r>
            </a:p>
            <a:p>
              <a:pPr>
                <a:lnSpc>
                  <a:spcPct val="100000"/>
                </a:lnSpc>
                <a:spcBef>
                  <a:spcPct val="0"/>
                </a:spcBef>
                <a:buClrTx/>
                <a:buFontTx/>
                <a:buNone/>
              </a:pPr>
              <a:r>
                <a:rPr lang="en-US" altLang="en-US" sz="1800" b="0">
                  <a:solidFill>
                    <a:srgbClr val="42427A"/>
                  </a:solidFill>
                  <a:latin typeface="+mn-lt"/>
                </a:rPr>
                <a:t>environment</a:t>
              </a:r>
            </a:p>
          </p:txBody>
        </p:sp>
      </p:grpSp>
      <p:grpSp>
        <p:nvGrpSpPr>
          <p:cNvPr id="10" name="Group 39"/>
          <p:cNvGrpSpPr>
            <a:grpSpLocks/>
          </p:cNvGrpSpPr>
          <p:nvPr/>
        </p:nvGrpSpPr>
        <p:grpSpPr bwMode="auto">
          <a:xfrm>
            <a:off x="6264387" y="3960813"/>
            <a:ext cx="2990120" cy="1762126"/>
            <a:chOff x="3317" y="2448"/>
            <a:chExt cx="2042" cy="1110"/>
          </a:xfrm>
        </p:grpSpPr>
        <p:sp>
          <p:nvSpPr>
            <p:cNvPr id="51227" name="Freeform 40"/>
            <p:cNvSpPr>
              <a:spLocks/>
            </p:cNvSpPr>
            <p:nvPr/>
          </p:nvSpPr>
          <p:spPr bwMode="auto">
            <a:xfrm>
              <a:off x="3380" y="2448"/>
              <a:ext cx="729" cy="145"/>
            </a:xfrm>
            <a:custGeom>
              <a:avLst/>
              <a:gdLst>
                <a:gd name="T0" fmla="*/ 728 w 729"/>
                <a:gd name="T1" fmla="*/ 0 h 145"/>
                <a:gd name="T2" fmla="*/ 728 w 729"/>
                <a:gd name="T3" fmla="*/ 144 h 145"/>
                <a:gd name="T4" fmla="*/ 0 w 729"/>
                <a:gd name="T5" fmla="*/ 144 h 145"/>
                <a:gd name="T6" fmla="*/ 0 60000 65536"/>
                <a:gd name="T7" fmla="*/ 0 60000 65536"/>
                <a:gd name="T8" fmla="*/ 0 60000 65536"/>
                <a:gd name="T9" fmla="*/ 0 w 729"/>
                <a:gd name="T10" fmla="*/ 0 h 145"/>
                <a:gd name="T11" fmla="*/ 729 w 729"/>
                <a:gd name="T12" fmla="*/ 145 h 145"/>
              </a:gdLst>
              <a:ahLst/>
              <a:cxnLst>
                <a:cxn ang="T6">
                  <a:pos x="T0" y="T1"/>
                </a:cxn>
                <a:cxn ang="T7">
                  <a:pos x="T2" y="T3"/>
                </a:cxn>
                <a:cxn ang="T8">
                  <a:pos x="T4" y="T5"/>
                </a:cxn>
              </a:cxnLst>
              <a:rect l="T9" t="T10" r="T11" b="T12"/>
              <a:pathLst>
                <a:path w="729" h="145">
                  <a:moveTo>
                    <a:pt x="728" y="0"/>
                  </a:moveTo>
                  <a:lnTo>
                    <a:pt x="728" y="144"/>
                  </a:lnTo>
                  <a:lnTo>
                    <a:pt x="0" y="144"/>
                  </a:lnTo>
                </a:path>
              </a:pathLst>
            </a:custGeom>
            <a:noFill/>
            <a:ln w="12700" cap="rnd" cmpd="sng">
              <a:solidFill>
                <a:schemeClr val="tx1"/>
              </a:solidFill>
              <a:prstDash val="solid"/>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8" name="Rectangle 41"/>
            <p:cNvSpPr>
              <a:spLocks noChangeArrowheads="1"/>
            </p:cNvSpPr>
            <p:nvPr/>
          </p:nvSpPr>
          <p:spPr bwMode="auto">
            <a:xfrm>
              <a:off x="3317" y="2976"/>
              <a:ext cx="204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rgbClr val="42427A"/>
                  </a:solidFill>
                  <a:latin typeface="+mn-lt"/>
                </a:rPr>
                <a:t>Script returns response</a:t>
              </a:r>
            </a:p>
            <a:p>
              <a:pPr>
                <a:lnSpc>
                  <a:spcPct val="100000"/>
                </a:lnSpc>
                <a:spcBef>
                  <a:spcPct val="0"/>
                </a:spcBef>
                <a:buClrTx/>
                <a:buFontTx/>
                <a:buNone/>
              </a:pPr>
              <a:r>
                <a:rPr lang="en-US" altLang="en-US" sz="1800" b="0">
                  <a:solidFill>
                    <a:srgbClr val="42427A"/>
                  </a:solidFill>
                  <a:latin typeface="+mn-lt"/>
                </a:rPr>
                <a:t>code and HTML or other</a:t>
              </a:r>
            </a:p>
            <a:p>
              <a:pPr>
                <a:lnSpc>
                  <a:spcPct val="100000"/>
                </a:lnSpc>
                <a:spcBef>
                  <a:spcPct val="0"/>
                </a:spcBef>
                <a:buClrTx/>
                <a:buFontTx/>
                <a:buNone/>
              </a:pPr>
              <a:r>
                <a:rPr lang="en-US" altLang="en-US" sz="1800" b="0">
                  <a:solidFill>
                    <a:srgbClr val="42427A"/>
                  </a:solidFill>
                  <a:latin typeface="+mn-lt"/>
                </a:rPr>
                <a:t>resource</a:t>
              </a:r>
            </a:p>
          </p:txBody>
        </p:sp>
      </p:grpSp>
      <p:grpSp>
        <p:nvGrpSpPr>
          <p:cNvPr id="11" name="Group 42"/>
          <p:cNvGrpSpPr>
            <a:grpSpLocks/>
          </p:cNvGrpSpPr>
          <p:nvPr/>
        </p:nvGrpSpPr>
        <p:grpSpPr bwMode="auto">
          <a:xfrm>
            <a:off x="2089261" y="4040188"/>
            <a:ext cx="3124200" cy="1406525"/>
            <a:chOff x="468" y="2498"/>
            <a:chExt cx="2132" cy="886"/>
          </a:xfrm>
        </p:grpSpPr>
        <p:grpSp>
          <p:nvGrpSpPr>
            <p:cNvPr id="51211" name="Group 43"/>
            <p:cNvGrpSpPr>
              <a:grpSpLocks/>
            </p:cNvGrpSpPr>
            <p:nvPr/>
          </p:nvGrpSpPr>
          <p:grpSpPr bwMode="auto">
            <a:xfrm>
              <a:off x="1352" y="2498"/>
              <a:ext cx="1248" cy="190"/>
              <a:chOff x="1352" y="2498"/>
              <a:chExt cx="1248" cy="190"/>
            </a:xfrm>
          </p:grpSpPr>
          <p:grpSp>
            <p:nvGrpSpPr>
              <p:cNvPr id="51213" name="Group 44"/>
              <p:cNvGrpSpPr>
                <a:grpSpLocks/>
              </p:cNvGrpSpPr>
              <p:nvPr/>
            </p:nvGrpSpPr>
            <p:grpSpPr bwMode="auto">
              <a:xfrm>
                <a:off x="1560" y="2498"/>
                <a:ext cx="952" cy="190"/>
                <a:chOff x="1560" y="2498"/>
                <a:chExt cx="952" cy="190"/>
              </a:xfrm>
            </p:grpSpPr>
            <p:sp>
              <p:nvSpPr>
                <p:cNvPr id="51215" name="Freeform 45"/>
                <p:cNvSpPr>
                  <a:spLocks/>
                </p:cNvSpPr>
                <p:nvPr/>
              </p:nvSpPr>
              <p:spPr bwMode="auto">
                <a:xfrm>
                  <a:off x="2488" y="2501"/>
                  <a:ext cx="24" cy="97"/>
                </a:xfrm>
                <a:custGeom>
                  <a:avLst/>
                  <a:gdLst>
                    <a:gd name="T0" fmla="*/ 23 w 24"/>
                    <a:gd name="T1" fmla="*/ 96 h 97"/>
                    <a:gd name="T2" fmla="*/ 8 w 24"/>
                    <a:gd name="T3" fmla="*/ 15 h 97"/>
                    <a:gd name="T4" fmla="*/ 7 w 24"/>
                    <a:gd name="T5" fmla="*/ 11 h 97"/>
                    <a:gd name="T6" fmla="*/ 7 w 24"/>
                    <a:gd name="T7" fmla="*/ 7 h 97"/>
                    <a:gd name="T8" fmla="*/ 5 w 24"/>
                    <a:gd name="T9" fmla="*/ 4 h 97"/>
                    <a:gd name="T10" fmla="*/ 3 w 24"/>
                    <a:gd name="T11" fmla="*/ 2 h 97"/>
                    <a:gd name="T12" fmla="*/ 0 w 24"/>
                    <a:gd name="T13" fmla="*/ 0 h 97"/>
                    <a:gd name="T14" fmla="*/ 0 60000 65536"/>
                    <a:gd name="T15" fmla="*/ 0 60000 65536"/>
                    <a:gd name="T16" fmla="*/ 0 60000 65536"/>
                    <a:gd name="T17" fmla="*/ 0 60000 65536"/>
                    <a:gd name="T18" fmla="*/ 0 60000 65536"/>
                    <a:gd name="T19" fmla="*/ 0 60000 65536"/>
                    <a:gd name="T20" fmla="*/ 0 60000 65536"/>
                    <a:gd name="T21" fmla="*/ 0 w 24"/>
                    <a:gd name="T22" fmla="*/ 0 h 97"/>
                    <a:gd name="T23" fmla="*/ 24 w 24"/>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7">
                      <a:moveTo>
                        <a:pt x="23" y="96"/>
                      </a:moveTo>
                      <a:lnTo>
                        <a:pt x="8" y="15"/>
                      </a:lnTo>
                      <a:lnTo>
                        <a:pt x="7" y="11"/>
                      </a:lnTo>
                      <a:lnTo>
                        <a:pt x="7" y="7"/>
                      </a:lnTo>
                      <a:lnTo>
                        <a:pt x="5" y="4"/>
                      </a:lnTo>
                      <a:lnTo>
                        <a:pt x="3" y="2"/>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16" name="Freeform 46"/>
                <p:cNvSpPr>
                  <a:spLocks/>
                </p:cNvSpPr>
                <p:nvPr/>
              </p:nvSpPr>
              <p:spPr bwMode="auto">
                <a:xfrm>
                  <a:off x="2403" y="2500"/>
                  <a:ext cx="87" cy="188"/>
                </a:xfrm>
                <a:custGeom>
                  <a:avLst/>
                  <a:gdLst>
                    <a:gd name="T0" fmla="*/ 86 w 87"/>
                    <a:gd name="T1" fmla="*/ 0 h 188"/>
                    <a:gd name="T2" fmla="*/ 81 w 87"/>
                    <a:gd name="T3" fmla="*/ 1 h 188"/>
                    <a:gd name="T4" fmla="*/ 77 w 87"/>
                    <a:gd name="T5" fmla="*/ 5 h 188"/>
                    <a:gd name="T6" fmla="*/ 76 w 87"/>
                    <a:gd name="T7" fmla="*/ 9 h 188"/>
                    <a:gd name="T8" fmla="*/ 75 w 87"/>
                    <a:gd name="T9" fmla="*/ 16 h 188"/>
                    <a:gd name="T10" fmla="*/ 56 w 87"/>
                    <a:gd name="T11" fmla="*/ 172 h 188"/>
                    <a:gd name="T12" fmla="*/ 54 w 87"/>
                    <a:gd name="T13" fmla="*/ 181 h 188"/>
                    <a:gd name="T14" fmla="*/ 53 w 87"/>
                    <a:gd name="T15" fmla="*/ 184 h 188"/>
                    <a:gd name="T16" fmla="*/ 50 w 87"/>
                    <a:gd name="T17" fmla="*/ 187 h 188"/>
                    <a:gd name="T18" fmla="*/ 46 w 87"/>
                    <a:gd name="T19" fmla="*/ 187 h 188"/>
                    <a:gd name="T20" fmla="*/ 41 w 87"/>
                    <a:gd name="T21" fmla="*/ 185 h 188"/>
                    <a:gd name="T22" fmla="*/ 39 w 87"/>
                    <a:gd name="T23" fmla="*/ 181 h 188"/>
                    <a:gd name="T24" fmla="*/ 8 w 87"/>
                    <a:gd name="T25" fmla="*/ 15 h 188"/>
                    <a:gd name="T26" fmla="*/ 7 w 87"/>
                    <a:gd name="T27" fmla="*/ 11 h 188"/>
                    <a:gd name="T28" fmla="*/ 6 w 87"/>
                    <a:gd name="T29" fmla="*/ 7 h 188"/>
                    <a:gd name="T30" fmla="*/ 5 w 87"/>
                    <a:gd name="T31" fmla="*/ 5 h 188"/>
                    <a:gd name="T32" fmla="*/ 3 w 87"/>
                    <a:gd name="T33" fmla="*/ 1 h 188"/>
                    <a:gd name="T34" fmla="*/ 0 w 87"/>
                    <a:gd name="T35" fmla="*/ 1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88"/>
                    <a:gd name="T56" fmla="*/ 87 w 87"/>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88">
                      <a:moveTo>
                        <a:pt x="86" y="0"/>
                      </a:moveTo>
                      <a:lnTo>
                        <a:pt x="81" y="1"/>
                      </a:lnTo>
                      <a:lnTo>
                        <a:pt x="77" y="5"/>
                      </a:lnTo>
                      <a:lnTo>
                        <a:pt x="76" y="9"/>
                      </a:lnTo>
                      <a:lnTo>
                        <a:pt x="75" y="16"/>
                      </a:lnTo>
                      <a:lnTo>
                        <a:pt x="56" y="172"/>
                      </a:lnTo>
                      <a:lnTo>
                        <a:pt x="54" y="181"/>
                      </a:lnTo>
                      <a:lnTo>
                        <a:pt x="53" y="184"/>
                      </a:lnTo>
                      <a:lnTo>
                        <a:pt x="50" y="187"/>
                      </a:lnTo>
                      <a:lnTo>
                        <a:pt x="46" y="187"/>
                      </a:lnTo>
                      <a:lnTo>
                        <a:pt x="41" y="185"/>
                      </a:lnTo>
                      <a:lnTo>
                        <a:pt x="39" y="181"/>
                      </a:lnTo>
                      <a:lnTo>
                        <a:pt x="8" y="15"/>
                      </a:lnTo>
                      <a:lnTo>
                        <a:pt x="7" y="11"/>
                      </a:lnTo>
                      <a:lnTo>
                        <a:pt x="6" y="7"/>
                      </a:lnTo>
                      <a:lnTo>
                        <a:pt x="5" y="5"/>
                      </a:lnTo>
                      <a:lnTo>
                        <a:pt x="3" y="1"/>
                      </a:lnTo>
                      <a:lnTo>
                        <a:pt x="0"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17" name="Freeform 47"/>
                <p:cNvSpPr>
                  <a:spLocks/>
                </p:cNvSpPr>
                <p:nvPr/>
              </p:nvSpPr>
              <p:spPr bwMode="auto">
                <a:xfrm>
                  <a:off x="2317" y="2500"/>
                  <a:ext cx="84" cy="188"/>
                </a:xfrm>
                <a:custGeom>
                  <a:avLst/>
                  <a:gdLst>
                    <a:gd name="T0" fmla="*/ 83 w 84"/>
                    <a:gd name="T1" fmla="*/ 1 h 188"/>
                    <a:gd name="T2" fmla="*/ 80 w 84"/>
                    <a:gd name="T3" fmla="*/ 2 h 188"/>
                    <a:gd name="T4" fmla="*/ 77 w 84"/>
                    <a:gd name="T5" fmla="*/ 5 h 188"/>
                    <a:gd name="T6" fmla="*/ 77 w 84"/>
                    <a:gd name="T7" fmla="*/ 9 h 188"/>
                    <a:gd name="T8" fmla="*/ 75 w 84"/>
                    <a:gd name="T9" fmla="*/ 16 h 188"/>
                    <a:gd name="T10" fmla="*/ 56 w 84"/>
                    <a:gd name="T11" fmla="*/ 172 h 188"/>
                    <a:gd name="T12" fmla="*/ 55 w 84"/>
                    <a:gd name="T13" fmla="*/ 181 h 188"/>
                    <a:gd name="T14" fmla="*/ 53 w 84"/>
                    <a:gd name="T15" fmla="*/ 184 h 188"/>
                    <a:gd name="T16" fmla="*/ 50 w 84"/>
                    <a:gd name="T17" fmla="*/ 187 h 188"/>
                    <a:gd name="T18" fmla="*/ 46 w 84"/>
                    <a:gd name="T19" fmla="*/ 187 h 188"/>
                    <a:gd name="T20" fmla="*/ 42 w 84"/>
                    <a:gd name="T21" fmla="*/ 185 h 188"/>
                    <a:gd name="T22" fmla="*/ 40 w 84"/>
                    <a:gd name="T23" fmla="*/ 181 h 188"/>
                    <a:gd name="T24" fmla="*/ 7 w 84"/>
                    <a:gd name="T25" fmla="*/ 15 h 188"/>
                    <a:gd name="T26" fmla="*/ 7 w 84"/>
                    <a:gd name="T27" fmla="*/ 11 h 188"/>
                    <a:gd name="T28" fmla="*/ 6 w 84"/>
                    <a:gd name="T29" fmla="*/ 7 h 188"/>
                    <a:gd name="T30" fmla="*/ 5 w 84"/>
                    <a:gd name="T31" fmla="*/ 5 h 188"/>
                    <a:gd name="T32" fmla="*/ 3 w 84"/>
                    <a:gd name="T33" fmla="*/ 3 h 188"/>
                    <a:gd name="T34" fmla="*/ 0 w 84"/>
                    <a:gd name="T35" fmla="*/ 0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188"/>
                    <a:gd name="T56" fmla="*/ 84 w 84"/>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188">
                      <a:moveTo>
                        <a:pt x="83" y="1"/>
                      </a:moveTo>
                      <a:lnTo>
                        <a:pt x="80" y="2"/>
                      </a:lnTo>
                      <a:lnTo>
                        <a:pt x="77" y="5"/>
                      </a:lnTo>
                      <a:lnTo>
                        <a:pt x="77" y="9"/>
                      </a:lnTo>
                      <a:lnTo>
                        <a:pt x="75" y="16"/>
                      </a:lnTo>
                      <a:lnTo>
                        <a:pt x="56" y="172"/>
                      </a:lnTo>
                      <a:lnTo>
                        <a:pt x="55" y="181"/>
                      </a:lnTo>
                      <a:lnTo>
                        <a:pt x="53" y="184"/>
                      </a:lnTo>
                      <a:lnTo>
                        <a:pt x="50" y="187"/>
                      </a:lnTo>
                      <a:lnTo>
                        <a:pt x="46" y="187"/>
                      </a:lnTo>
                      <a:lnTo>
                        <a:pt x="42" y="185"/>
                      </a:lnTo>
                      <a:lnTo>
                        <a:pt x="40" y="181"/>
                      </a:lnTo>
                      <a:lnTo>
                        <a:pt x="7" y="15"/>
                      </a:lnTo>
                      <a:lnTo>
                        <a:pt x="7" y="11"/>
                      </a:lnTo>
                      <a:lnTo>
                        <a:pt x="6" y="7"/>
                      </a:lnTo>
                      <a:lnTo>
                        <a:pt x="5" y="5"/>
                      </a:lnTo>
                      <a:lnTo>
                        <a:pt x="3" y="3"/>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18" name="Freeform 48"/>
                <p:cNvSpPr>
                  <a:spLocks/>
                </p:cNvSpPr>
                <p:nvPr/>
              </p:nvSpPr>
              <p:spPr bwMode="auto">
                <a:xfrm>
                  <a:off x="2228" y="2500"/>
                  <a:ext cx="88" cy="188"/>
                </a:xfrm>
                <a:custGeom>
                  <a:avLst/>
                  <a:gdLst>
                    <a:gd name="T0" fmla="*/ 87 w 88"/>
                    <a:gd name="T1" fmla="*/ 0 h 188"/>
                    <a:gd name="T2" fmla="*/ 82 w 88"/>
                    <a:gd name="T3" fmla="*/ 1 h 188"/>
                    <a:gd name="T4" fmla="*/ 78 w 88"/>
                    <a:gd name="T5" fmla="*/ 5 h 188"/>
                    <a:gd name="T6" fmla="*/ 77 w 88"/>
                    <a:gd name="T7" fmla="*/ 9 h 188"/>
                    <a:gd name="T8" fmla="*/ 76 w 88"/>
                    <a:gd name="T9" fmla="*/ 16 h 188"/>
                    <a:gd name="T10" fmla="*/ 57 w 88"/>
                    <a:gd name="T11" fmla="*/ 172 h 188"/>
                    <a:gd name="T12" fmla="*/ 55 w 88"/>
                    <a:gd name="T13" fmla="*/ 181 h 188"/>
                    <a:gd name="T14" fmla="*/ 54 w 88"/>
                    <a:gd name="T15" fmla="*/ 184 h 188"/>
                    <a:gd name="T16" fmla="*/ 51 w 88"/>
                    <a:gd name="T17" fmla="*/ 187 h 188"/>
                    <a:gd name="T18" fmla="*/ 46 w 88"/>
                    <a:gd name="T19" fmla="*/ 187 h 188"/>
                    <a:gd name="T20" fmla="*/ 42 w 88"/>
                    <a:gd name="T21" fmla="*/ 185 h 188"/>
                    <a:gd name="T22" fmla="*/ 40 w 88"/>
                    <a:gd name="T23" fmla="*/ 181 h 188"/>
                    <a:gd name="T24" fmla="*/ 7 w 88"/>
                    <a:gd name="T25" fmla="*/ 15 h 188"/>
                    <a:gd name="T26" fmla="*/ 6 w 88"/>
                    <a:gd name="T27" fmla="*/ 11 h 188"/>
                    <a:gd name="T28" fmla="*/ 6 w 88"/>
                    <a:gd name="T29" fmla="*/ 7 h 188"/>
                    <a:gd name="T30" fmla="*/ 5 w 88"/>
                    <a:gd name="T31" fmla="*/ 5 h 188"/>
                    <a:gd name="T32" fmla="*/ 2 w 88"/>
                    <a:gd name="T33" fmla="*/ 1 h 188"/>
                    <a:gd name="T34" fmla="*/ 0 w 88"/>
                    <a:gd name="T35" fmla="*/ 1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88"/>
                    <a:gd name="T56" fmla="*/ 88 w 88"/>
                    <a:gd name="T57" fmla="*/ 188 h 1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88">
                      <a:moveTo>
                        <a:pt x="87" y="0"/>
                      </a:moveTo>
                      <a:lnTo>
                        <a:pt x="82" y="1"/>
                      </a:lnTo>
                      <a:lnTo>
                        <a:pt x="78" y="5"/>
                      </a:lnTo>
                      <a:lnTo>
                        <a:pt x="77" y="9"/>
                      </a:lnTo>
                      <a:lnTo>
                        <a:pt x="76" y="16"/>
                      </a:lnTo>
                      <a:lnTo>
                        <a:pt x="57" y="172"/>
                      </a:lnTo>
                      <a:lnTo>
                        <a:pt x="55" y="181"/>
                      </a:lnTo>
                      <a:lnTo>
                        <a:pt x="54" y="184"/>
                      </a:lnTo>
                      <a:lnTo>
                        <a:pt x="51" y="187"/>
                      </a:lnTo>
                      <a:lnTo>
                        <a:pt x="46" y="187"/>
                      </a:lnTo>
                      <a:lnTo>
                        <a:pt x="42" y="185"/>
                      </a:lnTo>
                      <a:lnTo>
                        <a:pt x="40" y="181"/>
                      </a:lnTo>
                      <a:lnTo>
                        <a:pt x="7" y="15"/>
                      </a:lnTo>
                      <a:lnTo>
                        <a:pt x="6" y="11"/>
                      </a:lnTo>
                      <a:lnTo>
                        <a:pt x="6" y="7"/>
                      </a:lnTo>
                      <a:lnTo>
                        <a:pt x="5" y="5"/>
                      </a:lnTo>
                      <a:lnTo>
                        <a:pt x="2" y="1"/>
                      </a:lnTo>
                      <a:lnTo>
                        <a:pt x="0"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19" name="Freeform 49"/>
                <p:cNvSpPr>
                  <a:spLocks/>
                </p:cNvSpPr>
                <p:nvPr/>
              </p:nvSpPr>
              <p:spPr bwMode="auto">
                <a:xfrm>
                  <a:off x="2140" y="2499"/>
                  <a:ext cx="85" cy="189"/>
                </a:xfrm>
                <a:custGeom>
                  <a:avLst/>
                  <a:gdLst>
                    <a:gd name="T0" fmla="*/ 84 w 85"/>
                    <a:gd name="T1" fmla="*/ 1 h 189"/>
                    <a:gd name="T2" fmla="*/ 81 w 85"/>
                    <a:gd name="T3" fmla="*/ 1 h 189"/>
                    <a:gd name="T4" fmla="*/ 78 w 85"/>
                    <a:gd name="T5" fmla="*/ 5 h 189"/>
                    <a:gd name="T6" fmla="*/ 76 w 85"/>
                    <a:gd name="T7" fmla="*/ 8 h 189"/>
                    <a:gd name="T8" fmla="*/ 76 w 85"/>
                    <a:gd name="T9" fmla="*/ 15 h 189"/>
                    <a:gd name="T10" fmla="*/ 57 w 85"/>
                    <a:gd name="T11" fmla="*/ 173 h 189"/>
                    <a:gd name="T12" fmla="*/ 56 w 85"/>
                    <a:gd name="T13" fmla="*/ 182 h 189"/>
                    <a:gd name="T14" fmla="*/ 53 w 85"/>
                    <a:gd name="T15" fmla="*/ 185 h 189"/>
                    <a:gd name="T16" fmla="*/ 50 w 85"/>
                    <a:gd name="T17" fmla="*/ 187 h 189"/>
                    <a:gd name="T18" fmla="*/ 47 w 85"/>
                    <a:gd name="T19" fmla="*/ 188 h 189"/>
                    <a:gd name="T20" fmla="*/ 43 w 85"/>
                    <a:gd name="T21" fmla="*/ 186 h 189"/>
                    <a:gd name="T22" fmla="*/ 40 w 85"/>
                    <a:gd name="T23" fmla="*/ 182 h 189"/>
                    <a:gd name="T24" fmla="*/ 7 w 85"/>
                    <a:gd name="T25" fmla="*/ 14 h 189"/>
                    <a:gd name="T26" fmla="*/ 7 w 85"/>
                    <a:gd name="T27" fmla="*/ 10 h 189"/>
                    <a:gd name="T28" fmla="*/ 6 w 85"/>
                    <a:gd name="T29" fmla="*/ 6 h 189"/>
                    <a:gd name="T30" fmla="*/ 5 w 85"/>
                    <a:gd name="T31" fmla="*/ 4 h 189"/>
                    <a:gd name="T32" fmla="*/ 2 w 85"/>
                    <a:gd name="T33" fmla="*/ 1 h 189"/>
                    <a:gd name="T34" fmla="*/ 0 w 85"/>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189"/>
                    <a:gd name="T56" fmla="*/ 85 w 85"/>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189">
                      <a:moveTo>
                        <a:pt x="84" y="1"/>
                      </a:moveTo>
                      <a:lnTo>
                        <a:pt x="81" y="1"/>
                      </a:lnTo>
                      <a:lnTo>
                        <a:pt x="78" y="5"/>
                      </a:lnTo>
                      <a:lnTo>
                        <a:pt x="76" y="8"/>
                      </a:lnTo>
                      <a:lnTo>
                        <a:pt x="76" y="15"/>
                      </a:lnTo>
                      <a:lnTo>
                        <a:pt x="57" y="173"/>
                      </a:lnTo>
                      <a:lnTo>
                        <a:pt x="56" y="182"/>
                      </a:lnTo>
                      <a:lnTo>
                        <a:pt x="53" y="185"/>
                      </a:lnTo>
                      <a:lnTo>
                        <a:pt x="50" y="187"/>
                      </a:lnTo>
                      <a:lnTo>
                        <a:pt x="47" y="188"/>
                      </a:lnTo>
                      <a:lnTo>
                        <a:pt x="43" y="186"/>
                      </a:lnTo>
                      <a:lnTo>
                        <a:pt x="40" y="182"/>
                      </a:lnTo>
                      <a:lnTo>
                        <a:pt x="7" y="14"/>
                      </a:lnTo>
                      <a:lnTo>
                        <a:pt x="7" y="10"/>
                      </a:lnTo>
                      <a:lnTo>
                        <a:pt x="6" y="6"/>
                      </a:lnTo>
                      <a:lnTo>
                        <a:pt x="5" y="4"/>
                      </a:lnTo>
                      <a:lnTo>
                        <a:pt x="2" y="1"/>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0" name="Freeform 50"/>
                <p:cNvSpPr>
                  <a:spLocks/>
                </p:cNvSpPr>
                <p:nvPr/>
              </p:nvSpPr>
              <p:spPr bwMode="auto">
                <a:xfrm>
                  <a:off x="2053" y="2499"/>
                  <a:ext cx="88" cy="189"/>
                </a:xfrm>
                <a:custGeom>
                  <a:avLst/>
                  <a:gdLst>
                    <a:gd name="T0" fmla="*/ 87 w 88"/>
                    <a:gd name="T1" fmla="*/ 0 h 189"/>
                    <a:gd name="T2" fmla="*/ 81 w 88"/>
                    <a:gd name="T3" fmla="*/ 1 h 189"/>
                    <a:gd name="T4" fmla="*/ 77 w 88"/>
                    <a:gd name="T5" fmla="*/ 4 h 189"/>
                    <a:gd name="T6" fmla="*/ 77 w 88"/>
                    <a:gd name="T7" fmla="*/ 9 h 189"/>
                    <a:gd name="T8" fmla="*/ 75 w 88"/>
                    <a:gd name="T9" fmla="*/ 15 h 189"/>
                    <a:gd name="T10" fmla="*/ 56 w 88"/>
                    <a:gd name="T11" fmla="*/ 173 h 189"/>
                    <a:gd name="T12" fmla="*/ 55 w 88"/>
                    <a:gd name="T13" fmla="*/ 182 h 189"/>
                    <a:gd name="T14" fmla="*/ 54 w 88"/>
                    <a:gd name="T15" fmla="*/ 185 h 189"/>
                    <a:gd name="T16" fmla="*/ 50 w 88"/>
                    <a:gd name="T17" fmla="*/ 187 h 189"/>
                    <a:gd name="T18" fmla="*/ 46 w 88"/>
                    <a:gd name="T19" fmla="*/ 188 h 189"/>
                    <a:gd name="T20" fmla="*/ 42 w 88"/>
                    <a:gd name="T21" fmla="*/ 186 h 189"/>
                    <a:gd name="T22" fmla="*/ 40 w 88"/>
                    <a:gd name="T23" fmla="*/ 182 h 189"/>
                    <a:gd name="T24" fmla="*/ 7 w 88"/>
                    <a:gd name="T25" fmla="*/ 14 h 189"/>
                    <a:gd name="T26" fmla="*/ 6 w 88"/>
                    <a:gd name="T27" fmla="*/ 10 h 189"/>
                    <a:gd name="T28" fmla="*/ 6 w 88"/>
                    <a:gd name="T29" fmla="*/ 6 h 189"/>
                    <a:gd name="T30" fmla="*/ 5 w 88"/>
                    <a:gd name="T31" fmla="*/ 4 h 189"/>
                    <a:gd name="T32" fmla="*/ 2 w 88"/>
                    <a:gd name="T33" fmla="*/ 1 h 189"/>
                    <a:gd name="T34" fmla="*/ 0 w 88"/>
                    <a:gd name="T35" fmla="*/ 1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89"/>
                    <a:gd name="T56" fmla="*/ 88 w 88"/>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89">
                      <a:moveTo>
                        <a:pt x="87" y="0"/>
                      </a:moveTo>
                      <a:lnTo>
                        <a:pt x="81" y="1"/>
                      </a:lnTo>
                      <a:lnTo>
                        <a:pt x="77" y="4"/>
                      </a:lnTo>
                      <a:lnTo>
                        <a:pt x="77" y="9"/>
                      </a:lnTo>
                      <a:lnTo>
                        <a:pt x="75" y="15"/>
                      </a:lnTo>
                      <a:lnTo>
                        <a:pt x="56" y="173"/>
                      </a:lnTo>
                      <a:lnTo>
                        <a:pt x="55" y="182"/>
                      </a:lnTo>
                      <a:lnTo>
                        <a:pt x="54" y="185"/>
                      </a:lnTo>
                      <a:lnTo>
                        <a:pt x="50" y="187"/>
                      </a:lnTo>
                      <a:lnTo>
                        <a:pt x="46" y="188"/>
                      </a:lnTo>
                      <a:lnTo>
                        <a:pt x="42" y="186"/>
                      </a:lnTo>
                      <a:lnTo>
                        <a:pt x="40" y="182"/>
                      </a:lnTo>
                      <a:lnTo>
                        <a:pt x="7" y="14"/>
                      </a:lnTo>
                      <a:lnTo>
                        <a:pt x="6" y="10"/>
                      </a:lnTo>
                      <a:lnTo>
                        <a:pt x="6" y="6"/>
                      </a:lnTo>
                      <a:lnTo>
                        <a:pt x="5" y="4"/>
                      </a:lnTo>
                      <a:lnTo>
                        <a:pt x="2" y="1"/>
                      </a:lnTo>
                      <a:lnTo>
                        <a:pt x="0"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1" name="Freeform 51"/>
                <p:cNvSpPr>
                  <a:spLocks/>
                </p:cNvSpPr>
                <p:nvPr/>
              </p:nvSpPr>
              <p:spPr bwMode="auto">
                <a:xfrm>
                  <a:off x="1967" y="2499"/>
                  <a:ext cx="86" cy="189"/>
                </a:xfrm>
                <a:custGeom>
                  <a:avLst/>
                  <a:gdLst>
                    <a:gd name="T0" fmla="*/ 85 w 86"/>
                    <a:gd name="T1" fmla="*/ 1 h 189"/>
                    <a:gd name="T2" fmla="*/ 81 w 86"/>
                    <a:gd name="T3" fmla="*/ 1 h 189"/>
                    <a:gd name="T4" fmla="*/ 78 w 86"/>
                    <a:gd name="T5" fmla="*/ 5 h 189"/>
                    <a:gd name="T6" fmla="*/ 77 w 86"/>
                    <a:gd name="T7" fmla="*/ 8 h 189"/>
                    <a:gd name="T8" fmla="*/ 77 w 86"/>
                    <a:gd name="T9" fmla="*/ 15 h 189"/>
                    <a:gd name="T10" fmla="*/ 57 w 86"/>
                    <a:gd name="T11" fmla="*/ 173 h 189"/>
                    <a:gd name="T12" fmla="*/ 55 w 86"/>
                    <a:gd name="T13" fmla="*/ 182 h 189"/>
                    <a:gd name="T14" fmla="*/ 54 w 86"/>
                    <a:gd name="T15" fmla="*/ 185 h 189"/>
                    <a:gd name="T16" fmla="*/ 51 w 86"/>
                    <a:gd name="T17" fmla="*/ 187 h 189"/>
                    <a:gd name="T18" fmla="*/ 46 w 86"/>
                    <a:gd name="T19" fmla="*/ 188 h 189"/>
                    <a:gd name="T20" fmla="*/ 43 w 86"/>
                    <a:gd name="T21" fmla="*/ 186 h 189"/>
                    <a:gd name="T22" fmla="*/ 40 w 86"/>
                    <a:gd name="T23" fmla="*/ 182 h 189"/>
                    <a:gd name="T24" fmla="*/ 7 w 86"/>
                    <a:gd name="T25" fmla="*/ 14 h 189"/>
                    <a:gd name="T26" fmla="*/ 7 w 86"/>
                    <a:gd name="T27" fmla="*/ 10 h 189"/>
                    <a:gd name="T28" fmla="*/ 6 w 86"/>
                    <a:gd name="T29" fmla="*/ 6 h 189"/>
                    <a:gd name="T30" fmla="*/ 5 w 86"/>
                    <a:gd name="T31" fmla="*/ 4 h 189"/>
                    <a:gd name="T32" fmla="*/ 2 w 86"/>
                    <a:gd name="T33" fmla="*/ 1 h 189"/>
                    <a:gd name="T34" fmla="*/ 0 w 86"/>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189"/>
                    <a:gd name="T56" fmla="*/ 86 w 86"/>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189">
                      <a:moveTo>
                        <a:pt x="85" y="1"/>
                      </a:moveTo>
                      <a:lnTo>
                        <a:pt x="81" y="1"/>
                      </a:lnTo>
                      <a:lnTo>
                        <a:pt x="78" y="5"/>
                      </a:lnTo>
                      <a:lnTo>
                        <a:pt x="77" y="8"/>
                      </a:lnTo>
                      <a:lnTo>
                        <a:pt x="77" y="15"/>
                      </a:lnTo>
                      <a:lnTo>
                        <a:pt x="57" y="173"/>
                      </a:lnTo>
                      <a:lnTo>
                        <a:pt x="55" y="182"/>
                      </a:lnTo>
                      <a:lnTo>
                        <a:pt x="54" y="185"/>
                      </a:lnTo>
                      <a:lnTo>
                        <a:pt x="51" y="187"/>
                      </a:lnTo>
                      <a:lnTo>
                        <a:pt x="46" y="188"/>
                      </a:lnTo>
                      <a:lnTo>
                        <a:pt x="43" y="186"/>
                      </a:lnTo>
                      <a:lnTo>
                        <a:pt x="40" y="182"/>
                      </a:lnTo>
                      <a:lnTo>
                        <a:pt x="7" y="14"/>
                      </a:lnTo>
                      <a:lnTo>
                        <a:pt x="7" y="10"/>
                      </a:lnTo>
                      <a:lnTo>
                        <a:pt x="6" y="6"/>
                      </a:lnTo>
                      <a:lnTo>
                        <a:pt x="5" y="4"/>
                      </a:lnTo>
                      <a:lnTo>
                        <a:pt x="2" y="1"/>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2" name="Freeform 52"/>
                <p:cNvSpPr>
                  <a:spLocks/>
                </p:cNvSpPr>
                <p:nvPr/>
              </p:nvSpPr>
              <p:spPr bwMode="auto">
                <a:xfrm>
                  <a:off x="1881" y="2499"/>
                  <a:ext cx="87" cy="189"/>
                </a:xfrm>
                <a:custGeom>
                  <a:avLst/>
                  <a:gdLst>
                    <a:gd name="T0" fmla="*/ 86 w 87"/>
                    <a:gd name="T1" fmla="*/ 0 h 189"/>
                    <a:gd name="T2" fmla="*/ 80 w 87"/>
                    <a:gd name="T3" fmla="*/ 1 h 189"/>
                    <a:gd name="T4" fmla="*/ 76 w 87"/>
                    <a:gd name="T5" fmla="*/ 4 h 189"/>
                    <a:gd name="T6" fmla="*/ 76 w 87"/>
                    <a:gd name="T7" fmla="*/ 9 h 189"/>
                    <a:gd name="T8" fmla="*/ 74 w 87"/>
                    <a:gd name="T9" fmla="*/ 15 h 189"/>
                    <a:gd name="T10" fmla="*/ 55 w 87"/>
                    <a:gd name="T11" fmla="*/ 173 h 189"/>
                    <a:gd name="T12" fmla="*/ 54 w 87"/>
                    <a:gd name="T13" fmla="*/ 182 h 189"/>
                    <a:gd name="T14" fmla="*/ 53 w 87"/>
                    <a:gd name="T15" fmla="*/ 185 h 189"/>
                    <a:gd name="T16" fmla="*/ 49 w 87"/>
                    <a:gd name="T17" fmla="*/ 187 h 189"/>
                    <a:gd name="T18" fmla="*/ 46 w 87"/>
                    <a:gd name="T19" fmla="*/ 188 h 189"/>
                    <a:gd name="T20" fmla="*/ 41 w 87"/>
                    <a:gd name="T21" fmla="*/ 186 h 189"/>
                    <a:gd name="T22" fmla="*/ 39 w 87"/>
                    <a:gd name="T23" fmla="*/ 182 h 189"/>
                    <a:gd name="T24" fmla="*/ 7 w 87"/>
                    <a:gd name="T25" fmla="*/ 14 h 189"/>
                    <a:gd name="T26" fmla="*/ 6 w 87"/>
                    <a:gd name="T27" fmla="*/ 10 h 189"/>
                    <a:gd name="T28" fmla="*/ 6 w 87"/>
                    <a:gd name="T29" fmla="*/ 6 h 189"/>
                    <a:gd name="T30" fmla="*/ 5 w 87"/>
                    <a:gd name="T31" fmla="*/ 4 h 189"/>
                    <a:gd name="T32" fmla="*/ 2 w 87"/>
                    <a:gd name="T33" fmla="*/ 1 h 189"/>
                    <a:gd name="T34" fmla="*/ 0 w 87"/>
                    <a:gd name="T35" fmla="*/ 1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89"/>
                    <a:gd name="T56" fmla="*/ 87 w 87"/>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89">
                      <a:moveTo>
                        <a:pt x="86" y="0"/>
                      </a:moveTo>
                      <a:lnTo>
                        <a:pt x="80" y="1"/>
                      </a:lnTo>
                      <a:lnTo>
                        <a:pt x="76" y="4"/>
                      </a:lnTo>
                      <a:lnTo>
                        <a:pt x="76" y="9"/>
                      </a:lnTo>
                      <a:lnTo>
                        <a:pt x="74" y="15"/>
                      </a:lnTo>
                      <a:lnTo>
                        <a:pt x="55" y="173"/>
                      </a:lnTo>
                      <a:lnTo>
                        <a:pt x="54" y="182"/>
                      </a:lnTo>
                      <a:lnTo>
                        <a:pt x="53" y="185"/>
                      </a:lnTo>
                      <a:lnTo>
                        <a:pt x="49" y="187"/>
                      </a:lnTo>
                      <a:lnTo>
                        <a:pt x="46" y="188"/>
                      </a:lnTo>
                      <a:lnTo>
                        <a:pt x="41" y="186"/>
                      </a:lnTo>
                      <a:lnTo>
                        <a:pt x="39" y="182"/>
                      </a:lnTo>
                      <a:lnTo>
                        <a:pt x="7" y="14"/>
                      </a:lnTo>
                      <a:lnTo>
                        <a:pt x="6" y="10"/>
                      </a:lnTo>
                      <a:lnTo>
                        <a:pt x="6" y="6"/>
                      </a:lnTo>
                      <a:lnTo>
                        <a:pt x="5" y="4"/>
                      </a:lnTo>
                      <a:lnTo>
                        <a:pt x="2" y="1"/>
                      </a:lnTo>
                      <a:lnTo>
                        <a:pt x="0"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3" name="Freeform 53"/>
                <p:cNvSpPr>
                  <a:spLocks/>
                </p:cNvSpPr>
                <p:nvPr/>
              </p:nvSpPr>
              <p:spPr bwMode="auto">
                <a:xfrm>
                  <a:off x="1792" y="2499"/>
                  <a:ext cx="85" cy="189"/>
                </a:xfrm>
                <a:custGeom>
                  <a:avLst/>
                  <a:gdLst>
                    <a:gd name="T0" fmla="*/ 84 w 85"/>
                    <a:gd name="T1" fmla="*/ 1 h 189"/>
                    <a:gd name="T2" fmla="*/ 80 w 85"/>
                    <a:gd name="T3" fmla="*/ 1 h 189"/>
                    <a:gd name="T4" fmla="*/ 77 w 85"/>
                    <a:gd name="T5" fmla="*/ 5 h 189"/>
                    <a:gd name="T6" fmla="*/ 76 w 85"/>
                    <a:gd name="T7" fmla="*/ 8 h 189"/>
                    <a:gd name="T8" fmla="*/ 75 w 85"/>
                    <a:gd name="T9" fmla="*/ 15 h 189"/>
                    <a:gd name="T10" fmla="*/ 57 w 85"/>
                    <a:gd name="T11" fmla="*/ 173 h 189"/>
                    <a:gd name="T12" fmla="*/ 54 w 85"/>
                    <a:gd name="T13" fmla="*/ 182 h 189"/>
                    <a:gd name="T14" fmla="*/ 53 w 85"/>
                    <a:gd name="T15" fmla="*/ 184 h 189"/>
                    <a:gd name="T16" fmla="*/ 50 w 85"/>
                    <a:gd name="T17" fmla="*/ 187 h 189"/>
                    <a:gd name="T18" fmla="*/ 46 w 85"/>
                    <a:gd name="T19" fmla="*/ 188 h 189"/>
                    <a:gd name="T20" fmla="*/ 43 w 85"/>
                    <a:gd name="T21" fmla="*/ 186 h 189"/>
                    <a:gd name="T22" fmla="*/ 39 w 85"/>
                    <a:gd name="T23" fmla="*/ 182 h 189"/>
                    <a:gd name="T24" fmla="*/ 7 w 85"/>
                    <a:gd name="T25" fmla="*/ 14 h 189"/>
                    <a:gd name="T26" fmla="*/ 7 w 85"/>
                    <a:gd name="T27" fmla="*/ 10 h 189"/>
                    <a:gd name="T28" fmla="*/ 6 w 85"/>
                    <a:gd name="T29" fmla="*/ 6 h 189"/>
                    <a:gd name="T30" fmla="*/ 5 w 85"/>
                    <a:gd name="T31" fmla="*/ 3 h 189"/>
                    <a:gd name="T32" fmla="*/ 2 w 85"/>
                    <a:gd name="T33" fmla="*/ 1 h 189"/>
                    <a:gd name="T34" fmla="*/ 0 w 85"/>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189"/>
                    <a:gd name="T56" fmla="*/ 85 w 85"/>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189">
                      <a:moveTo>
                        <a:pt x="84" y="1"/>
                      </a:moveTo>
                      <a:lnTo>
                        <a:pt x="80" y="1"/>
                      </a:lnTo>
                      <a:lnTo>
                        <a:pt x="77" y="5"/>
                      </a:lnTo>
                      <a:lnTo>
                        <a:pt x="76" y="8"/>
                      </a:lnTo>
                      <a:lnTo>
                        <a:pt x="75" y="15"/>
                      </a:lnTo>
                      <a:lnTo>
                        <a:pt x="57" y="173"/>
                      </a:lnTo>
                      <a:lnTo>
                        <a:pt x="54" y="182"/>
                      </a:lnTo>
                      <a:lnTo>
                        <a:pt x="53" y="184"/>
                      </a:lnTo>
                      <a:lnTo>
                        <a:pt x="50" y="187"/>
                      </a:lnTo>
                      <a:lnTo>
                        <a:pt x="46" y="188"/>
                      </a:lnTo>
                      <a:lnTo>
                        <a:pt x="43" y="186"/>
                      </a:lnTo>
                      <a:lnTo>
                        <a:pt x="39" y="182"/>
                      </a:lnTo>
                      <a:lnTo>
                        <a:pt x="7" y="14"/>
                      </a:lnTo>
                      <a:lnTo>
                        <a:pt x="7" y="10"/>
                      </a:lnTo>
                      <a:lnTo>
                        <a:pt x="6" y="6"/>
                      </a:lnTo>
                      <a:lnTo>
                        <a:pt x="5" y="3"/>
                      </a:lnTo>
                      <a:lnTo>
                        <a:pt x="2" y="1"/>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4" name="Freeform 54"/>
                <p:cNvSpPr>
                  <a:spLocks/>
                </p:cNvSpPr>
                <p:nvPr/>
              </p:nvSpPr>
              <p:spPr bwMode="auto">
                <a:xfrm>
                  <a:off x="1705" y="2498"/>
                  <a:ext cx="88" cy="190"/>
                </a:xfrm>
                <a:custGeom>
                  <a:avLst/>
                  <a:gdLst>
                    <a:gd name="T0" fmla="*/ 87 w 88"/>
                    <a:gd name="T1" fmla="*/ 0 h 190"/>
                    <a:gd name="T2" fmla="*/ 81 w 88"/>
                    <a:gd name="T3" fmla="*/ 1 h 190"/>
                    <a:gd name="T4" fmla="*/ 78 w 88"/>
                    <a:gd name="T5" fmla="*/ 4 h 190"/>
                    <a:gd name="T6" fmla="*/ 77 w 88"/>
                    <a:gd name="T7" fmla="*/ 9 h 190"/>
                    <a:gd name="T8" fmla="*/ 76 w 88"/>
                    <a:gd name="T9" fmla="*/ 16 h 190"/>
                    <a:gd name="T10" fmla="*/ 57 w 88"/>
                    <a:gd name="T11" fmla="*/ 174 h 190"/>
                    <a:gd name="T12" fmla="*/ 56 w 88"/>
                    <a:gd name="T13" fmla="*/ 183 h 190"/>
                    <a:gd name="T14" fmla="*/ 53 w 88"/>
                    <a:gd name="T15" fmla="*/ 185 h 190"/>
                    <a:gd name="T16" fmla="*/ 51 w 88"/>
                    <a:gd name="T17" fmla="*/ 187 h 190"/>
                    <a:gd name="T18" fmla="*/ 46 w 88"/>
                    <a:gd name="T19" fmla="*/ 189 h 190"/>
                    <a:gd name="T20" fmla="*/ 43 w 88"/>
                    <a:gd name="T21" fmla="*/ 187 h 190"/>
                    <a:gd name="T22" fmla="*/ 40 w 88"/>
                    <a:gd name="T23" fmla="*/ 183 h 190"/>
                    <a:gd name="T24" fmla="*/ 7 w 88"/>
                    <a:gd name="T25" fmla="*/ 15 h 190"/>
                    <a:gd name="T26" fmla="*/ 7 w 88"/>
                    <a:gd name="T27" fmla="*/ 10 h 190"/>
                    <a:gd name="T28" fmla="*/ 6 w 88"/>
                    <a:gd name="T29" fmla="*/ 7 h 190"/>
                    <a:gd name="T30" fmla="*/ 5 w 88"/>
                    <a:gd name="T31" fmla="*/ 4 h 190"/>
                    <a:gd name="T32" fmla="*/ 3 w 88"/>
                    <a:gd name="T33" fmla="*/ 1 h 190"/>
                    <a:gd name="T34" fmla="*/ 0 w 88"/>
                    <a:gd name="T35" fmla="*/ 1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90"/>
                    <a:gd name="T56" fmla="*/ 88 w 88"/>
                    <a:gd name="T57" fmla="*/ 190 h 1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90">
                      <a:moveTo>
                        <a:pt x="87" y="0"/>
                      </a:moveTo>
                      <a:lnTo>
                        <a:pt x="81" y="1"/>
                      </a:lnTo>
                      <a:lnTo>
                        <a:pt x="78" y="4"/>
                      </a:lnTo>
                      <a:lnTo>
                        <a:pt x="77" y="9"/>
                      </a:lnTo>
                      <a:lnTo>
                        <a:pt x="76" y="16"/>
                      </a:lnTo>
                      <a:lnTo>
                        <a:pt x="57" y="174"/>
                      </a:lnTo>
                      <a:lnTo>
                        <a:pt x="56" y="183"/>
                      </a:lnTo>
                      <a:lnTo>
                        <a:pt x="53" y="185"/>
                      </a:lnTo>
                      <a:lnTo>
                        <a:pt x="51" y="187"/>
                      </a:lnTo>
                      <a:lnTo>
                        <a:pt x="46" y="189"/>
                      </a:lnTo>
                      <a:lnTo>
                        <a:pt x="43" y="187"/>
                      </a:lnTo>
                      <a:lnTo>
                        <a:pt x="40" y="183"/>
                      </a:lnTo>
                      <a:lnTo>
                        <a:pt x="7" y="15"/>
                      </a:lnTo>
                      <a:lnTo>
                        <a:pt x="7" y="10"/>
                      </a:lnTo>
                      <a:lnTo>
                        <a:pt x="6" y="7"/>
                      </a:lnTo>
                      <a:lnTo>
                        <a:pt x="5" y="4"/>
                      </a:lnTo>
                      <a:lnTo>
                        <a:pt x="3" y="1"/>
                      </a:lnTo>
                      <a:lnTo>
                        <a:pt x="0" y="1"/>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5" name="Freeform 55"/>
                <p:cNvSpPr>
                  <a:spLocks/>
                </p:cNvSpPr>
                <p:nvPr/>
              </p:nvSpPr>
              <p:spPr bwMode="auto">
                <a:xfrm>
                  <a:off x="1618" y="2499"/>
                  <a:ext cx="87" cy="189"/>
                </a:xfrm>
                <a:custGeom>
                  <a:avLst/>
                  <a:gdLst>
                    <a:gd name="T0" fmla="*/ 86 w 87"/>
                    <a:gd name="T1" fmla="*/ 1 h 189"/>
                    <a:gd name="T2" fmla="*/ 83 w 87"/>
                    <a:gd name="T3" fmla="*/ 1 h 189"/>
                    <a:gd name="T4" fmla="*/ 80 w 87"/>
                    <a:gd name="T5" fmla="*/ 5 h 189"/>
                    <a:gd name="T6" fmla="*/ 79 w 87"/>
                    <a:gd name="T7" fmla="*/ 8 h 189"/>
                    <a:gd name="T8" fmla="*/ 78 w 87"/>
                    <a:gd name="T9" fmla="*/ 15 h 189"/>
                    <a:gd name="T10" fmla="*/ 59 w 87"/>
                    <a:gd name="T11" fmla="*/ 173 h 189"/>
                    <a:gd name="T12" fmla="*/ 57 w 87"/>
                    <a:gd name="T13" fmla="*/ 182 h 189"/>
                    <a:gd name="T14" fmla="*/ 55 w 87"/>
                    <a:gd name="T15" fmla="*/ 184 h 189"/>
                    <a:gd name="T16" fmla="*/ 52 w 87"/>
                    <a:gd name="T17" fmla="*/ 187 h 189"/>
                    <a:gd name="T18" fmla="*/ 48 w 87"/>
                    <a:gd name="T19" fmla="*/ 188 h 189"/>
                    <a:gd name="T20" fmla="*/ 44 w 87"/>
                    <a:gd name="T21" fmla="*/ 186 h 189"/>
                    <a:gd name="T22" fmla="*/ 42 w 87"/>
                    <a:gd name="T23" fmla="*/ 182 h 189"/>
                    <a:gd name="T24" fmla="*/ 9 w 87"/>
                    <a:gd name="T25" fmla="*/ 14 h 189"/>
                    <a:gd name="T26" fmla="*/ 8 w 87"/>
                    <a:gd name="T27" fmla="*/ 10 h 189"/>
                    <a:gd name="T28" fmla="*/ 7 w 87"/>
                    <a:gd name="T29" fmla="*/ 6 h 189"/>
                    <a:gd name="T30" fmla="*/ 6 w 87"/>
                    <a:gd name="T31" fmla="*/ 3 h 189"/>
                    <a:gd name="T32" fmla="*/ 4 w 87"/>
                    <a:gd name="T33" fmla="*/ 1 h 189"/>
                    <a:gd name="T34" fmla="*/ 0 w 87"/>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89"/>
                    <a:gd name="T56" fmla="*/ 87 w 87"/>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89">
                      <a:moveTo>
                        <a:pt x="86" y="1"/>
                      </a:moveTo>
                      <a:lnTo>
                        <a:pt x="83" y="1"/>
                      </a:lnTo>
                      <a:lnTo>
                        <a:pt x="80" y="5"/>
                      </a:lnTo>
                      <a:lnTo>
                        <a:pt x="79" y="8"/>
                      </a:lnTo>
                      <a:lnTo>
                        <a:pt x="78" y="15"/>
                      </a:lnTo>
                      <a:lnTo>
                        <a:pt x="59" y="173"/>
                      </a:lnTo>
                      <a:lnTo>
                        <a:pt x="57" y="182"/>
                      </a:lnTo>
                      <a:lnTo>
                        <a:pt x="55" y="184"/>
                      </a:lnTo>
                      <a:lnTo>
                        <a:pt x="52" y="187"/>
                      </a:lnTo>
                      <a:lnTo>
                        <a:pt x="48" y="188"/>
                      </a:lnTo>
                      <a:lnTo>
                        <a:pt x="44" y="186"/>
                      </a:lnTo>
                      <a:lnTo>
                        <a:pt x="42" y="182"/>
                      </a:lnTo>
                      <a:lnTo>
                        <a:pt x="9" y="14"/>
                      </a:lnTo>
                      <a:lnTo>
                        <a:pt x="8" y="10"/>
                      </a:lnTo>
                      <a:lnTo>
                        <a:pt x="7" y="6"/>
                      </a:lnTo>
                      <a:lnTo>
                        <a:pt x="6" y="3"/>
                      </a:lnTo>
                      <a:lnTo>
                        <a:pt x="4" y="1"/>
                      </a:lnTo>
                      <a:lnTo>
                        <a:pt x="0" y="0"/>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sp>
              <p:nvSpPr>
                <p:cNvPr id="51226" name="Freeform 56"/>
                <p:cNvSpPr>
                  <a:spLocks/>
                </p:cNvSpPr>
                <p:nvPr/>
              </p:nvSpPr>
              <p:spPr bwMode="auto">
                <a:xfrm>
                  <a:off x="1560" y="2498"/>
                  <a:ext cx="59" cy="190"/>
                </a:xfrm>
                <a:custGeom>
                  <a:avLst/>
                  <a:gdLst>
                    <a:gd name="T0" fmla="*/ 58 w 59"/>
                    <a:gd name="T1" fmla="*/ 0 h 190"/>
                    <a:gd name="T2" fmla="*/ 53 w 59"/>
                    <a:gd name="T3" fmla="*/ 1 h 190"/>
                    <a:gd name="T4" fmla="*/ 49 w 59"/>
                    <a:gd name="T5" fmla="*/ 4 h 190"/>
                    <a:gd name="T6" fmla="*/ 48 w 59"/>
                    <a:gd name="T7" fmla="*/ 9 h 190"/>
                    <a:gd name="T8" fmla="*/ 47 w 59"/>
                    <a:gd name="T9" fmla="*/ 16 h 190"/>
                    <a:gd name="T10" fmla="*/ 29 w 59"/>
                    <a:gd name="T11" fmla="*/ 174 h 190"/>
                    <a:gd name="T12" fmla="*/ 26 w 59"/>
                    <a:gd name="T13" fmla="*/ 183 h 190"/>
                    <a:gd name="T14" fmla="*/ 25 w 59"/>
                    <a:gd name="T15" fmla="*/ 185 h 190"/>
                    <a:gd name="T16" fmla="*/ 21 w 59"/>
                    <a:gd name="T17" fmla="*/ 187 h 190"/>
                    <a:gd name="T18" fmla="*/ 18 w 59"/>
                    <a:gd name="T19" fmla="*/ 189 h 190"/>
                    <a:gd name="T20" fmla="*/ 13 w 59"/>
                    <a:gd name="T21" fmla="*/ 187 h 190"/>
                    <a:gd name="T22" fmla="*/ 11 w 59"/>
                    <a:gd name="T23" fmla="*/ 183 h 190"/>
                    <a:gd name="T24" fmla="*/ 0 w 59"/>
                    <a:gd name="T25" fmla="*/ 102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190"/>
                    <a:gd name="T41" fmla="*/ 59 w 59"/>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190">
                      <a:moveTo>
                        <a:pt x="58" y="0"/>
                      </a:moveTo>
                      <a:lnTo>
                        <a:pt x="53" y="1"/>
                      </a:lnTo>
                      <a:lnTo>
                        <a:pt x="49" y="4"/>
                      </a:lnTo>
                      <a:lnTo>
                        <a:pt x="48" y="9"/>
                      </a:lnTo>
                      <a:lnTo>
                        <a:pt x="47" y="16"/>
                      </a:lnTo>
                      <a:lnTo>
                        <a:pt x="29" y="174"/>
                      </a:lnTo>
                      <a:lnTo>
                        <a:pt x="26" y="183"/>
                      </a:lnTo>
                      <a:lnTo>
                        <a:pt x="25" y="185"/>
                      </a:lnTo>
                      <a:lnTo>
                        <a:pt x="21" y="187"/>
                      </a:lnTo>
                      <a:lnTo>
                        <a:pt x="18" y="189"/>
                      </a:lnTo>
                      <a:lnTo>
                        <a:pt x="13" y="187"/>
                      </a:lnTo>
                      <a:lnTo>
                        <a:pt x="11" y="183"/>
                      </a:lnTo>
                      <a:lnTo>
                        <a:pt x="0" y="102"/>
                      </a:lnTo>
                    </a:path>
                  </a:pathLst>
                </a:custGeom>
                <a:noFill/>
                <a:ln w="12700" cap="rnd" cmpd="sng">
                  <a:solidFill>
                    <a:srgbClr val="40FF4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a:latin typeface="+mn-lt"/>
                  </a:endParaRPr>
                </a:p>
              </p:txBody>
            </p:sp>
          </p:grpSp>
          <p:sp>
            <p:nvSpPr>
              <p:cNvPr id="51214" name="Line 57"/>
              <p:cNvSpPr>
                <a:spLocks noChangeShapeType="1"/>
              </p:cNvSpPr>
              <p:nvPr/>
            </p:nvSpPr>
            <p:spPr bwMode="auto">
              <a:xfrm flipH="1">
                <a:off x="1352" y="2592"/>
                <a:ext cx="1248"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latin typeface="+mn-lt"/>
                </a:endParaRPr>
              </a:p>
            </p:txBody>
          </p:sp>
        </p:grpSp>
        <p:sp>
          <p:nvSpPr>
            <p:cNvPr id="51212" name="Rectangle 58"/>
            <p:cNvSpPr>
              <a:spLocks noChangeArrowheads="1"/>
            </p:cNvSpPr>
            <p:nvPr/>
          </p:nvSpPr>
          <p:spPr bwMode="auto">
            <a:xfrm>
              <a:off x="468" y="2976"/>
              <a:ext cx="145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rgbClr val="42427A"/>
                  </a:solidFill>
                  <a:latin typeface="+mn-lt"/>
                </a:rPr>
                <a:t>Browser displays</a:t>
              </a:r>
            </a:p>
            <a:p>
              <a:pPr>
                <a:lnSpc>
                  <a:spcPct val="100000"/>
                </a:lnSpc>
                <a:spcBef>
                  <a:spcPct val="0"/>
                </a:spcBef>
                <a:buClrTx/>
                <a:buFontTx/>
                <a:buNone/>
              </a:pPr>
              <a:r>
                <a:rPr lang="en-US" altLang="en-US" sz="1800" b="0">
                  <a:solidFill>
                    <a:srgbClr val="42427A"/>
                  </a:solidFill>
                  <a:latin typeface="+mn-lt"/>
                </a:rPr>
                <a:t>any results</a:t>
              </a:r>
              <a:r>
                <a:rPr lang="en-US" altLang="en-US" sz="1800" b="0">
                  <a:solidFill>
                    <a:schemeClr val="tx1"/>
                  </a:solidFill>
                  <a:latin typeface="+mn-lt"/>
                </a:rPr>
                <a:t> </a:t>
              </a:r>
            </a:p>
          </p:txBody>
        </p:sp>
      </p:grpSp>
    </p:spTree>
    <p:extLst>
      <p:ext uri="{BB962C8B-B14F-4D97-AF65-F5344CB8AC3E}">
        <p14:creationId xmlns:p14="http://schemas.microsoft.com/office/powerpoint/2010/main" val="8401105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8950" y="3679824"/>
            <a:ext cx="8826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65"/>
          <p:cNvSpPr>
            <a:spLocks noGrp="1" noChangeArrowheads="1"/>
          </p:cNvSpPr>
          <p:nvPr>
            <p:ph type="body" sz="quarter" idx="10"/>
          </p:nvPr>
        </p:nvSpPr>
        <p:spPr/>
        <p:txBody>
          <a:bodyPr/>
          <a:lstStyle/>
          <a:p>
            <a:pPr marL="0" indent="0">
              <a:lnSpc>
                <a:spcPct val="100000"/>
              </a:lnSpc>
              <a:spcBef>
                <a:spcPts val="1200"/>
              </a:spcBef>
              <a:buNone/>
            </a:pPr>
            <a:r>
              <a:rPr lang="en-US" altLang="en-US" sz="2000" dirty="0"/>
              <a:t>Scripts should check data received from a form</a:t>
            </a:r>
          </a:p>
          <a:p>
            <a:pPr lvl="1">
              <a:lnSpc>
                <a:spcPct val="100000"/>
              </a:lnSpc>
              <a:buFont typeface="Arial" panose="020B0604020202020204" pitchFamily="34" charset="0"/>
              <a:buChar char="•"/>
            </a:pPr>
            <a:r>
              <a:rPr lang="en-US" altLang="en-US" sz="1800" dirty="0"/>
              <a:t>Validate all data carefully!</a:t>
            </a:r>
          </a:p>
          <a:p>
            <a:pPr marL="0" indent="0">
              <a:lnSpc>
                <a:spcPct val="100000"/>
              </a:lnSpc>
              <a:spcBef>
                <a:spcPts val="1200"/>
              </a:spcBef>
              <a:buNone/>
            </a:pPr>
            <a:r>
              <a:rPr lang="en-US" altLang="en-US" sz="2000" dirty="0"/>
              <a:t>Data sent from a form is not normally encrypted</a:t>
            </a:r>
          </a:p>
          <a:p>
            <a:pPr lvl="1">
              <a:lnSpc>
                <a:spcPct val="100000"/>
              </a:lnSpc>
              <a:buFont typeface="Arial" panose="020B0604020202020204" pitchFamily="34" charset="0"/>
              <a:buChar char="•"/>
            </a:pPr>
            <a:r>
              <a:rPr lang="en-US" altLang="en-US" sz="1800" dirty="0"/>
              <a:t>Unless a secure connection is made (e.g., SSL)</a:t>
            </a:r>
          </a:p>
        </p:txBody>
      </p:sp>
      <p:sp>
        <p:nvSpPr>
          <p:cNvPr id="53251" name="Rectangle 64"/>
          <p:cNvSpPr>
            <a:spLocks noGrp="1" noChangeArrowheads="1"/>
          </p:cNvSpPr>
          <p:nvPr>
            <p:ph type="title"/>
          </p:nvPr>
        </p:nvSpPr>
        <p:spPr/>
        <p:txBody>
          <a:bodyPr>
            <a:normAutofit/>
          </a:bodyPr>
          <a:lstStyle/>
          <a:p>
            <a:r>
              <a:rPr lang="en-US" altLang="en-US"/>
              <a:t>Form security issues</a:t>
            </a:r>
          </a:p>
        </p:txBody>
      </p:sp>
      <p:grpSp>
        <p:nvGrpSpPr>
          <p:cNvPr id="53253" name="Group 1"/>
          <p:cNvGrpSpPr>
            <a:grpSpLocks/>
          </p:cNvGrpSpPr>
          <p:nvPr/>
        </p:nvGrpSpPr>
        <p:grpSpPr bwMode="auto">
          <a:xfrm>
            <a:off x="2160775" y="3429000"/>
            <a:ext cx="3270250" cy="2627313"/>
            <a:chOff x="690563" y="2835275"/>
            <a:chExt cx="3494087" cy="2806700"/>
          </a:xfrm>
        </p:grpSpPr>
        <p:sp>
          <p:nvSpPr>
            <p:cNvPr id="53265" name="Rectangle 66"/>
            <p:cNvSpPr>
              <a:spLocks noChangeArrowheads="1"/>
            </p:cNvSpPr>
            <p:nvPr/>
          </p:nvSpPr>
          <p:spPr bwMode="auto">
            <a:xfrm>
              <a:off x="690563" y="2835275"/>
              <a:ext cx="3494087" cy="2806700"/>
            </a:xfrm>
            <a:prstGeom prst="rect">
              <a:avLst/>
            </a:prstGeom>
            <a:solidFill>
              <a:schemeClr val="bg1"/>
            </a:solidFill>
            <a:ln w="12700">
              <a:solidFill>
                <a:schemeClr val="tx1"/>
              </a:solidFill>
              <a:miter lim="800000"/>
              <a:headEnd/>
              <a:tailEnd/>
            </a:ln>
          </p:spPr>
          <p:txBody>
            <a:bodyPr wrap="none"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50000"/>
                </a:spcBef>
                <a:buClrTx/>
                <a:buFontTx/>
                <a:buNone/>
              </a:pPr>
              <a:endParaRPr lang="en-US" altLang="en-US" sz="1000" b="0">
                <a:solidFill>
                  <a:schemeClr val="tx1"/>
                </a:solidFill>
              </a:endParaRPr>
            </a:p>
          </p:txBody>
        </p:sp>
        <p:sp>
          <p:nvSpPr>
            <p:cNvPr id="53266" name="Rectangle 67"/>
            <p:cNvSpPr>
              <a:spLocks noChangeArrowheads="1"/>
            </p:cNvSpPr>
            <p:nvPr/>
          </p:nvSpPr>
          <p:spPr bwMode="auto">
            <a:xfrm>
              <a:off x="820738" y="3641725"/>
              <a:ext cx="2363557" cy="3952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chemeClr val="tx1"/>
                  </a:solidFill>
                </a:rPr>
                <a:t>Enter address here:</a:t>
              </a:r>
            </a:p>
          </p:txBody>
        </p:sp>
        <p:sp>
          <p:nvSpPr>
            <p:cNvPr id="26632" name="Rectangle 68"/>
            <p:cNvSpPr>
              <a:spLocks noChangeArrowheads="1"/>
            </p:cNvSpPr>
            <p:nvPr/>
          </p:nvSpPr>
          <p:spPr bwMode="auto">
            <a:xfrm>
              <a:off x="919544" y="4054621"/>
              <a:ext cx="1967544" cy="1053148"/>
            </a:xfrm>
            <a:prstGeom prst="rect">
              <a:avLst/>
            </a:prstGeom>
            <a:solidFill>
              <a:schemeClr val="bg1"/>
            </a:solidFill>
            <a:ln w="12700">
              <a:solidFill>
                <a:schemeClr val="tx1"/>
              </a:solidFill>
              <a:miter lim="800000"/>
              <a:headEnd/>
              <a:tailEnd/>
            </a:ln>
          </p:spPr>
          <p:txBody>
            <a:bodyPr wrap="none" lIns="92075" tIns="46038" rIns="92075" bIns="46038"/>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defRPr/>
              </a:pPr>
              <a:r>
                <a:rPr lang="en-US" sz="1800" dirty="0">
                  <a:latin typeface="+mj-lt"/>
                </a:rPr>
                <a:t>I’m here</a:t>
              </a:r>
            </a:p>
          </p:txBody>
        </p:sp>
        <p:sp>
          <p:nvSpPr>
            <p:cNvPr id="53268" name="Rectangle 69"/>
            <p:cNvSpPr>
              <a:spLocks noChangeArrowheads="1"/>
            </p:cNvSpPr>
            <p:nvPr/>
          </p:nvSpPr>
          <p:spPr bwMode="auto">
            <a:xfrm>
              <a:off x="919163" y="5195888"/>
              <a:ext cx="1055687" cy="292100"/>
            </a:xfrm>
            <a:prstGeom prst="rect">
              <a:avLst/>
            </a:prstGeom>
            <a:solidFill>
              <a:schemeClr val="accent1"/>
            </a:solidFill>
            <a:ln w="12700">
              <a:solidFill>
                <a:schemeClr val="tx1"/>
              </a:solidFill>
              <a:miter lim="800000"/>
              <a:headEnd/>
              <a:tailEnd/>
            </a:ln>
          </p:spPr>
          <p:txBody>
            <a:bodyPr wrap="none" lIns="92075" tIns="46038" rIns="92075" bIns="46038" anchor="ct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gn="ctr">
                <a:lnSpc>
                  <a:spcPct val="100000"/>
                </a:lnSpc>
                <a:spcBef>
                  <a:spcPct val="0"/>
                </a:spcBef>
                <a:buClrTx/>
                <a:buFontTx/>
                <a:buNone/>
              </a:pPr>
              <a:r>
                <a:rPr lang="en-US" altLang="en-US" sz="1800" b="0" dirty="0">
                  <a:solidFill>
                    <a:schemeClr val="bg1"/>
                  </a:solidFill>
                </a:rPr>
                <a:t>OK</a:t>
              </a:r>
            </a:p>
          </p:txBody>
        </p:sp>
        <p:sp>
          <p:nvSpPr>
            <p:cNvPr id="53269" name="Rectangle 70"/>
            <p:cNvSpPr>
              <a:spLocks noChangeArrowheads="1"/>
            </p:cNvSpPr>
            <p:nvPr/>
          </p:nvSpPr>
          <p:spPr bwMode="auto">
            <a:xfrm>
              <a:off x="820738" y="2955925"/>
              <a:ext cx="2884225" cy="3952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60000"/>
                </a:spcBef>
                <a:buClr>
                  <a:schemeClr val="bg2"/>
                </a:buClr>
                <a:buChar char="•"/>
                <a:defRPr sz="2400" b="1">
                  <a:solidFill>
                    <a:srgbClr val="134183"/>
                  </a:solidFill>
                  <a:latin typeface="Arial" panose="020B0604020202020204" pitchFamily="34" charset="0"/>
                </a:defRPr>
              </a:lvl1pPr>
              <a:lvl2pPr marL="742950" indent="-285750">
                <a:lnSpc>
                  <a:spcPct val="110000"/>
                </a:lnSpc>
                <a:spcBef>
                  <a:spcPct val="15000"/>
                </a:spcBef>
                <a:spcAft>
                  <a:spcPct val="10000"/>
                </a:spcAft>
                <a:buClr>
                  <a:schemeClr val="bg2"/>
                </a:buClr>
                <a:buChar char="•"/>
                <a:defRPr sz="2000" b="1">
                  <a:solidFill>
                    <a:srgbClr val="134183"/>
                  </a:solidFill>
                  <a:latin typeface="Arial" panose="020B0604020202020204" pitchFamily="34" charset="0"/>
                </a:defRPr>
              </a:lvl2pPr>
              <a:lvl3pPr marL="1143000" indent="-228600">
                <a:lnSpc>
                  <a:spcPct val="110000"/>
                </a:lnSpc>
                <a:spcBef>
                  <a:spcPct val="10000"/>
                </a:spcBef>
                <a:spcAft>
                  <a:spcPct val="15000"/>
                </a:spcAft>
                <a:buClr>
                  <a:schemeClr val="bg2"/>
                </a:buClr>
                <a:buChar char="•"/>
                <a:defRPr sz="2400">
                  <a:solidFill>
                    <a:srgbClr val="134183"/>
                  </a:solidFill>
                  <a:latin typeface="Arial" panose="020B0604020202020204" pitchFamily="34" charset="0"/>
                </a:defRPr>
              </a:lvl3pPr>
              <a:lvl4pPr marL="1600200" indent="-228600">
                <a:spcBef>
                  <a:spcPct val="20000"/>
                </a:spcBef>
                <a:buChar char=" "/>
                <a:defRPr sz="1200">
                  <a:solidFill>
                    <a:schemeClr val="tx1"/>
                  </a:solidFill>
                  <a:latin typeface="Arial" panose="020B0604020202020204" pitchFamily="34" charset="0"/>
                </a:defRPr>
              </a:lvl4pPr>
              <a:lvl5pPr marL="2057400" indent="-228600">
                <a:spcBef>
                  <a:spcPct val="20000"/>
                </a:spcBef>
                <a:buChar char=" "/>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
                <a:defRPr sz="1000">
                  <a:solidFill>
                    <a:schemeClr val="tx1"/>
                  </a:solidFill>
                  <a:latin typeface="Arial" panose="020B0604020202020204" pitchFamily="34" charset="0"/>
                </a:defRPr>
              </a:lvl9pPr>
            </a:lstStyle>
            <a:p>
              <a:pPr>
                <a:lnSpc>
                  <a:spcPct val="100000"/>
                </a:lnSpc>
                <a:spcBef>
                  <a:spcPct val="0"/>
                </a:spcBef>
                <a:buClrTx/>
                <a:buFontTx/>
                <a:buNone/>
              </a:pPr>
              <a:r>
                <a:rPr lang="en-US" altLang="en-US" sz="1800" b="0">
                  <a:solidFill>
                    <a:schemeClr val="tx1"/>
                  </a:solidFill>
                </a:rPr>
                <a:t>Please enter your name:</a:t>
              </a:r>
            </a:p>
          </p:txBody>
        </p:sp>
        <p:sp>
          <p:nvSpPr>
            <p:cNvPr id="26635" name="Rectangle 71"/>
            <p:cNvSpPr>
              <a:spLocks noChangeArrowheads="1"/>
            </p:cNvSpPr>
            <p:nvPr/>
          </p:nvSpPr>
          <p:spPr bwMode="auto">
            <a:xfrm>
              <a:off x="919544" y="3291470"/>
              <a:ext cx="1967544" cy="291693"/>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defRPr/>
              </a:pPr>
              <a:r>
                <a:rPr lang="en-US" sz="1800" dirty="0">
                  <a:latin typeface="+mj-lt"/>
                </a:rPr>
                <a:t>Hello</a:t>
              </a:r>
            </a:p>
          </p:txBody>
        </p:sp>
      </p:grpSp>
      <p:grpSp>
        <p:nvGrpSpPr>
          <p:cNvPr id="53254" name="Group 72"/>
          <p:cNvGrpSpPr>
            <a:grpSpLocks/>
          </p:cNvGrpSpPr>
          <p:nvPr/>
        </p:nvGrpSpPr>
        <p:grpSpPr bwMode="auto">
          <a:xfrm>
            <a:off x="4368987" y="3956049"/>
            <a:ext cx="5049838" cy="1373188"/>
            <a:chOff x="1979" y="2543"/>
            <a:chExt cx="3446" cy="865"/>
          </a:xfrm>
        </p:grpSpPr>
        <p:grpSp>
          <p:nvGrpSpPr>
            <p:cNvPr id="53256" name="Group 73"/>
            <p:cNvGrpSpPr>
              <a:grpSpLocks/>
            </p:cNvGrpSpPr>
            <p:nvPr/>
          </p:nvGrpSpPr>
          <p:grpSpPr bwMode="auto">
            <a:xfrm>
              <a:off x="1979" y="2543"/>
              <a:ext cx="3443" cy="865"/>
              <a:chOff x="1979" y="2543"/>
              <a:chExt cx="3443" cy="865"/>
            </a:xfrm>
          </p:grpSpPr>
          <p:grpSp>
            <p:nvGrpSpPr>
              <p:cNvPr id="53258" name="Group 74"/>
              <p:cNvGrpSpPr>
                <a:grpSpLocks/>
              </p:cNvGrpSpPr>
              <p:nvPr/>
            </p:nvGrpSpPr>
            <p:grpSpPr bwMode="auto">
              <a:xfrm>
                <a:off x="1979" y="2543"/>
                <a:ext cx="3443" cy="826"/>
                <a:chOff x="1979" y="2543"/>
                <a:chExt cx="3443" cy="826"/>
              </a:xfrm>
            </p:grpSpPr>
            <p:sp>
              <p:nvSpPr>
                <p:cNvPr id="53261" name="Freeform 75"/>
                <p:cNvSpPr>
                  <a:spLocks/>
                </p:cNvSpPr>
                <p:nvPr/>
              </p:nvSpPr>
              <p:spPr bwMode="auto">
                <a:xfrm>
                  <a:off x="1979" y="2543"/>
                  <a:ext cx="3385" cy="826"/>
                </a:xfrm>
                <a:custGeom>
                  <a:avLst/>
                  <a:gdLst>
                    <a:gd name="T0" fmla="*/ 0 w 3385"/>
                    <a:gd name="T1" fmla="*/ 720 h 826"/>
                    <a:gd name="T2" fmla="*/ 329 w 3385"/>
                    <a:gd name="T3" fmla="*/ 674 h 826"/>
                    <a:gd name="T4" fmla="*/ 704 w 3385"/>
                    <a:gd name="T5" fmla="*/ 620 h 826"/>
                    <a:gd name="T6" fmla="*/ 1063 w 3385"/>
                    <a:gd name="T7" fmla="*/ 569 h 826"/>
                    <a:gd name="T8" fmla="*/ 1367 w 3385"/>
                    <a:gd name="T9" fmla="*/ 529 h 826"/>
                    <a:gd name="T10" fmla="*/ 1700 w 3385"/>
                    <a:gd name="T11" fmla="*/ 489 h 826"/>
                    <a:gd name="T12" fmla="*/ 2058 w 3385"/>
                    <a:gd name="T13" fmla="*/ 452 h 826"/>
                    <a:gd name="T14" fmla="*/ 2417 w 3385"/>
                    <a:gd name="T15" fmla="*/ 422 h 826"/>
                    <a:gd name="T16" fmla="*/ 2055 w 3385"/>
                    <a:gd name="T17" fmla="*/ 398 h 826"/>
                    <a:gd name="T18" fmla="*/ 1632 w 3385"/>
                    <a:gd name="T19" fmla="*/ 365 h 826"/>
                    <a:gd name="T20" fmla="*/ 1228 w 3385"/>
                    <a:gd name="T21" fmla="*/ 325 h 826"/>
                    <a:gd name="T22" fmla="*/ 749 w 3385"/>
                    <a:gd name="T23" fmla="*/ 263 h 826"/>
                    <a:gd name="T24" fmla="*/ 381 w 3385"/>
                    <a:gd name="T25" fmla="*/ 203 h 826"/>
                    <a:gd name="T26" fmla="*/ 0 w 3385"/>
                    <a:gd name="T27" fmla="*/ 115 h 826"/>
                    <a:gd name="T28" fmla="*/ 177 w 3385"/>
                    <a:gd name="T29" fmla="*/ 41 h 826"/>
                    <a:gd name="T30" fmla="*/ 594 w 3385"/>
                    <a:gd name="T31" fmla="*/ 118 h 826"/>
                    <a:gd name="T32" fmla="*/ 1031 w 3385"/>
                    <a:gd name="T33" fmla="*/ 189 h 826"/>
                    <a:gd name="T34" fmla="*/ 1438 w 3385"/>
                    <a:gd name="T35" fmla="*/ 244 h 826"/>
                    <a:gd name="T36" fmla="*/ 1864 w 3385"/>
                    <a:gd name="T37" fmla="*/ 288 h 826"/>
                    <a:gd name="T38" fmla="*/ 2246 w 3385"/>
                    <a:gd name="T39" fmla="*/ 320 h 826"/>
                    <a:gd name="T40" fmla="*/ 2530 w 3385"/>
                    <a:gd name="T41" fmla="*/ 341 h 826"/>
                    <a:gd name="T42" fmla="*/ 2811 w 3385"/>
                    <a:gd name="T43" fmla="*/ 357 h 826"/>
                    <a:gd name="T44" fmla="*/ 3384 w 3385"/>
                    <a:gd name="T45" fmla="*/ 407 h 826"/>
                    <a:gd name="T46" fmla="*/ 2811 w 3385"/>
                    <a:gd name="T47" fmla="*/ 465 h 826"/>
                    <a:gd name="T48" fmla="*/ 2592 w 3385"/>
                    <a:gd name="T49" fmla="*/ 478 h 826"/>
                    <a:gd name="T50" fmla="*/ 2317 w 3385"/>
                    <a:gd name="T51" fmla="*/ 505 h 826"/>
                    <a:gd name="T52" fmla="*/ 2029 w 3385"/>
                    <a:gd name="T53" fmla="*/ 539 h 826"/>
                    <a:gd name="T54" fmla="*/ 1745 w 3385"/>
                    <a:gd name="T55" fmla="*/ 574 h 826"/>
                    <a:gd name="T56" fmla="*/ 1473 w 3385"/>
                    <a:gd name="T57" fmla="*/ 608 h 826"/>
                    <a:gd name="T58" fmla="*/ 1024 w 3385"/>
                    <a:gd name="T59" fmla="*/ 670 h 826"/>
                    <a:gd name="T60" fmla="*/ 736 w 3385"/>
                    <a:gd name="T61" fmla="*/ 711 h 826"/>
                    <a:gd name="T62" fmla="*/ 365 w 3385"/>
                    <a:gd name="T63" fmla="*/ 767 h 826"/>
                    <a:gd name="T64" fmla="*/ 0 w 3385"/>
                    <a:gd name="T65" fmla="*/ 825 h 8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85"/>
                    <a:gd name="T100" fmla="*/ 0 h 826"/>
                    <a:gd name="T101" fmla="*/ 3385 w 3385"/>
                    <a:gd name="T102" fmla="*/ 826 h 8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85" h="826">
                      <a:moveTo>
                        <a:pt x="0" y="825"/>
                      </a:moveTo>
                      <a:lnTo>
                        <a:pt x="0" y="720"/>
                      </a:lnTo>
                      <a:lnTo>
                        <a:pt x="168" y="696"/>
                      </a:lnTo>
                      <a:lnTo>
                        <a:pt x="329" y="674"/>
                      </a:lnTo>
                      <a:lnTo>
                        <a:pt x="504" y="649"/>
                      </a:lnTo>
                      <a:lnTo>
                        <a:pt x="704" y="620"/>
                      </a:lnTo>
                      <a:lnTo>
                        <a:pt x="895" y="594"/>
                      </a:lnTo>
                      <a:lnTo>
                        <a:pt x="1063" y="569"/>
                      </a:lnTo>
                      <a:lnTo>
                        <a:pt x="1221" y="548"/>
                      </a:lnTo>
                      <a:lnTo>
                        <a:pt x="1367" y="529"/>
                      </a:lnTo>
                      <a:lnTo>
                        <a:pt x="1548" y="507"/>
                      </a:lnTo>
                      <a:lnTo>
                        <a:pt x="1700" y="489"/>
                      </a:lnTo>
                      <a:lnTo>
                        <a:pt x="1868" y="470"/>
                      </a:lnTo>
                      <a:lnTo>
                        <a:pt x="2058" y="452"/>
                      </a:lnTo>
                      <a:lnTo>
                        <a:pt x="2230" y="436"/>
                      </a:lnTo>
                      <a:lnTo>
                        <a:pt x="2417" y="422"/>
                      </a:lnTo>
                      <a:lnTo>
                        <a:pt x="2249" y="410"/>
                      </a:lnTo>
                      <a:lnTo>
                        <a:pt x="2055" y="398"/>
                      </a:lnTo>
                      <a:lnTo>
                        <a:pt x="1845" y="382"/>
                      </a:lnTo>
                      <a:lnTo>
                        <a:pt x="1632" y="365"/>
                      </a:lnTo>
                      <a:lnTo>
                        <a:pt x="1428" y="346"/>
                      </a:lnTo>
                      <a:lnTo>
                        <a:pt x="1228" y="325"/>
                      </a:lnTo>
                      <a:lnTo>
                        <a:pt x="1008" y="300"/>
                      </a:lnTo>
                      <a:lnTo>
                        <a:pt x="749" y="263"/>
                      </a:lnTo>
                      <a:lnTo>
                        <a:pt x="559" y="235"/>
                      </a:lnTo>
                      <a:lnTo>
                        <a:pt x="381" y="203"/>
                      </a:lnTo>
                      <a:lnTo>
                        <a:pt x="226" y="171"/>
                      </a:lnTo>
                      <a:lnTo>
                        <a:pt x="0" y="115"/>
                      </a:lnTo>
                      <a:lnTo>
                        <a:pt x="0" y="0"/>
                      </a:lnTo>
                      <a:lnTo>
                        <a:pt x="177" y="41"/>
                      </a:lnTo>
                      <a:lnTo>
                        <a:pt x="397" y="82"/>
                      </a:lnTo>
                      <a:lnTo>
                        <a:pt x="594" y="118"/>
                      </a:lnTo>
                      <a:lnTo>
                        <a:pt x="791" y="153"/>
                      </a:lnTo>
                      <a:lnTo>
                        <a:pt x="1031" y="189"/>
                      </a:lnTo>
                      <a:lnTo>
                        <a:pt x="1266" y="221"/>
                      </a:lnTo>
                      <a:lnTo>
                        <a:pt x="1438" y="244"/>
                      </a:lnTo>
                      <a:lnTo>
                        <a:pt x="1664" y="267"/>
                      </a:lnTo>
                      <a:lnTo>
                        <a:pt x="1864" y="288"/>
                      </a:lnTo>
                      <a:lnTo>
                        <a:pt x="2032" y="303"/>
                      </a:lnTo>
                      <a:lnTo>
                        <a:pt x="2246" y="320"/>
                      </a:lnTo>
                      <a:lnTo>
                        <a:pt x="2414" y="333"/>
                      </a:lnTo>
                      <a:lnTo>
                        <a:pt x="2530" y="341"/>
                      </a:lnTo>
                      <a:lnTo>
                        <a:pt x="2682" y="350"/>
                      </a:lnTo>
                      <a:lnTo>
                        <a:pt x="2811" y="357"/>
                      </a:lnTo>
                      <a:lnTo>
                        <a:pt x="2811" y="299"/>
                      </a:lnTo>
                      <a:lnTo>
                        <a:pt x="3384" y="407"/>
                      </a:lnTo>
                      <a:lnTo>
                        <a:pt x="2811" y="523"/>
                      </a:lnTo>
                      <a:lnTo>
                        <a:pt x="2811" y="465"/>
                      </a:lnTo>
                      <a:lnTo>
                        <a:pt x="2711" y="470"/>
                      </a:lnTo>
                      <a:lnTo>
                        <a:pt x="2592" y="478"/>
                      </a:lnTo>
                      <a:lnTo>
                        <a:pt x="2469" y="490"/>
                      </a:lnTo>
                      <a:lnTo>
                        <a:pt x="2317" y="505"/>
                      </a:lnTo>
                      <a:lnTo>
                        <a:pt x="2162" y="524"/>
                      </a:lnTo>
                      <a:lnTo>
                        <a:pt x="2029" y="539"/>
                      </a:lnTo>
                      <a:lnTo>
                        <a:pt x="1894" y="556"/>
                      </a:lnTo>
                      <a:lnTo>
                        <a:pt x="1745" y="574"/>
                      </a:lnTo>
                      <a:lnTo>
                        <a:pt x="1622" y="590"/>
                      </a:lnTo>
                      <a:lnTo>
                        <a:pt x="1473" y="608"/>
                      </a:lnTo>
                      <a:lnTo>
                        <a:pt x="1218" y="642"/>
                      </a:lnTo>
                      <a:lnTo>
                        <a:pt x="1024" y="670"/>
                      </a:lnTo>
                      <a:lnTo>
                        <a:pt x="869" y="691"/>
                      </a:lnTo>
                      <a:lnTo>
                        <a:pt x="736" y="711"/>
                      </a:lnTo>
                      <a:lnTo>
                        <a:pt x="542" y="741"/>
                      </a:lnTo>
                      <a:lnTo>
                        <a:pt x="365" y="767"/>
                      </a:lnTo>
                      <a:lnTo>
                        <a:pt x="187" y="796"/>
                      </a:lnTo>
                      <a:lnTo>
                        <a:pt x="0" y="825"/>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53262" name="Freeform 76"/>
                <p:cNvSpPr>
                  <a:spLocks/>
                </p:cNvSpPr>
                <p:nvPr/>
              </p:nvSpPr>
              <p:spPr bwMode="auto">
                <a:xfrm>
                  <a:off x="4794" y="2841"/>
                  <a:ext cx="56" cy="98"/>
                </a:xfrm>
                <a:custGeom>
                  <a:avLst/>
                  <a:gdLst>
                    <a:gd name="T0" fmla="*/ 55 w 56"/>
                    <a:gd name="T1" fmla="*/ 97 h 98"/>
                    <a:gd name="T2" fmla="*/ 0 w 56"/>
                    <a:gd name="T3" fmla="*/ 59 h 98"/>
                    <a:gd name="T4" fmla="*/ 0 w 56"/>
                    <a:gd name="T5" fmla="*/ 0 h 98"/>
                    <a:gd name="T6" fmla="*/ 55 w 56"/>
                    <a:gd name="T7" fmla="*/ 40 h 98"/>
                    <a:gd name="T8" fmla="*/ 55 w 56"/>
                    <a:gd name="T9" fmla="*/ 97 h 98"/>
                    <a:gd name="T10" fmla="*/ 0 60000 65536"/>
                    <a:gd name="T11" fmla="*/ 0 60000 65536"/>
                    <a:gd name="T12" fmla="*/ 0 60000 65536"/>
                    <a:gd name="T13" fmla="*/ 0 60000 65536"/>
                    <a:gd name="T14" fmla="*/ 0 60000 65536"/>
                    <a:gd name="T15" fmla="*/ 0 w 56"/>
                    <a:gd name="T16" fmla="*/ 0 h 98"/>
                    <a:gd name="T17" fmla="*/ 56 w 56"/>
                    <a:gd name="T18" fmla="*/ 98 h 98"/>
                  </a:gdLst>
                  <a:ahLst/>
                  <a:cxnLst>
                    <a:cxn ang="T10">
                      <a:pos x="T0" y="T1"/>
                    </a:cxn>
                    <a:cxn ang="T11">
                      <a:pos x="T2" y="T3"/>
                    </a:cxn>
                    <a:cxn ang="T12">
                      <a:pos x="T4" y="T5"/>
                    </a:cxn>
                    <a:cxn ang="T13">
                      <a:pos x="T6" y="T7"/>
                    </a:cxn>
                    <a:cxn ang="T14">
                      <a:pos x="T8" y="T9"/>
                    </a:cxn>
                  </a:cxnLst>
                  <a:rect l="T15" t="T16" r="T17" b="T18"/>
                  <a:pathLst>
                    <a:path w="56" h="98">
                      <a:moveTo>
                        <a:pt x="55" y="97"/>
                      </a:moveTo>
                      <a:lnTo>
                        <a:pt x="0" y="59"/>
                      </a:lnTo>
                      <a:lnTo>
                        <a:pt x="0" y="0"/>
                      </a:lnTo>
                      <a:lnTo>
                        <a:pt x="55" y="40"/>
                      </a:lnTo>
                      <a:lnTo>
                        <a:pt x="55" y="97"/>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53263" name="Freeform 77"/>
                <p:cNvSpPr>
                  <a:spLocks/>
                </p:cNvSpPr>
                <p:nvPr/>
              </p:nvSpPr>
              <p:spPr bwMode="auto">
                <a:xfrm>
                  <a:off x="4794" y="2842"/>
                  <a:ext cx="628" cy="147"/>
                </a:xfrm>
                <a:custGeom>
                  <a:avLst/>
                  <a:gdLst>
                    <a:gd name="T0" fmla="*/ 627 w 628"/>
                    <a:gd name="T1" fmla="*/ 146 h 147"/>
                    <a:gd name="T2" fmla="*/ 568 w 628"/>
                    <a:gd name="T3" fmla="*/ 107 h 147"/>
                    <a:gd name="T4" fmla="*/ 0 w 628"/>
                    <a:gd name="T5" fmla="*/ 0 h 147"/>
                    <a:gd name="T6" fmla="*/ 54 w 628"/>
                    <a:gd name="T7" fmla="*/ 39 h 147"/>
                    <a:gd name="T8" fmla="*/ 627 w 628"/>
                    <a:gd name="T9" fmla="*/ 146 h 147"/>
                    <a:gd name="T10" fmla="*/ 0 60000 65536"/>
                    <a:gd name="T11" fmla="*/ 0 60000 65536"/>
                    <a:gd name="T12" fmla="*/ 0 60000 65536"/>
                    <a:gd name="T13" fmla="*/ 0 60000 65536"/>
                    <a:gd name="T14" fmla="*/ 0 60000 65536"/>
                    <a:gd name="T15" fmla="*/ 0 w 628"/>
                    <a:gd name="T16" fmla="*/ 0 h 147"/>
                    <a:gd name="T17" fmla="*/ 628 w 628"/>
                    <a:gd name="T18" fmla="*/ 147 h 147"/>
                  </a:gdLst>
                  <a:ahLst/>
                  <a:cxnLst>
                    <a:cxn ang="T10">
                      <a:pos x="T0" y="T1"/>
                    </a:cxn>
                    <a:cxn ang="T11">
                      <a:pos x="T2" y="T3"/>
                    </a:cxn>
                    <a:cxn ang="T12">
                      <a:pos x="T4" y="T5"/>
                    </a:cxn>
                    <a:cxn ang="T13">
                      <a:pos x="T6" y="T7"/>
                    </a:cxn>
                    <a:cxn ang="T14">
                      <a:pos x="T8" y="T9"/>
                    </a:cxn>
                  </a:cxnLst>
                  <a:rect l="T15" t="T16" r="T17" b="T18"/>
                  <a:pathLst>
                    <a:path w="628" h="147">
                      <a:moveTo>
                        <a:pt x="627" y="146"/>
                      </a:moveTo>
                      <a:lnTo>
                        <a:pt x="568" y="107"/>
                      </a:lnTo>
                      <a:lnTo>
                        <a:pt x="0" y="0"/>
                      </a:lnTo>
                      <a:lnTo>
                        <a:pt x="54" y="39"/>
                      </a:lnTo>
                      <a:lnTo>
                        <a:pt x="627" y="146"/>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53264" name="Freeform 78"/>
                <p:cNvSpPr>
                  <a:spLocks/>
                </p:cNvSpPr>
                <p:nvPr/>
              </p:nvSpPr>
              <p:spPr bwMode="auto">
                <a:xfrm>
                  <a:off x="4794" y="3032"/>
                  <a:ext cx="56" cy="73"/>
                </a:xfrm>
                <a:custGeom>
                  <a:avLst/>
                  <a:gdLst>
                    <a:gd name="T0" fmla="*/ 55 w 56"/>
                    <a:gd name="T1" fmla="*/ 72 h 73"/>
                    <a:gd name="T2" fmla="*/ 55 w 56"/>
                    <a:gd name="T3" fmla="*/ 12 h 73"/>
                    <a:gd name="T4" fmla="*/ 0 w 56"/>
                    <a:gd name="T5" fmla="*/ 0 h 73"/>
                    <a:gd name="T6" fmla="*/ 0 w 56"/>
                    <a:gd name="T7" fmla="*/ 35 h 73"/>
                    <a:gd name="T8" fmla="*/ 55 w 56"/>
                    <a:gd name="T9" fmla="*/ 72 h 73"/>
                    <a:gd name="T10" fmla="*/ 0 60000 65536"/>
                    <a:gd name="T11" fmla="*/ 0 60000 65536"/>
                    <a:gd name="T12" fmla="*/ 0 60000 65536"/>
                    <a:gd name="T13" fmla="*/ 0 60000 65536"/>
                    <a:gd name="T14" fmla="*/ 0 60000 65536"/>
                    <a:gd name="T15" fmla="*/ 0 w 56"/>
                    <a:gd name="T16" fmla="*/ 0 h 73"/>
                    <a:gd name="T17" fmla="*/ 56 w 56"/>
                    <a:gd name="T18" fmla="*/ 73 h 73"/>
                  </a:gdLst>
                  <a:ahLst/>
                  <a:cxnLst>
                    <a:cxn ang="T10">
                      <a:pos x="T0" y="T1"/>
                    </a:cxn>
                    <a:cxn ang="T11">
                      <a:pos x="T2" y="T3"/>
                    </a:cxn>
                    <a:cxn ang="T12">
                      <a:pos x="T4" y="T5"/>
                    </a:cxn>
                    <a:cxn ang="T13">
                      <a:pos x="T6" y="T7"/>
                    </a:cxn>
                    <a:cxn ang="T14">
                      <a:pos x="T8" y="T9"/>
                    </a:cxn>
                  </a:cxnLst>
                  <a:rect l="T15" t="T16" r="T17" b="T18"/>
                  <a:pathLst>
                    <a:path w="56" h="73">
                      <a:moveTo>
                        <a:pt x="55" y="72"/>
                      </a:moveTo>
                      <a:lnTo>
                        <a:pt x="55" y="12"/>
                      </a:lnTo>
                      <a:lnTo>
                        <a:pt x="0" y="0"/>
                      </a:lnTo>
                      <a:lnTo>
                        <a:pt x="0" y="35"/>
                      </a:lnTo>
                      <a:lnTo>
                        <a:pt x="55" y="72"/>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sp>
            <p:nvSpPr>
              <p:cNvPr id="53259" name="Freeform 79"/>
              <p:cNvSpPr>
                <a:spLocks/>
              </p:cNvSpPr>
              <p:nvPr/>
            </p:nvSpPr>
            <p:spPr bwMode="auto">
              <a:xfrm>
                <a:off x="1979" y="2544"/>
                <a:ext cx="56" cy="153"/>
              </a:xfrm>
              <a:custGeom>
                <a:avLst/>
                <a:gdLst>
                  <a:gd name="T0" fmla="*/ 55 w 56"/>
                  <a:gd name="T1" fmla="*/ 152 h 153"/>
                  <a:gd name="T2" fmla="*/ 0 w 56"/>
                  <a:gd name="T3" fmla="*/ 114 h 153"/>
                  <a:gd name="T4" fmla="*/ 0 w 56"/>
                  <a:gd name="T5" fmla="*/ 0 h 153"/>
                  <a:gd name="T6" fmla="*/ 55 w 56"/>
                  <a:gd name="T7" fmla="*/ 38 h 153"/>
                  <a:gd name="T8" fmla="*/ 55 w 56"/>
                  <a:gd name="T9" fmla="*/ 152 h 153"/>
                  <a:gd name="T10" fmla="*/ 0 60000 65536"/>
                  <a:gd name="T11" fmla="*/ 0 60000 65536"/>
                  <a:gd name="T12" fmla="*/ 0 60000 65536"/>
                  <a:gd name="T13" fmla="*/ 0 60000 65536"/>
                  <a:gd name="T14" fmla="*/ 0 60000 65536"/>
                  <a:gd name="T15" fmla="*/ 0 w 56"/>
                  <a:gd name="T16" fmla="*/ 0 h 153"/>
                  <a:gd name="T17" fmla="*/ 56 w 56"/>
                  <a:gd name="T18" fmla="*/ 153 h 153"/>
                </a:gdLst>
                <a:ahLst/>
                <a:cxnLst>
                  <a:cxn ang="T10">
                    <a:pos x="T0" y="T1"/>
                  </a:cxn>
                  <a:cxn ang="T11">
                    <a:pos x="T2" y="T3"/>
                  </a:cxn>
                  <a:cxn ang="T12">
                    <a:pos x="T4" y="T5"/>
                  </a:cxn>
                  <a:cxn ang="T13">
                    <a:pos x="T6" y="T7"/>
                  </a:cxn>
                  <a:cxn ang="T14">
                    <a:pos x="T8" y="T9"/>
                  </a:cxn>
                </a:cxnLst>
                <a:rect l="T15" t="T16" r="T17" b="T18"/>
                <a:pathLst>
                  <a:path w="56" h="153">
                    <a:moveTo>
                      <a:pt x="55" y="152"/>
                    </a:moveTo>
                    <a:lnTo>
                      <a:pt x="0" y="114"/>
                    </a:lnTo>
                    <a:lnTo>
                      <a:pt x="0" y="0"/>
                    </a:lnTo>
                    <a:lnTo>
                      <a:pt x="55" y="38"/>
                    </a:lnTo>
                    <a:lnTo>
                      <a:pt x="55" y="152"/>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sp>
            <p:nvSpPr>
              <p:cNvPr id="53260" name="Freeform 80"/>
              <p:cNvSpPr>
                <a:spLocks/>
              </p:cNvSpPr>
              <p:nvPr/>
            </p:nvSpPr>
            <p:spPr bwMode="auto">
              <a:xfrm>
                <a:off x="1979" y="3264"/>
                <a:ext cx="62" cy="144"/>
              </a:xfrm>
              <a:custGeom>
                <a:avLst/>
                <a:gdLst>
                  <a:gd name="T0" fmla="*/ 54 w 62"/>
                  <a:gd name="T1" fmla="*/ 143 h 144"/>
                  <a:gd name="T2" fmla="*/ 0 w 62"/>
                  <a:gd name="T3" fmla="*/ 103 h 144"/>
                  <a:gd name="T4" fmla="*/ 0 w 62"/>
                  <a:gd name="T5" fmla="*/ 0 h 144"/>
                  <a:gd name="T6" fmla="*/ 61 w 62"/>
                  <a:gd name="T7" fmla="*/ 39 h 144"/>
                  <a:gd name="T8" fmla="*/ 54 w 62"/>
                  <a:gd name="T9" fmla="*/ 143 h 144"/>
                  <a:gd name="T10" fmla="*/ 0 60000 65536"/>
                  <a:gd name="T11" fmla="*/ 0 60000 65536"/>
                  <a:gd name="T12" fmla="*/ 0 60000 65536"/>
                  <a:gd name="T13" fmla="*/ 0 60000 65536"/>
                  <a:gd name="T14" fmla="*/ 0 60000 65536"/>
                  <a:gd name="T15" fmla="*/ 0 w 62"/>
                  <a:gd name="T16" fmla="*/ 0 h 144"/>
                  <a:gd name="T17" fmla="*/ 62 w 62"/>
                  <a:gd name="T18" fmla="*/ 144 h 144"/>
                </a:gdLst>
                <a:ahLst/>
                <a:cxnLst>
                  <a:cxn ang="T10">
                    <a:pos x="T0" y="T1"/>
                  </a:cxn>
                  <a:cxn ang="T11">
                    <a:pos x="T2" y="T3"/>
                  </a:cxn>
                  <a:cxn ang="T12">
                    <a:pos x="T4" y="T5"/>
                  </a:cxn>
                  <a:cxn ang="T13">
                    <a:pos x="T6" y="T7"/>
                  </a:cxn>
                  <a:cxn ang="T14">
                    <a:pos x="T8" y="T9"/>
                  </a:cxn>
                </a:cxnLst>
                <a:rect l="T15" t="T16" r="T17" b="T18"/>
                <a:pathLst>
                  <a:path w="62" h="144">
                    <a:moveTo>
                      <a:pt x="54" y="143"/>
                    </a:moveTo>
                    <a:lnTo>
                      <a:pt x="0" y="103"/>
                    </a:lnTo>
                    <a:lnTo>
                      <a:pt x="0" y="0"/>
                    </a:lnTo>
                    <a:lnTo>
                      <a:pt x="61" y="39"/>
                    </a:lnTo>
                    <a:lnTo>
                      <a:pt x="54" y="143"/>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sp>
          <p:nvSpPr>
            <p:cNvPr id="53257" name="Freeform 81"/>
            <p:cNvSpPr>
              <a:spLocks/>
            </p:cNvSpPr>
            <p:nvPr/>
          </p:nvSpPr>
          <p:spPr bwMode="auto">
            <a:xfrm>
              <a:off x="2037" y="2582"/>
              <a:ext cx="3388" cy="825"/>
            </a:xfrm>
            <a:custGeom>
              <a:avLst/>
              <a:gdLst>
                <a:gd name="T0" fmla="*/ 0 w 3388"/>
                <a:gd name="T1" fmla="*/ 718 h 825"/>
                <a:gd name="T2" fmla="*/ 329 w 3388"/>
                <a:gd name="T3" fmla="*/ 672 h 825"/>
                <a:gd name="T4" fmla="*/ 704 w 3388"/>
                <a:gd name="T5" fmla="*/ 619 h 825"/>
                <a:gd name="T6" fmla="*/ 1063 w 3388"/>
                <a:gd name="T7" fmla="*/ 569 h 825"/>
                <a:gd name="T8" fmla="*/ 1370 w 3388"/>
                <a:gd name="T9" fmla="*/ 528 h 825"/>
                <a:gd name="T10" fmla="*/ 1703 w 3388"/>
                <a:gd name="T11" fmla="*/ 488 h 825"/>
                <a:gd name="T12" fmla="*/ 2058 w 3388"/>
                <a:gd name="T13" fmla="*/ 451 h 825"/>
                <a:gd name="T14" fmla="*/ 2417 w 3388"/>
                <a:gd name="T15" fmla="*/ 421 h 825"/>
                <a:gd name="T16" fmla="*/ 2055 w 3388"/>
                <a:gd name="T17" fmla="*/ 396 h 825"/>
                <a:gd name="T18" fmla="*/ 1635 w 3388"/>
                <a:gd name="T19" fmla="*/ 364 h 825"/>
                <a:gd name="T20" fmla="*/ 1228 w 3388"/>
                <a:gd name="T21" fmla="*/ 325 h 825"/>
                <a:gd name="T22" fmla="*/ 753 w 3388"/>
                <a:gd name="T23" fmla="*/ 263 h 825"/>
                <a:gd name="T24" fmla="*/ 381 w 3388"/>
                <a:gd name="T25" fmla="*/ 202 h 825"/>
                <a:gd name="T26" fmla="*/ 0 w 3388"/>
                <a:gd name="T27" fmla="*/ 115 h 825"/>
                <a:gd name="T28" fmla="*/ 177 w 3388"/>
                <a:gd name="T29" fmla="*/ 40 h 825"/>
                <a:gd name="T30" fmla="*/ 594 w 3388"/>
                <a:gd name="T31" fmla="*/ 118 h 825"/>
                <a:gd name="T32" fmla="*/ 1034 w 3388"/>
                <a:gd name="T33" fmla="*/ 189 h 825"/>
                <a:gd name="T34" fmla="*/ 1441 w 3388"/>
                <a:gd name="T35" fmla="*/ 243 h 825"/>
                <a:gd name="T36" fmla="*/ 1868 w 3388"/>
                <a:gd name="T37" fmla="*/ 287 h 825"/>
                <a:gd name="T38" fmla="*/ 2246 w 3388"/>
                <a:gd name="T39" fmla="*/ 320 h 825"/>
                <a:gd name="T40" fmla="*/ 2530 w 3388"/>
                <a:gd name="T41" fmla="*/ 340 h 825"/>
                <a:gd name="T42" fmla="*/ 2811 w 3388"/>
                <a:gd name="T43" fmla="*/ 356 h 825"/>
                <a:gd name="T44" fmla="*/ 3387 w 3388"/>
                <a:gd name="T45" fmla="*/ 405 h 825"/>
                <a:gd name="T46" fmla="*/ 2811 w 3388"/>
                <a:gd name="T47" fmla="*/ 464 h 825"/>
                <a:gd name="T48" fmla="*/ 2595 w 3388"/>
                <a:gd name="T49" fmla="*/ 477 h 825"/>
                <a:gd name="T50" fmla="*/ 2317 w 3388"/>
                <a:gd name="T51" fmla="*/ 505 h 825"/>
                <a:gd name="T52" fmla="*/ 2029 w 3388"/>
                <a:gd name="T53" fmla="*/ 538 h 825"/>
                <a:gd name="T54" fmla="*/ 1745 w 3388"/>
                <a:gd name="T55" fmla="*/ 573 h 825"/>
                <a:gd name="T56" fmla="*/ 1476 w 3388"/>
                <a:gd name="T57" fmla="*/ 607 h 825"/>
                <a:gd name="T58" fmla="*/ 1024 w 3388"/>
                <a:gd name="T59" fmla="*/ 668 h 825"/>
                <a:gd name="T60" fmla="*/ 740 w 3388"/>
                <a:gd name="T61" fmla="*/ 710 h 825"/>
                <a:gd name="T62" fmla="*/ 365 w 3388"/>
                <a:gd name="T63" fmla="*/ 766 h 825"/>
                <a:gd name="T64" fmla="*/ 0 w 3388"/>
                <a:gd name="T65" fmla="*/ 824 h 8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88"/>
                <a:gd name="T100" fmla="*/ 0 h 825"/>
                <a:gd name="T101" fmla="*/ 3388 w 3388"/>
                <a:gd name="T102" fmla="*/ 825 h 8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88" h="825">
                  <a:moveTo>
                    <a:pt x="0" y="824"/>
                  </a:moveTo>
                  <a:lnTo>
                    <a:pt x="0" y="718"/>
                  </a:lnTo>
                  <a:lnTo>
                    <a:pt x="168" y="695"/>
                  </a:lnTo>
                  <a:lnTo>
                    <a:pt x="329" y="672"/>
                  </a:lnTo>
                  <a:lnTo>
                    <a:pt x="507" y="648"/>
                  </a:lnTo>
                  <a:lnTo>
                    <a:pt x="704" y="619"/>
                  </a:lnTo>
                  <a:lnTo>
                    <a:pt x="895" y="593"/>
                  </a:lnTo>
                  <a:lnTo>
                    <a:pt x="1063" y="569"/>
                  </a:lnTo>
                  <a:lnTo>
                    <a:pt x="1221" y="548"/>
                  </a:lnTo>
                  <a:lnTo>
                    <a:pt x="1370" y="528"/>
                  </a:lnTo>
                  <a:lnTo>
                    <a:pt x="1548" y="505"/>
                  </a:lnTo>
                  <a:lnTo>
                    <a:pt x="1703" y="488"/>
                  </a:lnTo>
                  <a:lnTo>
                    <a:pt x="1871" y="470"/>
                  </a:lnTo>
                  <a:lnTo>
                    <a:pt x="2058" y="451"/>
                  </a:lnTo>
                  <a:lnTo>
                    <a:pt x="2233" y="436"/>
                  </a:lnTo>
                  <a:lnTo>
                    <a:pt x="2417" y="421"/>
                  </a:lnTo>
                  <a:lnTo>
                    <a:pt x="2252" y="410"/>
                  </a:lnTo>
                  <a:lnTo>
                    <a:pt x="2055" y="396"/>
                  </a:lnTo>
                  <a:lnTo>
                    <a:pt x="1845" y="381"/>
                  </a:lnTo>
                  <a:lnTo>
                    <a:pt x="1635" y="364"/>
                  </a:lnTo>
                  <a:lnTo>
                    <a:pt x="1428" y="345"/>
                  </a:lnTo>
                  <a:lnTo>
                    <a:pt x="1228" y="325"/>
                  </a:lnTo>
                  <a:lnTo>
                    <a:pt x="1008" y="299"/>
                  </a:lnTo>
                  <a:lnTo>
                    <a:pt x="753" y="263"/>
                  </a:lnTo>
                  <a:lnTo>
                    <a:pt x="562" y="234"/>
                  </a:lnTo>
                  <a:lnTo>
                    <a:pt x="381" y="202"/>
                  </a:lnTo>
                  <a:lnTo>
                    <a:pt x="229" y="171"/>
                  </a:lnTo>
                  <a:lnTo>
                    <a:pt x="0" y="115"/>
                  </a:lnTo>
                  <a:lnTo>
                    <a:pt x="0" y="0"/>
                  </a:lnTo>
                  <a:lnTo>
                    <a:pt x="177" y="40"/>
                  </a:lnTo>
                  <a:lnTo>
                    <a:pt x="397" y="81"/>
                  </a:lnTo>
                  <a:lnTo>
                    <a:pt x="594" y="118"/>
                  </a:lnTo>
                  <a:lnTo>
                    <a:pt x="791" y="152"/>
                  </a:lnTo>
                  <a:lnTo>
                    <a:pt x="1034" y="189"/>
                  </a:lnTo>
                  <a:lnTo>
                    <a:pt x="1266" y="221"/>
                  </a:lnTo>
                  <a:lnTo>
                    <a:pt x="1441" y="243"/>
                  </a:lnTo>
                  <a:lnTo>
                    <a:pt x="1667" y="267"/>
                  </a:lnTo>
                  <a:lnTo>
                    <a:pt x="1868" y="287"/>
                  </a:lnTo>
                  <a:lnTo>
                    <a:pt x="2032" y="302"/>
                  </a:lnTo>
                  <a:lnTo>
                    <a:pt x="2246" y="320"/>
                  </a:lnTo>
                  <a:lnTo>
                    <a:pt x="2414" y="332"/>
                  </a:lnTo>
                  <a:lnTo>
                    <a:pt x="2530" y="340"/>
                  </a:lnTo>
                  <a:lnTo>
                    <a:pt x="2682" y="349"/>
                  </a:lnTo>
                  <a:lnTo>
                    <a:pt x="2811" y="356"/>
                  </a:lnTo>
                  <a:lnTo>
                    <a:pt x="2811" y="298"/>
                  </a:lnTo>
                  <a:lnTo>
                    <a:pt x="3387" y="405"/>
                  </a:lnTo>
                  <a:lnTo>
                    <a:pt x="2811" y="522"/>
                  </a:lnTo>
                  <a:lnTo>
                    <a:pt x="2811" y="464"/>
                  </a:lnTo>
                  <a:lnTo>
                    <a:pt x="2711" y="469"/>
                  </a:lnTo>
                  <a:lnTo>
                    <a:pt x="2595" y="477"/>
                  </a:lnTo>
                  <a:lnTo>
                    <a:pt x="2469" y="489"/>
                  </a:lnTo>
                  <a:lnTo>
                    <a:pt x="2317" y="505"/>
                  </a:lnTo>
                  <a:lnTo>
                    <a:pt x="2162" y="522"/>
                  </a:lnTo>
                  <a:lnTo>
                    <a:pt x="2029" y="538"/>
                  </a:lnTo>
                  <a:lnTo>
                    <a:pt x="1897" y="554"/>
                  </a:lnTo>
                  <a:lnTo>
                    <a:pt x="1745" y="573"/>
                  </a:lnTo>
                  <a:lnTo>
                    <a:pt x="1622" y="589"/>
                  </a:lnTo>
                  <a:lnTo>
                    <a:pt x="1476" y="607"/>
                  </a:lnTo>
                  <a:lnTo>
                    <a:pt x="1218" y="642"/>
                  </a:lnTo>
                  <a:lnTo>
                    <a:pt x="1024" y="668"/>
                  </a:lnTo>
                  <a:lnTo>
                    <a:pt x="869" y="690"/>
                  </a:lnTo>
                  <a:lnTo>
                    <a:pt x="740" y="710"/>
                  </a:lnTo>
                  <a:lnTo>
                    <a:pt x="546" y="739"/>
                  </a:lnTo>
                  <a:lnTo>
                    <a:pt x="365" y="766"/>
                  </a:lnTo>
                  <a:lnTo>
                    <a:pt x="190" y="794"/>
                  </a:lnTo>
                  <a:lnTo>
                    <a:pt x="0" y="824"/>
                  </a:lnTo>
                </a:path>
              </a:pathLst>
            </a:custGeom>
            <a:solidFill>
              <a:srgbClr val="00FF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a:p>
          </p:txBody>
        </p:sp>
      </p:grpSp>
      <p:cxnSp>
        <p:nvCxnSpPr>
          <p:cNvPr id="53255" name="Straight Arrow Connector 3"/>
          <p:cNvCxnSpPr>
            <a:cxnSpLocks noChangeShapeType="1"/>
          </p:cNvCxnSpPr>
          <p:nvPr/>
        </p:nvCxnSpPr>
        <p:spPr bwMode="auto">
          <a:xfrm>
            <a:off x="5038912" y="3657599"/>
            <a:ext cx="3848100" cy="2095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225271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63ABB-F1A8-0C4D-A107-EE47BABCCE6C}"/>
              </a:ext>
            </a:extLst>
          </p:cNvPr>
          <p:cNvSpPr>
            <a:spLocks noGrp="1"/>
          </p:cNvSpPr>
          <p:nvPr>
            <p:ph type="body" sz="quarter" idx="10"/>
          </p:nvPr>
        </p:nvSpPr>
        <p:spPr/>
        <p:txBody>
          <a:bodyPr/>
          <a:lstStyle/>
          <a:p>
            <a:pPr marL="0" indent="0">
              <a:buNone/>
            </a:pPr>
            <a:r>
              <a:rPr lang="en-GB" sz="2000" dirty="0"/>
              <a:t>Create a form on a web page using different input types and in-built validation</a:t>
            </a:r>
          </a:p>
        </p:txBody>
      </p:sp>
      <p:sp>
        <p:nvSpPr>
          <p:cNvPr id="2" name="Title 1">
            <a:extLst>
              <a:ext uri="{FF2B5EF4-FFF2-40B4-BE49-F238E27FC236}">
                <a16:creationId xmlns:a16="http://schemas.microsoft.com/office/drawing/2014/main" id="{65F3EB6C-8E2B-4C45-AD79-B7AD4A04B02C}"/>
              </a:ext>
            </a:extLst>
          </p:cNvPr>
          <p:cNvSpPr>
            <a:spLocks noGrp="1"/>
          </p:cNvSpPr>
          <p:nvPr>
            <p:ph type="title"/>
          </p:nvPr>
        </p:nvSpPr>
        <p:spPr/>
        <p:txBody>
          <a:bodyPr>
            <a:normAutofit/>
          </a:bodyPr>
          <a:lstStyle/>
          <a:p>
            <a:r>
              <a:rPr lang="en-GB" dirty="0"/>
              <a:t>Quick Lab 5 – Forms</a:t>
            </a:r>
          </a:p>
        </p:txBody>
      </p:sp>
    </p:spTree>
    <p:extLst>
      <p:ext uri="{BB962C8B-B14F-4D97-AF65-F5344CB8AC3E}">
        <p14:creationId xmlns:p14="http://schemas.microsoft.com/office/powerpoint/2010/main" val="1628498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3C7F-6542-BF47-9520-D3BBA639A38F}"/>
              </a:ext>
            </a:extLst>
          </p:cNvPr>
          <p:cNvSpPr>
            <a:spLocks noGrp="1"/>
          </p:cNvSpPr>
          <p:nvPr>
            <p:ph type="ctrTitle"/>
          </p:nvPr>
        </p:nvSpPr>
        <p:spPr/>
        <p:txBody>
          <a:bodyPr/>
          <a:lstStyle/>
          <a:p>
            <a:r>
              <a:rPr lang="en-GB" dirty="0"/>
              <a:t>&lt;head&gt;</a:t>
            </a:r>
          </a:p>
        </p:txBody>
      </p:sp>
      <p:sp>
        <p:nvSpPr>
          <p:cNvPr id="3" name="Subtitle 2">
            <a:extLst>
              <a:ext uri="{FF2B5EF4-FFF2-40B4-BE49-F238E27FC236}">
                <a16:creationId xmlns:a16="http://schemas.microsoft.com/office/drawing/2014/main" id="{6DB9DBF4-74EF-714A-BF6C-8542A31E583B}"/>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2262905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0508D-BE28-0244-991C-1CE3E2214E31}"/>
              </a:ext>
            </a:extLst>
          </p:cNvPr>
          <p:cNvSpPr>
            <a:spLocks noGrp="1"/>
          </p:cNvSpPr>
          <p:nvPr>
            <p:ph type="body" sz="quarter" idx="10"/>
          </p:nvPr>
        </p:nvSpPr>
        <p:spPr>
          <a:xfrm>
            <a:off x="360626" y="1557275"/>
            <a:ext cx="11161713" cy="4328725"/>
          </a:xfrm>
        </p:spPr>
        <p:txBody>
          <a:bodyPr/>
          <a:lstStyle/>
          <a:p>
            <a:pPr>
              <a:lnSpc>
                <a:spcPct val="100000"/>
              </a:lnSpc>
              <a:spcBef>
                <a:spcPts val="1200"/>
              </a:spcBef>
              <a:buFont typeface="Arial" panose="020B0604020202020204" pitchFamily="34" charset="0"/>
              <a:buChar char="•"/>
            </a:pPr>
            <a:r>
              <a:rPr lang="en-GB" dirty="0"/>
              <a:t>A container for metadata usually placed between the &lt;html&gt; and &lt;body&gt; tags</a:t>
            </a:r>
          </a:p>
          <a:p>
            <a:pPr>
              <a:lnSpc>
                <a:spcPct val="100000"/>
              </a:lnSpc>
              <a:spcBef>
                <a:spcPts val="1200"/>
              </a:spcBef>
              <a:buFont typeface="Arial" panose="020B0604020202020204" pitchFamily="34" charset="0"/>
              <a:buChar char="•"/>
            </a:pPr>
            <a:r>
              <a:rPr lang="en-GB" dirty="0"/>
              <a:t>Metadata is defined as data about the data and is not displayed</a:t>
            </a:r>
          </a:p>
        </p:txBody>
      </p:sp>
      <p:sp>
        <p:nvSpPr>
          <p:cNvPr id="3" name="Title 2">
            <a:extLst>
              <a:ext uri="{FF2B5EF4-FFF2-40B4-BE49-F238E27FC236}">
                <a16:creationId xmlns:a16="http://schemas.microsoft.com/office/drawing/2014/main" id="{43DECBF0-8456-BB41-A25C-9605C18E1A7E}"/>
              </a:ext>
            </a:extLst>
          </p:cNvPr>
          <p:cNvSpPr>
            <a:spLocks noGrp="1"/>
          </p:cNvSpPr>
          <p:nvPr>
            <p:ph type="title"/>
          </p:nvPr>
        </p:nvSpPr>
        <p:spPr/>
        <p:txBody>
          <a:bodyPr>
            <a:normAutofit/>
          </a:bodyPr>
          <a:lstStyle/>
          <a:p>
            <a:r>
              <a:rPr lang="en-GB" dirty="0"/>
              <a:t>The &lt;head&gt; tag</a:t>
            </a:r>
          </a:p>
        </p:txBody>
      </p:sp>
      <p:graphicFrame>
        <p:nvGraphicFramePr>
          <p:cNvPr id="4" name="Table 3">
            <a:extLst>
              <a:ext uri="{FF2B5EF4-FFF2-40B4-BE49-F238E27FC236}">
                <a16:creationId xmlns:a16="http://schemas.microsoft.com/office/drawing/2014/main" id="{470ACA9E-2557-354D-9F50-CD0D2C6CF8BC}"/>
              </a:ext>
            </a:extLst>
          </p:cNvPr>
          <p:cNvGraphicFramePr>
            <a:graphicFrameLocks noGrp="1"/>
          </p:cNvGraphicFramePr>
          <p:nvPr>
            <p:extLst>
              <p:ext uri="{D42A27DB-BD31-4B8C-83A1-F6EECF244321}">
                <p14:modId xmlns:p14="http://schemas.microsoft.com/office/powerpoint/2010/main" val="3344147011"/>
              </p:ext>
            </p:extLst>
          </p:nvPr>
        </p:nvGraphicFramePr>
        <p:xfrm>
          <a:off x="826265" y="3120527"/>
          <a:ext cx="10057096" cy="3429003"/>
        </p:xfrm>
        <a:graphic>
          <a:graphicData uri="http://schemas.openxmlformats.org/drawingml/2006/table">
            <a:tbl>
              <a:tblPr firstRow="1" bandRow="1">
                <a:tableStyleId>{00A15C55-8517-42AA-B614-E9B94910E393}</a:tableStyleId>
              </a:tblPr>
              <a:tblGrid>
                <a:gridCol w="1897892">
                  <a:extLst>
                    <a:ext uri="{9D8B030D-6E8A-4147-A177-3AD203B41FA5}">
                      <a16:colId xmlns:a16="http://schemas.microsoft.com/office/drawing/2014/main" val="933463552"/>
                    </a:ext>
                  </a:extLst>
                </a:gridCol>
                <a:gridCol w="8159204">
                  <a:extLst>
                    <a:ext uri="{9D8B030D-6E8A-4147-A177-3AD203B41FA5}">
                      <a16:colId xmlns:a16="http://schemas.microsoft.com/office/drawing/2014/main" val="1084093591"/>
                    </a:ext>
                  </a:extLst>
                </a:gridCol>
              </a:tblGrid>
              <a:tr h="443825">
                <a:tc>
                  <a:txBody>
                    <a:bodyPr/>
                    <a:lstStyle/>
                    <a:p>
                      <a:r>
                        <a:rPr lang="en-GB" dirty="0"/>
                        <a:t>Tag</a:t>
                      </a:r>
                    </a:p>
                  </a:txBody>
                  <a:tcPr/>
                </a:tc>
                <a:tc>
                  <a:txBody>
                    <a:bodyPr/>
                    <a:lstStyle/>
                    <a:p>
                      <a:r>
                        <a:rPr lang="en-GB" dirty="0"/>
                        <a:t>Purpose</a:t>
                      </a:r>
                    </a:p>
                  </a:txBody>
                  <a:tcPr/>
                </a:tc>
                <a:extLst>
                  <a:ext uri="{0D108BD9-81ED-4DB2-BD59-A6C34878D82A}">
                    <a16:rowId xmlns:a16="http://schemas.microsoft.com/office/drawing/2014/main" val="2083693326"/>
                  </a:ext>
                </a:extLst>
              </a:tr>
              <a:tr h="443825">
                <a:tc>
                  <a:txBody>
                    <a:bodyPr/>
                    <a:lstStyle/>
                    <a:p>
                      <a:r>
                        <a:rPr lang="en-GB" b="1" dirty="0"/>
                        <a:t>&lt;title&gt;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Defines title of document for browser tab, favourites and search engine results</a:t>
                      </a:r>
                    </a:p>
                  </a:txBody>
                  <a:tcPr/>
                </a:tc>
                <a:extLst>
                  <a:ext uri="{0D108BD9-81ED-4DB2-BD59-A6C34878D82A}">
                    <a16:rowId xmlns:a16="http://schemas.microsoft.com/office/drawing/2014/main" val="3856283197"/>
                  </a:ext>
                </a:extLst>
              </a:tr>
              <a:tr h="443825">
                <a:tc>
                  <a:txBody>
                    <a:bodyPr/>
                    <a:lstStyle/>
                    <a:p>
                      <a:r>
                        <a:rPr lang="en-GB" b="1" dirty="0"/>
                        <a:t>&lt;style&gt;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Defines style information about this document</a:t>
                      </a:r>
                    </a:p>
                  </a:txBody>
                  <a:tcPr/>
                </a:tc>
                <a:extLst>
                  <a:ext uri="{0D108BD9-81ED-4DB2-BD59-A6C34878D82A}">
                    <a16:rowId xmlns:a16="http://schemas.microsoft.com/office/drawing/2014/main" val="3026853234"/>
                  </a:ext>
                </a:extLst>
              </a:tr>
              <a:tr h="443825">
                <a:tc>
                  <a:txBody>
                    <a:bodyPr/>
                    <a:lstStyle/>
                    <a:p>
                      <a:r>
                        <a:rPr lang="en-GB" b="1" dirty="0"/>
                        <a:t>&lt;link&gt;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Defines where external style sheets should be linked from</a:t>
                      </a:r>
                    </a:p>
                  </a:txBody>
                  <a:tcPr/>
                </a:tc>
                <a:extLst>
                  <a:ext uri="{0D108BD9-81ED-4DB2-BD59-A6C34878D82A}">
                    <a16:rowId xmlns:a16="http://schemas.microsoft.com/office/drawing/2014/main" val="3457838799"/>
                  </a:ext>
                </a:extLst>
              </a:tr>
              <a:tr h="443825">
                <a:tc>
                  <a:txBody>
                    <a:bodyPr/>
                    <a:lstStyle/>
                    <a:p>
                      <a:r>
                        <a:rPr lang="en-GB" b="1" dirty="0"/>
                        <a:t>&lt;meta&gt;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Specifies the page’s character set, description, keywords, author, viewport, etc</a:t>
                      </a:r>
                    </a:p>
                  </a:txBody>
                  <a:tcPr/>
                </a:tc>
                <a:extLst>
                  <a:ext uri="{0D108BD9-81ED-4DB2-BD59-A6C34878D82A}">
                    <a16:rowId xmlns:a16="http://schemas.microsoft.com/office/drawing/2014/main" val="964655695"/>
                  </a:ext>
                </a:extLst>
              </a:tr>
              <a:tr h="766053">
                <a:tc>
                  <a:txBody>
                    <a:bodyPr/>
                    <a:lstStyle/>
                    <a:p>
                      <a:r>
                        <a:rPr lang="en-GB" b="1" dirty="0"/>
                        <a:t>&lt;script&gt;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Defines client-side JavaScript (although more commonly included as last element of </a:t>
                      </a:r>
                      <a:r>
                        <a:rPr lang="en-GB" b="1" dirty="0"/>
                        <a:t>&lt;body&gt;</a:t>
                      </a:r>
                      <a:r>
                        <a:rPr lang="en-GB" dirty="0"/>
                        <a:t>)</a:t>
                      </a:r>
                    </a:p>
                  </a:txBody>
                  <a:tcPr/>
                </a:tc>
                <a:extLst>
                  <a:ext uri="{0D108BD9-81ED-4DB2-BD59-A6C34878D82A}">
                    <a16:rowId xmlns:a16="http://schemas.microsoft.com/office/drawing/2014/main" val="2923752922"/>
                  </a:ext>
                </a:extLst>
              </a:tr>
              <a:tr h="443825">
                <a:tc>
                  <a:txBody>
                    <a:bodyPr/>
                    <a:lstStyle/>
                    <a:p>
                      <a:r>
                        <a:rPr lang="en-GB" b="1" dirty="0"/>
                        <a:t>&lt;base&gt;</a:t>
                      </a:r>
                      <a:endParaRPr lang="en-GB" b="1" i="0" dirty="0">
                        <a:latin typeface="Courier New" panose="02070309020205020404" pitchFamily="49" charset="0"/>
                        <a:cs typeface="Courier New" panose="02070309020205020404" pitchFamily="49" charset="0"/>
                      </a:endParaRPr>
                    </a:p>
                  </a:txBody>
                  <a:tcPr/>
                </a:tc>
                <a:tc>
                  <a:txBody>
                    <a:bodyPr/>
                    <a:lstStyle/>
                    <a:p>
                      <a:r>
                        <a:rPr lang="en-GB" dirty="0"/>
                        <a:t>Specifies base URL and target for all relative URLs in a page</a:t>
                      </a:r>
                    </a:p>
                  </a:txBody>
                  <a:tcPr/>
                </a:tc>
                <a:extLst>
                  <a:ext uri="{0D108BD9-81ED-4DB2-BD59-A6C34878D82A}">
                    <a16:rowId xmlns:a16="http://schemas.microsoft.com/office/drawing/2014/main" val="1142336880"/>
                  </a:ext>
                </a:extLst>
              </a:tr>
            </a:tbl>
          </a:graphicData>
        </a:graphic>
      </p:graphicFrame>
    </p:spTree>
    <p:extLst>
      <p:ext uri="{BB962C8B-B14F-4D97-AF65-F5344CB8AC3E}">
        <p14:creationId xmlns:p14="http://schemas.microsoft.com/office/powerpoint/2010/main" val="104201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6AFD-DAAF-FC45-BAFE-9E13FD3E4C1D}"/>
              </a:ext>
            </a:extLst>
          </p:cNvPr>
          <p:cNvSpPr>
            <a:spLocks noGrp="1"/>
          </p:cNvSpPr>
          <p:nvPr>
            <p:ph type="ctrTitle"/>
          </p:nvPr>
        </p:nvSpPr>
        <p:spPr/>
        <p:txBody>
          <a:bodyPr/>
          <a:lstStyle/>
          <a:p>
            <a:r>
              <a:rPr lang="en-GB" dirty="0"/>
              <a:t>The DOM (Part 1)</a:t>
            </a:r>
          </a:p>
        </p:txBody>
      </p:sp>
      <p:sp>
        <p:nvSpPr>
          <p:cNvPr id="3" name="Subtitle 2">
            <a:extLst>
              <a:ext uri="{FF2B5EF4-FFF2-40B4-BE49-F238E27FC236}">
                <a16:creationId xmlns:a16="http://schemas.microsoft.com/office/drawing/2014/main" id="{5616E962-FA84-1B4F-9DFE-3AA9D0533B82}"/>
              </a:ext>
            </a:extLst>
          </p:cNvPr>
          <p:cNvSpPr>
            <a:spLocks noGrp="1"/>
          </p:cNvSpPr>
          <p:nvPr>
            <p:ph type="subTitle" idx="1"/>
          </p:nvPr>
        </p:nvSpPr>
        <p:spPr/>
        <p:txBody>
          <a:bodyPr/>
          <a:lstStyle/>
          <a:p>
            <a:pPr marL="0" indent="0">
              <a:buNone/>
            </a:pPr>
            <a:r>
              <a:rPr lang="en-GB" sz="2000" dirty="0"/>
              <a:t>Basic HTML</a:t>
            </a:r>
          </a:p>
        </p:txBody>
      </p:sp>
    </p:spTree>
    <p:extLst>
      <p:ext uri="{BB962C8B-B14F-4D97-AF65-F5344CB8AC3E}">
        <p14:creationId xmlns:p14="http://schemas.microsoft.com/office/powerpoint/2010/main" val="3386839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lnSpc>
                <a:spcPct val="100000"/>
              </a:lnSpc>
              <a:spcBef>
                <a:spcPts val="1200"/>
              </a:spcBef>
              <a:buNone/>
            </a:pPr>
            <a:r>
              <a:rPr lang="en-GB" sz="2000" dirty="0"/>
              <a:t>HTML documents have a hierarchical structure that form the DOM</a:t>
            </a:r>
          </a:p>
          <a:p>
            <a:pPr lvl="1">
              <a:lnSpc>
                <a:spcPct val="100000"/>
              </a:lnSpc>
              <a:buFont typeface="Arial" panose="020B0604020202020204" pitchFamily="34" charset="0"/>
              <a:buChar char="•"/>
            </a:pPr>
            <a:r>
              <a:rPr lang="en-GB" sz="1800" dirty="0"/>
              <a:t>Every element, except &lt;html&gt; is contained within another</a:t>
            </a:r>
          </a:p>
          <a:p>
            <a:pPr lvl="1">
              <a:lnSpc>
                <a:spcPct val="100000"/>
              </a:lnSpc>
              <a:buFont typeface="Arial" panose="020B0604020202020204" pitchFamily="34" charset="0"/>
              <a:buChar char="•"/>
            </a:pPr>
            <a:r>
              <a:rPr lang="en-GB" sz="1800" dirty="0"/>
              <a:t>Creating a parent/child relationship</a:t>
            </a:r>
          </a:p>
          <a:p>
            <a:pPr lvl="1">
              <a:lnSpc>
                <a:spcPct val="100000"/>
              </a:lnSpc>
              <a:buFont typeface="Arial" panose="020B0604020202020204" pitchFamily="34" charset="0"/>
              <a:buChar char="•"/>
            </a:pPr>
            <a:endParaRPr lang="en-GB" sz="1800" dirty="0"/>
          </a:p>
          <a:p>
            <a:pPr lvl="1">
              <a:lnSpc>
                <a:spcPct val="100000"/>
              </a:lnSpc>
              <a:buFont typeface="Arial" panose="020B0604020202020204" pitchFamily="34" charset="0"/>
              <a:buChar char="•"/>
            </a:pPr>
            <a:endParaRPr lang="en-GB" sz="1800" dirty="0"/>
          </a:p>
          <a:p>
            <a:pPr marL="457200" lvl="1" indent="0">
              <a:lnSpc>
                <a:spcPct val="100000"/>
              </a:lnSpc>
              <a:buNone/>
            </a:pPr>
            <a:endParaRPr lang="en-GB" sz="1800" dirty="0"/>
          </a:p>
          <a:p>
            <a:pPr lvl="1">
              <a:lnSpc>
                <a:spcPct val="100000"/>
              </a:lnSpc>
              <a:buFont typeface="Arial" panose="020B0604020202020204" pitchFamily="34" charset="0"/>
              <a:buChar char="•"/>
            </a:pPr>
            <a:endParaRPr lang="en-GB" sz="1800" dirty="0"/>
          </a:p>
          <a:p>
            <a:pPr marL="0" indent="0">
              <a:lnSpc>
                <a:spcPct val="100000"/>
              </a:lnSpc>
              <a:spcBef>
                <a:spcPts val="1200"/>
              </a:spcBef>
              <a:buNone/>
            </a:pPr>
            <a:r>
              <a:rPr lang="en-GB" sz="2000" dirty="0"/>
              <a:t>A DOM tree contains two types of elements</a:t>
            </a:r>
          </a:p>
          <a:p>
            <a:pPr lvl="1">
              <a:lnSpc>
                <a:spcPct val="100000"/>
              </a:lnSpc>
              <a:buFont typeface="Arial" panose="020B0604020202020204" pitchFamily="34" charset="0"/>
              <a:buChar char="•"/>
            </a:pPr>
            <a:r>
              <a:rPr lang="en-GB" sz="1800" dirty="0"/>
              <a:t>Nodes.</a:t>
            </a:r>
          </a:p>
          <a:p>
            <a:pPr lvl="1">
              <a:lnSpc>
                <a:spcPct val="100000"/>
              </a:lnSpc>
              <a:buFont typeface="Arial" panose="020B0604020202020204" pitchFamily="34" charset="0"/>
              <a:buChar char="•"/>
            </a:pPr>
            <a:r>
              <a:rPr lang="en-GB" sz="1800" dirty="0"/>
              <a:t>Text.</a:t>
            </a:r>
          </a:p>
          <a:p>
            <a:pPr lvl="1">
              <a:lnSpc>
                <a:spcPct val="100000"/>
              </a:lnSpc>
              <a:buFont typeface="Arial" panose="020B0604020202020204" pitchFamily="34" charset="0"/>
              <a:buChar char="•"/>
            </a:pPr>
            <a:endParaRPr lang="en-GB" sz="1800" dirty="0"/>
          </a:p>
        </p:txBody>
      </p:sp>
      <p:sp>
        <p:nvSpPr>
          <p:cNvPr id="3" name="Title 2"/>
          <p:cNvSpPr>
            <a:spLocks noGrp="1"/>
          </p:cNvSpPr>
          <p:nvPr>
            <p:ph type="title"/>
          </p:nvPr>
        </p:nvSpPr>
        <p:spPr/>
        <p:txBody>
          <a:bodyPr>
            <a:normAutofit/>
          </a:bodyPr>
          <a:lstStyle/>
          <a:p>
            <a:r>
              <a:rPr lang="en-GB" dirty="0"/>
              <a:t>What is the Document Object Model?</a:t>
            </a:r>
          </a:p>
        </p:txBody>
      </p:sp>
      <p:graphicFrame>
        <p:nvGraphicFramePr>
          <p:cNvPr id="4" name="Diagram 3"/>
          <p:cNvGraphicFramePr/>
          <p:nvPr>
            <p:extLst>
              <p:ext uri="{D42A27DB-BD31-4B8C-83A1-F6EECF244321}">
                <p14:modId xmlns:p14="http://schemas.microsoft.com/office/powerpoint/2010/main" val="2653493841"/>
              </p:ext>
            </p:extLst>
          </p:nvPr>
        </p:nvGraphicFramePr>
        <p:xfrm>
          <a:off x="5580062" y="22447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53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altLang="en-US" dirty="0"/>
              <a:t>HTTP URL Format</a:t>
            </a:r>
          </a:p>
        </p:txBody>
      </p:sp>
      <p:sp>
        <p:nvSpPr>
          <p:cNvPr id="16387" name="Rectangle 4"/>
          <p:cNvSpPr>
            <a:spLocks noChangeArrowheads="1"/>
          </p:cNvSpPr>
          <p:nvPr/>
        </p:nvSpPr>
        <p:spPr bwMode="auto">
          <a:xfrm>
            <a:off x="3282953" y="2217740"/>
            <a:ext cx="6215063" cy="203197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dirty="0">
                <a:latin typeface="Source Code Pro" panose="020B0309030403020204" pitchFamily="49" charset="0"/>
                <a:ea typeface="Source Code Pro" panose="020B0309030403020204" pitchFamily="49" charset="0"/>
              </a:rPr>
              <a:t>http://www.microsoft.com/ie</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http://www.microsoft.com:80/ie</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http://www.carousel.org/galloper/april.html</a:t>
            </a:r>
          </a:p>
          <a:p>
            <a:pPr>
              <a:spcBef>
                <a:spcPct val="0"/>
              </a:spcBef>
              <a:buClrTx/>
              <a:buFontTx/>
              <a:buNone/>
            </a:pPr>
            <a:endParaRPr lang="en-US" altLang="en-US" sz="1800" dirty="0">
              <a:latin typeface="Source Code Pro" panose="020B0309030403020204" pitchFamily="49" charset="0"/>
              <a:ea typeface="Source Code Pro" panose="020B0309030403020204" pitchFamily="49" charset="0"/>
            </a:endParaRPr>
          </a:p>
          <a:p>
            <a:pPr>
              <a:spcBef>
                <a:spcPct val="0"/>
              </a:spcBef>
              <a:buClrTx/>
              <a:buFontTx/>
              <a:buNone/>
            </a:pPr>
            <a:r>
              <a:rPr lang="en-US" altLang="en-US" sz="1800" dirty="0">
                <a:latin typeface="Source Code Pro" panose="020B0309030403020204" pitchFamily="49" charset="0"/>
                <a:ea typeface="Source Code Pro" panose="020B0309030403020204" pitchFamily="49" charset="0"/>
              </a:rPr>
              <a:t>http://www.qa.com</a:t>
            </a:r>
          </a:p>
        </p:txBody>
      </p:sp>
      <p:sp>
        <p:nvSpPr>
          <p:cNvPr id="16388" name="Rectangle 5"/>
          <p:cNvSpPr>
            <a:spLocks noChangeArrowheads="1"/>
          </p:cNvSpPr>
          <p:nvPr/>
        </p:nvSpPr>
        <p:spPr bwMode="auto">
          <a:xfrm>
            <a:off x="4251328" y="2301877"/>
            <a:ext cx="2474913" cy="2190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89" name="Rectangle 6"/>
          <p:cNvSpPr>
            <a:spLocks noChangeArrowheads="1"/>
          </p:cNvSpPr>
          <p:nvPr/>
        </p:nvSpPr>
        <p:spPr bwMode="auto">
          <a:xfrm>
            <a:off x="3078216" y="1574550"/>
            <a:ext cx="1460336"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latin typeface="+mn-lt"/>
              </a:rPr>
              <a:t>Host name</a:t>
            </a:r>
          </a:p>
        </p:txBody>
      </p:sp>
      <p:sp>
        <p:nvSpPr>
          <p:cNvPr id="16390" name="Arc 7"/>
          <p:cNvSpPr>
            <a:spLocks/>
          </p:cNvSpPr>
          <p:nvPr/>
        </p:nvSpPr>
        <p:spPr bwMode="auto">
          <a:xfrm>
            <a:off x="4379854" y="1758923"/>
            <a:ext cx="339787" cy="508027"/>
          </a:xfrm>
          <a:custGeom>
            <a:avLst/>
            <a:gdLst>
              <a:gd name="T0" fmla="*/ 0 w 21690"/>
              <a:gd name="T1" fmla="*/ 0 h 21600"/>
              <a:gd name="T2" fmla="*/ 2147483646 w 21690"/>
              <a:gd name="T3" fmla="*/ 2147483646 h 21600"/>
              <a:gd name="T4" fmla="*/ 2147483646 w 21690"/>
              <a:gd name="T5" fmla="*/ 2147483646 h 21600"/>
              <a:gd name="T6" fmla="*/ 0 60000 65536"/>
              <a:gd name="T7" fmla="*/ 0 60000 65536"/>
              <a:gd name="T8" fmla="*/ 0 60000 65536"/>
              <a:gd name="T9" fmla="*/ 0 w 21690"/>
              <a:gd name="T10" fmla="*/ 0 h 21600"/>
              <a:gd name="T11" fmla="*/ 21690 w 21690"/>
              <a:gd name="T12" fmla="*/ 21600 h 21600"/>
            </a:gdLst>
            <a:ahLst/>
            <a:cxnLst>
              <a:cxn ang="T6">
                <a:pos x="T0" y="T1"/>
              </a:cxn>
              <a:cxn ang="T7">
                <a:pos x="T2" y="T3"/>
              </a:cxn>
              <a:cxn ang="T8">
                <a:pos x="T4" y="T5"/>
              </a:cxn>
            </a:cxnLst>
            <a:rect l="T9" t="T10" r="T11" b="T12"/>
            <a:pathLst>
              <a:path w="21690" h="21600" fill="none" extrusionOk="0">
                <a:moveTo>
                  <a:pt x="0" y="0"/>
                </a:moveTo>
                <a:cubicBezTo>
                  <a:pt x="30" y="0"/>
                  <a:pt x="60" y="-1"/>
                  <a:pt x="90" y="0"/>
                </a:cubicBezTo>
                <a:cubicBezTo>
                  <a:pt x="12019" y="0"/>
                  <a:pt x="21690" y="9670"/>
                  <a:pt x="21690" y="21600"/>
                </a:cubicBezTo>
              </a:path>
              <a:path w="21690" h="21600" stroke="0" extrusionOk="0">
                <a:moveTo>
                  <a:pt x="0" y="0"/>
                </a:moveTo>
                <a:cubicBezTo>
                  <a:pt x="30" y="0"/>
                  <a:pt x="60" y="-1"/>
                  <a:pt x="90" y="0"/>
                </a:cubicBezTo>
                <a:cubicBezTo>
                  <a:pt x="12019" y="0"/>
                  <a:pt x="21690" y="9670"/>
                  <a:pt x="21690" y="21600"/>
                </a:cubicBezTo>
                <a:lnTo>
                  <a:pt x="90" y="21600"/>
                </a:lnTo>
                <a:lnTo>
                  <a:pt x="0" y="0"/>
                </a:lnTo>
                <a:close/>
              </a:path>
            </a:pathLst>
          </a:custGeom>
          <a:noFill/>
          <a:ln w="12700" cap="rnd">
            <a:solidFill>
              <a:srgbClr val="FA32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6391" name="Rectangle 8"/>
          <p:cNvSpPr>
            <a:spLocks noChangeArrowheads="1"/>
          </p:cNvSpPr>
          <p:nvPr/>
        </p:nvSpPr>
        <p:spPr bwMode="auto">
          <a:xfrm>
            <a:off x="6846889" y="2860675"/>
            <a:ext cx="2667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2" name="Rectangle 9"/>
          <p:cNvSpPr>
            <a:spLocks noChangeArrowheads="1"/>
          </p:cNvSpPr>
          <p:nvPr/>
        </p:nvSpPr>
        <p:spPr bwMode="auto">
          <a:xfrm>
            <a:off x="7283451" y="1346202"/>
            <a:ext cx="3475310"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a:solidFill>
                  <a:srgbClr val="42427A"/>
                </a:solidFill>
                <a:latin typeface="+mn-lt"/>
              </a:rPr>
              <a:t>Port number. Defaults to 80.</a:t>
            </a:r>
          </a:p>
        </p:txBody>
      </p:sp>
      <p:sp>
        <p:nvSpPr>
          <p:cNvPr id="16393" name="Arc 10"/>
          <p:cNvSpPr>
            <a:spLocks/>
          </p:cNvSpPr>
          <p:nvPr/>
        </p:nvSpPr>
        <p:spPr bwMode="auto">
          <a:xfrm>
            <a:off x="6938965" y="1530353"/>
            <a:ext cx="301625" cy="1273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4"/>
                  <a:pt x="9632" y="34"/>
                  <a:pt x="21538" y="0"/>
                </a:cubicBezTo>
              </a:path>
              <a:path w="21600" h="21600" stroke="0" extrusionOk="0">
                <a:moveTo>
                  <a:pt x="0" y="21600"/>
                </a:moveTo>
                <a:cubicBezTo>
                  <a:pt x="0" y="9694"/>
                  <a:pt x="9632" y="34"/>
                  <a:pt x="21538" y="0"/>
                </a:cubicBezTo>
                <a:lnTo>
                  <a:pt x="21600" y="21600"/>
                </a:lnTo>
                <a:lnTo>
                  <a:pt x="0" y="21600"/>
                </a:lnTo>
                <a:close/>
              </a:path>
            </a:pathLst>
          </a:custGeom>
          <a:noFill/>
          <a:ln w="12700" cap="rnd">
            <a:solidFill>
              <a:srgbClr val="FA32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6394" name="Rectangle 11"/>
          <p:cNvSpPr>
            <a:spLocks noChangeArrowheads="1"/>
          </p:cNvSpPr>
          <p:nvPr/>
        </p:nvSpPr>
        <p:spPr bwMode="auto">
          <a:xfrm>
            <a:off x="6678614" y="3409952"/>
            <a:ext cx="2622551" cy="227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16395" name="Arc 12"/>
          <p:cNvSpPr>
            <a:spLocks/>
          </p:cNvSpPr>
          <p:nvPr/>
        </p:nvSpPr>
        <p:spPr bwMode="auto">
          <a:xfrm>
            <a:off x="8297865" y="3597275"/>
            <a:ext cx="352425" cy="11953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FA3200"/>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6396" name="Rectangle 13"/>
          <p:cNvSpPr>
            <a:spLocks noChangeArrowheads="1"/>
          </p:cNvSpPr>
          <p:nvPr/>
        </p:nvSpPr>
        <p:spPr bwMode="auto">
          <a:xfrm>
            <a:off x="4422775" y="4614863"/>
            <a:ext cx="4661533" cy="3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latin typeface="+mn-lt"/>
              </a:rPr>
              <a:t>Document path. May be case-sensitive</a:t>
            </a:r>
          </a:p>
        </p:txBody>
      </p:sp>
      <p:sp>
        <p:nvSpPr>
          <p:cNvPr id="16397" name="Arc 14"/>
          <p:cNvSpPr>
            <a:spLocks/>
          </p:cNvSpPr>
          <p:nvPr/>
        </p:nvSpPr>
        <p:spPr bwMode="auto">
          <a:xfrm>
            <a:off x="3489326" y="4194176"/>
            <a:ext cx="350839" cy="16605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FA32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6398" name="Rectangle 15"/>
          <p:cNvSpPr>
            <a:spLocks noChangeArrowheads="1"/>
          </p:cNvSpPr>
          <p:nvPr/>
        </p:nvSpPr>
        <p:spPr bwMode="auto">
          <a:xfrm>
            <a:off x="3890964" y="5602288"/>
            <a:ext cx="6888104" cy="64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b="0" dirty="0">
                <a:solidFill>
                  <a:srgbClr val="42427A"/>
                </a:solidFill>
                <a:latin typeface="+mn-lt"/>
              </a:rPr>
              <a:t>An empty path refers to the home page</a:t>
            </a:r>
          </a:p>
          <a:p>
            <a:pPr>
              <a:spcBef>
                <a:spcPct val="0"/>
              </a:spcBef>
              <a:buClrTx/>
              <a:buFontTx/>
              <a:buNone/>
            </a:pPr>
            <a:r>
              <a:rPr lang="en-US" altLang="en-US" sz="1800" b="0" dirty="0">
                <a:solidFill>
                  <a:srgbClr val="42427A"/>
                </a:solidFill>
                <a:latin typeface="+mn-lt"/>
              </a:rPr>
              <a:t>(server-dependent: may be </a:t>
            </a:r>
            <a:r>
              <a:rPr lang="en-US" altLang="en-US" sz="1800" dirty="0">
                <a:solidFill>
                  <a:srgbClr val="42427A"/>
                </a:solidFill>
                <a:latin typeface="Courier New" panose="02070309020205020404" pitchFamily="49" charset="0"/>
              </a:rPr>
              <a:t>index.html</a:t>
            </a:r>
            <a:r>
              <a:rPr lang="en-US" altLang="en-US" sz="1800" b="0" dirty="0">
                <a:solidFill>
                  <a:srgbClr val="42427A"/>
                </a:solidFill>
              </a:rPr>
              <a:t> or </a:t>
            </a:r>
            <a:r>
              <a:rPr lang="en-US" altLang="en-US" sz="1800" dirty="0">
                <a:solidFill>
                  <a:srgbClr val="42427A"/>
                </a:solidFill>
                <a:latin typeface="Courier New" panose="02070309020205020404" pitchFamily="49" charset="0"/>
              </a:rPr>
              <a:t>default.html</a:t>
            </a:r>
            <a:r>
              <a:rPr lang="en-US" altLang="en-US" sz="1800" b="0" dirty="0">
                <a:solidFill>
                  <a:srgbClr val="42427A"/>
                </a:solidFill>
              </a:rPr>
              <a:t>)</a:t>
            </a:r>
            <a:r>
              <a:rPr lang="en-US" altLang="en-US" sz="1800" b="0" dirty="0"/>
              <a:t> </a:t>
            </a:r>
          </a:p>
        </p:txBody>
      </p:sp>
    </p:spTree>
    <p:extLst>
      <p:ext uri="{BB962C8B-B14F-4D97-AF65-F5344CB8AC3E}">
        <p14:creationId xmlns:p14="http://schemas.microsoft.com/office/powerpoint/2010/main" val="2049613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F1348A-57BC-C648-AD1C-1F06952AC8C4}"/>
              </a:ext>
            </a:extLst>
          </p:cNvPr>
          <p:cNvSpPr>
            <a:spLocks noGrp="1"/>
          </p:cNvSpPr>
          <p:nvPr>
            <p:ph type="body" sz="quarter" idx="10"/>
          </p:nvPr>
        </p:nvSpPr>
        <p:spPr>
          <a:xfrm>
            <a:off x="183844" y="1557275"/>
            <a:ext cx="11161713" cy="4328725"/>
          </a:xfrm>
        </p:spPr>
        <p:txBody>
          <a:bodyPr/>
          <a:lstStyle/>
          <a:p>
            <a:pPr>
              <a:lnSpc>
                <a:spcPct val="100000"/>
              </a:lnSpc>
              <a:spcBef>
                <a:spcPts val="1800"/>
              </a:spcBef>
              <a:buFont typeface="Arial" panose="020B0604020202020204" pitchFamily="34" charset="0"/>
              <a:buChar char="•"/>
            </a:pPr>
            <a:r>
              <a:rPr lang="en-GB" dirty="0"/>
              <a:t>Opening the Developer Tools in your browser will allow access to the Elements tab that shows the HTML.</a:t>
            </a:r>
          </a:p>
          <a:p>
            <a:pPr>
              <a:lnSpc>
                <a:spcPct val="100000"/>
              </a:lnSpc>
              <a:spcBef>
                <a:spcPts val="1800"/>
              </a:spcBef>
              <a:buFont typeface="Arial" panose="020B0604020202020204" pitchFamily="34" charset="0"/>
              <a:buChar char="•"/>
            </a:pPr>
            <a:r>
              <a:rPr lang="en-GB" dirty="0"/>
              <a:t>Selecting markup in this window highlights the area displayed because of it (as shown)</a:t>
            </a:r>
          </a:p>
        </p:txBody>
      </p:sp>
      <p:sp>
        <p:nvSpPr>
          <p:cNvPr id="3" name="Title 2">
            <a:extLst>
              <a:ext uri="{FF2B5EF4-FFF2-40B4-BE49-F238E27FC236}">
                <a16:creationId xmlns:a16="http://schemas.microsoft.com/office/drawing/2014/main" id="{E73398C7-C296-9943-A347-164EB06BED74}"/>
              </a:ext>
            </a:extLst>
          </p:cNvPr>
          <p:cNvSpPr>
            <a:spLocks noGrp="1"/>
          </p:cNvSpPr>
          <p:nvPr>
            <p:ph type="title"/>
          </p:nvPr>
        </p:nvSpPr>
        <p:spPr/>
        <p:txBody>
          <a:bodyPr>
            <a:normAutofit/>
          </a:bodyPr>
          <a:lstStyle/>
          <a:p>
            <a:r>
              <a:rPr lang="en-GB" dirty="0"/>
              <a:t>Inspecting HTML in the Browser</a:t>
            </a:r>
          </a:p>
        </p:txBody>
      </p:sp>
      <p:pic>
        <p:nvPicPr>
          <p:cNvPr id="6" name="Content Placeholder 5">
            <a:extLst>
              <a:ext uri="{FF2B5EF4-FFF2-40B4-BE49-F238E27FC236}">
                <a16:creationId xmlns:a16="http://schemas.microsoft.com/office/drawing/2014/main" id="{7D0C73B4-1311-194F-BEDE-32677CDFDAFE}"/>
              </a:ext>
            </a:extLst>
          </p:cNvPr>
          <p:cNvPicPr>
            <a:picLocks noGrp="1" noChangeAspect="1"/>
          </p:cNvPicPr>
          <p:nvPr>
            <p:ph sz="quarter" idx="4294967295"/>
          </p:nvPr>
        </p:nvPicPr>
        <p:blipFill>
          <a:blip r:embed="rId2" cstate="email">
            <a:extLst>
              <a:ext uri="{28A0092B-C50C-407E-A947-70E740481C1C}">
                <a14:useLocalDpi xmlns:a14="http://schemas.microsoft.com/office/drawing/2010/main"/>
              </a:ext>
            </a:extLst>
          </a:blip>
          <a:stretch>
            <a:fillRect/>
          </a:stretch>
        </p:blipFill>
        <p:spPr>
          <a:xfrm>
            <a:off x="4488378" y="3216606"/>
            <a:ext cx="5206465" cy="3254669"/>
          </a:xfrm>
          <a:prstGeom prst="rect">
            <a:avLst/>
          </a:prstGeom>
        </p:spPr>
      </p:pic>
    </p:spTree>
    <p:extLst>
      <p:ext uri="{BB962C8B-B14F-4D97-AF65-F5344CB8AC3E}">
        <p14:creationId xmlns:p14="http://schemas.microsoft.com/office/powerpoint/2010/main" val="3856502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7DF2B-E942-0859-7BA1-77DC77B47F8F}"/>
              </a:ext>
            </a:extLst>
          </p:cNvPr>
          <p:cNvSpPr>
            <a:spLocks noGrp="1"/>
          </p:cNvSpPr>
          <p:nvPr>
            <p:ph type="ctrTitle"/>
          </p:nvPr>
        </p:nvSpPr>
        <p:spPr>
          <a:xfrm>
            <a:off x="727113" y="3290506"/>
            <a:ext cx="7272337" cy="1166327"/>
          </a:xfrm>
        </p:spPr>
        <p:txBody>
          <a:bodyPr/>
          <a:lstStyle/>
          <a:p>
            <a:r>
              <a:rPr lang="en-GB" sz="3600" cap="none" dirty="0"/>
              <a:t>Learning Objectives</a:t>
            </a:r>
            <a:br>
              <a:rPr lang="en-GB" sz="3600" cap="none" dirty="0"/>
            </a:br>
            <a:br>
              <a:rPr lang="en-GB" dirty="0"/>
            </a:br>
            <a:endParaRPr lang="en-GB" dirty="0"/>
          </a:p>
        </p:txBody>
      </p:sp>
      <p:sp>
        <p:nvSpPr>
          <p:cNvPr id="4" name="Text Placeholder 3">
            <a:extLst>
              <a:ext uri="{FF2B5EF4-FFF2-40B4-BE49-F238E27FC236}">
                <a16:creationId xmlns:a16="http://schemas.microsoft.com/office/drawing/2014/main" id="{E6E50230-A182-443C-B461-2E85F92EF39D}"/>
              </a:ext>
            </a:extLst>
          </p:cNvPr>
          <p:cNvSpPr>
            <a:spLocks noGrp="1"/>
          </p:cNvSpPr>
          <p:nvPr>
            <p:ph type="body" sz="quarter" idx="4294967295"/>
          </p:nvPr>
        </p:nvSpPr>
        <p:spPr>
          <a:xfrm>
            <a:off x="4936571" y="3178176"/>
            <a:ext cx="6770687" cy="5119688"/>
          </a:xfrm>
          <a:prstGeom prst="rect">
            <a:avLst/>
          </a:prstGeom>
        </p:spPr>
        <p:txBody>
          <a:bodyPr/>
          <a:lstStyle/>
          <a:p>
            <a:pPr>
              <a:lnSpc>
                <a:spcPct val="100000"/>
              </a:lnSpc>
              <a:spcBef>
                <a:spcPts val="1200"/>
              </a:spcBef>
            </a:pPr>
            <a:r>
              <a:rPr lang="en-GB" sz="2000" b="1" dirty="0">
                <a:solidFill>
                  <a:schemeClr val="bg1"/>
                </a:solidFill>
              </a:rPr>
              <a:t>How The Web Works</a:t>
            </a:r>
          </a:p>
          <a:p>
            <a:pPr>
              <a:lnSpc>
                <a:spcPct val="100000"/>
              </a:lnSpc>
              <a:spcBef>
                <a:spcPts val="1200"/>
              </a:spcBef>
            </a:pPr>
            <a:r>
              <a:rPr lang="en-GB" sz="2000" b="1" dirty="0">
                <a:solidFill>
                  <a:schemeClr val="bg1"/>
                </a:solidFill>
              </a:rPr>
              <a:t>Basic HTML</a:t>
            </a:r>
          </a:p>
          <a:p>
            <a:pPr lvl="1">
              <a:lnSpc>
                <a:spcPct val="100000"/>
              </a:lnSpc>
              <a:buFont typeface="Arial" panose="020B0604020202020204" pitchFamily="34" charset="0"/>
              <a:buChar char="•"/>
            </a:pPr>
            <a:r>
              <a:rPr lang="en-GB" sz="1800" dirty="0">
                <a:solidFill>
                  <a:schemeClr val="bg1"/>
                </a:solidFill>
              </a:rPr>
              <a:t>HTML History and Syntax</a:t>
            </a:r>
          </a:p>
          <a:p>
            <a:pPr lvl="1">
              <a:lnSpc>
                <a:spcPct val="100000"/>
              </a:lnSpc>
              <a:buFont typeface="Arial" panose="020B0604020202020204" pitchFamily="34" charset="0"/>
              <a:buChar char="•"/>
            </a:pPr>
            <a:r>
              <a:rPr lang="en-GB" sz="1800" dirty="0">
                <a:solidFill>
                  <a:schemeClr val="bg1"/>
                </a:solidFill>
              </a:rPr>
              <a:t>Structural HTML</a:t>
            </a:r>
          </a:p>
          <a:p>
            <a:pPr lvl="1">
              <a:lnSpc>
                <a:spcPct val="100000"/>
              </a:lnSpc>
              <a:buFont typeface="Arial" panose="020B0604020202020204" pitchFamily="34" charset="0"/>
              <a:buChar char="•"/>
            </a:pPr>
            <a:r>
              <a:rPr lang="en-GB" sz="1800" dirty="0">
                <a:solidFill>
                  <a:schemeClr val="bg1"/>
                </a:solidFill>
              </a:rPr>
              <a:t>Hyperlinks</a:t>
            </a:r>
          </a:p>
          <a:p>
            <a:pPr lvl="1">
              <a:lnSpc>
                <a:spcPct val="100000"/>
              </a:lnSpc>
              <a:buFont typeface="Arial" panose="020B0604020202020204" pitchFamily="34" charset="0"/>
              <a:buChar char="•"/>
            </a:pPr>
            <a:r>
              <a:rPr lang="en-GB" sz="1800" dirty="0">
                <a:solidFill>
                  <a:schemeClr val="bg1"/>
                </a:solidFill>
              </a:rPr>
              <a:t>Lists</a:t>
            </a:r>
          </a:p>
          <a:p>
            <a:pPr lvl="1">
              <a:lnSpc>
                <a:spcPct val="100000"/>
              </a:lnSpc>
              <a:buFont typeface="Arial" panose="020B0604020202020204" pitchFamily="34" charset="0"/>
              <a:buChar char="•"/>
            </a:pPr>
            <a:r>
              <a:rPr lang="en-GB" sz="1800" dirty="0">
                <a:solidFill>
                  <a:schemeClr val="bg1"/>
                </a:solidFill>
              </a:rPr>
              <a:t>Tables</a:t>
            </a:r>
          </a:p>
          <a:p>
            <a:pPr lvl="1">
              <a:lnSpc>
                <a:spcPct val="100000"/>
              </a:lnSpc>
              <a:buFont typeface="Arial" panose="020B0604020202020204" pitchFamily="34" charset="0"/>
              <a:buChar char="•"/>
            </a:pPr>
            <a:r>
              <a:rPr lang="en-GB" sz="1800" dirty="0">
                <a:solidFill>
                  <a:schemeClr val="bg1"/>
                </a:solidFill>
              </a:rPr>
              <a:t>Forms</a:t>
            </a:r>
          </a:p>
          <a:p>
            <a:pPr lvl="1">
              <a:lnSpc>
                <a:spcPct val="100000"/>
              </a:lnSpc>
              <a:buFont typeface="Arial" panose="020B0604020202020204" pitchFamily="34" charset="0"/>
              <a:buChar char="•"/>
            </a:pPr>
            <a:r>
              <a:rPr lang="en-GB" sz="1800" dirty="0">
                <a:solidFill>
                  <a:schemeClr val="bg1"/>
                </a:solidFill>
              </a:rPr>
              <a:t>The &lt;head&gt; tag</a:t>
            </a:r>
          </a:p>
          <a:p>
            <a:pPr lvl="1">
              <a:lnSpc>
                <a:spcPct val="100000"/>
              </a:lnSpc>
              <a:buFont typeface="Arial" panose="020B0604020202020204" pitchFamily="34" charset="0"/>
              <a:buChar char="•"/>
            </a:pPr>
            <a:r>
              <a:rPr lang="en-GB" sz="1800" dirty="0">
                <a:solidFill>
                  <a:schemeClr val="bg1"/>
                </a:solidFill>
              </a:rPr>
              <a:t>The DOM</a:t>
            </a:r>
          </a:p>
          <a:p>
            <a:endParaRPr lang="en-GB" dirty="0">
              <a:solidFill>
                <a:schemeClr val="bg1"/>
              </a:solidFill>
            </a:endParaRPr>
          </a:p>
        </p:txBody>
      </p:sp>
    </p:spTree>
    <p:extLst>
      <p:ext uri="{BB962C8B-B14F-4D97-AF65-F5344CB8AC3E}">
        <p14:creationId xmlns:p14="http://schemas.microsoft.com/office/powerpoint/2010/main" val="1754118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E1940-70DD-2A48-8F02-843B16B70490}"/>
              </a:ext>
            </a:extLst>
          </p:cNvPr>
          <p:cNvSpPr>
            <a:spLocks noGrp="1"/>
          </p:cNvSpPr>
          <p:nvPr>
            <p:ph type="ctrTitle"/>
          </p:nvPr>
        </p:nvSpPr>
        <p:spPr/>
        <p:txBody>
          <a:bodyPr/>
          <a:lstStyle/>
          <a:p>
            <a:r>
              <a:rPr lang="en-GB" dirty="0"/>
              <a:t>Appendix</a:t>
            </a:r>
          </a:p>
        </p:txBody>
      </p:sp>
      <p:sp>
        <p:nvSpPr>
          <p:cNvPr id="5" name="Subtitle 4">
            <a:extLst>
              <a:ext uri="{FF2B5EF4-FFF2-40B4-BE49-F238E27FC236}">
                <a16:creationId xmlns:a16="http://schemas.microsoft.com/office/drawing/2014/main" id="{C7B8F13B-9B94-F440-B439-FDB522D03D37}"/>
              </a:ext>
            </a:extLst>
          </p:cNvPr>
          <p:cNvSpPr>
            <a:spLocks noGrp="1"/>
          </p:cNvSpPr>
          <p:nvPr>
            <p:ph type="subTitle" idx="1"/>
          </p:nvPr>
        </p:nvSpPr>
        <p:spPr/>
        <p:txBody>
          <a:bodyPr/>
          <a:lstStyle/>
          <a:p>
            <a:pPr marL="0" indent="0">
              <a:buNone/>
            </a:pPr>
            <a:r>
              <a:rPr lang="en-GB" sz="2000" dirty="0"/>
              <a:t>Web Fundamentals - HTML</a:t>
            </a:r>
          </a:p>
        </p:txBody>
      </p:sp>
    </p:spTree>
    <p:extLst>
      <p:ext uri="{BB962C8B-B14F-4D97-AF65-F5344CB8AC3E}">
        <p14:creationId xmlns:p14="http://schemas.microsoft.com/office/powerpoint/2010/main" val="128141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2DDF2-F3A0-2040-B249-C2044F3D40B7}"/>
              </a:ext>
            </a:extLst>
          </p:cNvPr>
          <p:cNvSpPr>
            <a:spLocks noGrp="1"/>
          </p:cNvSpPr>
          <p:nvPr>
            <p:ph type="body" sz="quarter" idx="10"/>
          </p:nvPr>
        </p:nvSpPr>
        <p:spPr/>
        <p:txBody>
          <a:bodyPr/>
          <a:lstStyle/>
          <a:p>
            <a:pPr marL="0" indent="0">
              <a:buNone/>
            </a:pPr>
            <a:r>
              <a:rPr lang="en-GB" sz="2400" b="1" dirty="0"/>
              <a:t>How The Web Works</a:t>
            </a:r>
          </a:p>
          <a:p>
            <a:pPr lvl="1">
              <a:lnSpc>
                <a:spcPct val="100000"/>
              </a:lnSpc>
              <a:buFont typeface="Arial" panose="020B0604020202020204" pitchFamily="34" charset="0"/>
              <a:buChar char="•"/>
            </a:pPr>
            <a:r>
              <a:rPr lang="en-GB" sz="2400" b="1" dirty="0"/>
              <a:t>Encryption</a:t>
            </a:r>
          </a:p>
        </p:txBody>
      </p:sp>
      <p:sp>
        <p:nvSpPr>
          <p:cNvPr id="4" name="Title 3">
            <a:extLst>
              <a:ext uri="{FF2B5EF4-FFF2-40B4-BE49-F238E27FC236}">
                <a16:creationId xmlns:a16="http://schemas.microsoft.com/office/drawing/2014/main" id="{D737BC2C-E22D-BF49-BF42-7CFBB87412B5}"/>
              </a:ext>
            </a:extLst>
          </p:cNvPr>
          <p:cNvSpPr>
            <a:spLocks noGrp="1"/>
          </p:cNvSpPr>
          <p:nvPr>
            <p:ph type="title"/>
          </p:nvPr>
        </p:nvSpPr>
        <p:spPr/>
        <p:txBody>
          <a:bodyPr/>
          <a:lstStyle/>
          <a:p>
            <a:r>
              <a:rPr lang="en-GB" sz="4000" dirty="0"/>
              <a:t>Appendix I</a:t>
            </a:r>
          </a:p>
        </p:txBody>
      </p:sp>
    </p:spTree>
    <p:extLst>
      <p:ext uri="{BB962C8B-B14F-4D97-AF65-F5344CB8AC3E}">
        <p14:creationId xmlns:p14="http://schemas.microsoft.com/office/powerpoint/2010/main" val="3660637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FDD96-1396-7F4C-0DD9-362D78D63F1E}"/>
              </a:ext>
            </a:extLst>
          </p:cNvPr>
          <p:cNvSpPr>
            <a:spLocks noGrp="1"/>
          </p:cNvSpPr>
          <p:nvPr>
            <p:ph type="title"/>
          </p:nvPr>
        </p:nvSpPr>
        <p:spPr/>
        <p:txBody>
          <a:bodyPr/>
          <a:lstStyle/>
          <a:p>
            <a:r>
              <a:rPr lang="en-US" dirty="0"/>
              <a:t>Protection through Encryption</a:t>
            </a:r>
            <a:br>
              <a:rPr lang="en-US" dirty="0"/>
            </a:br>
            <a:br>
              <a:rPr lang="en-US" altLang="en-US" dirty="0"/>
            </a:br>
            <a:endParaRPr lang="en-GB" dirty="0"/>
          </a:p>
        </p:txBody>
      </p:sp>
      <p:sp>
        <p:nvSpPr>
          <p:cNvPr id="2" name="Text Placeholder 1">
            <a:extLst>
              <a:ext uri="{FF2B5EF4-FFF2-40B4-BE49-F238E27FC236}">
                <a16:creationId xmlns:a16="http://schemas.microsoft.com/office/drawing/2014/main" id="{2350D65B-558E-4757-9BC1-1AECC160DE3C}"/>
              </a:ext>
            </a:extLst>
          </p:cNvPr>
          <p:cNvSpPr>
            <a:spLocks noGrp="1"/>
          </p:cNvSpPr>
          <p:nvPr>
            <p:ph type="body" sz="quarter" idx="4294967295"/>
          </p:nvPr>
        </p:nvSpPr>
        <p:spPr>
          <a:xfrm>
            <a:off x="514799" y="1934091"/>
            <a:ext cx="6342062" cy="5216525"/>
          </a:xfrm>
        </p:spPr>
        <p:txBody>
          <a:bodyPr/>
          <a:lstStyle/>
          <a:p>
            <a:pPr>
              <a:lnSpc>
                <a:spcPct val="100000"/>
              </a:lnSpc>
              <a:spcBef>
                <a:spcPts val="600"/>
              </a:spcBef>
            </a:pPr>
            <a:r>
              <a:rPr lang="en-US" altLang="en-US" sz="2000" b="1" dirty="0"/>
              <a:t>Encryption can provide protection from network data attacks</a:t>
            </a:r>
          </a:p>
          <a:p>
            <a:pPr lvl="1">
              <a:lnSpc>
                <a:spcPct val="100000"/>
              </a:lnSpc>
              <a:spcBef>
                <a:spcPts val="600"/>
              </a:spcBef>
              <a:buFont typeface="Arial" panose="020B0604020202020204" pitchFamily="34" charset="0"/>
              <a:buChar char="•"/>
            </a:pPr>
            <a:r>
              <a:rPr lang="en-US" altLang="en-US" sz="1800" dirty="0"/>
              <a:t>Internet links are not secure</a:t>
            </a:r>
          </a:p>
          <a:p>
            <a:pPr lvl="1">
              <a:lnSpc>
                <a:spcPct val="100000"/>
              </a:lnSpc>
              <a:spcBef>
                <a:spcPts val="600"/>
              </a:spcBef>
              <a:buFont typeface="Arial" panose="020B0604020202020204" pitchFamily="34" charset="0"/>
              <a:buChar char="•"/>
            </a:pPr>
            <a:r>
              <a:rPr lang="en-US" altLang="en-US" sz="1800" dirty="0"/>
              <a:t>Intranet links can be insecure</a:t>
            </a:r>
          </a:p>
          <a:p>
            <a:pPr lvl="1">
              <a:lnSpc>
                <a:spcPct val="100000"/>
              </a:lnSpc>
              <a:spcBef>
                <a:spcPts val="600"/>
              </a:spcBef>
              <a:buFont typeface="Arial" panose="020B0604020202020204" pitchFamily="34" charset="0"/>
              <a:buChar char="•"/>
            </a:pPr>
            <a:r>
              <a:rPr lang="en-US" altLang="en-US" sz="1800" dirty="0"/>
              <a:t>Encryption provides protection from Data Snooping</a:t>
            </a:r>
          </a:p>
        </p:txBody>
      </p:sp>
      <p:graphicFrame>
        <p:nvGraphicFramePr>
          <p:cNvPr id="17412" name="Object 4"/>
          <p:cNvGraphicFramePr>
            <a:graphicFrameLocks/>
          </p:cNvGraphicFramePr>
          <p:nvPr>
            <p:extLst>
              <p:ext uri="{D42A27DB-BD31-4B8C-83A1-F6EECF244321}">
                <p14:modId xmlns:p14="http://schemas.microsoft.com/office/powerpoint/2010/main" val="3575735310"/>
              </p:ext>
            </p:extLst>
          </p:nvPr>
        </p:nvGraphicFramePr>
        <p:xfrm>
          <a:off x="8196804" y="2161965"/>
          <a:ext cx="1755775" cy="3060700"/>
        </p:xfrm>
        <a:graphic>
          <a:graphicData uri="http://schemas.openxmlformats.org/presentationml/2006/ole">
            <mc:AlternateContent xmlns:mc="http://schemas.openxmlformats.org/markup-compatibility/2006">
              <mc:Choice xmlns:v="urn:schemas-microsoft-com:vml" Requires="v">
                <p:oleObj name="Clip" r:id="rId3" imgW="2433983" imgH="3659072" progId="MS_ClipArt_Gallery.2">
                  <p:embed/>
                </p:oleObj>
              </mc:Choice>
              <mc:Fallback>
                <p:oleObj name="Clip" r:id="rId3" imgW="2433983" imgH="3659072" progId="MS_ClipArt_Gallery.2">
                  <p:embed/>
                  <p:pic>
                    <p:nvPicPr>
                      <p:cNvPr id="1741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804" y="2161965"/>
                        <a:ext cx="1755775"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274481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7145BE-BC4E-C54D-843D-CF66B5BCAA09}"/>
              </a:ext>
            </a:extLst>
          </p:cNvPr>
          <p:cNvSpPr>
            <a:spLocks noGrp="1"/>
          </p:cNvSpPr>
          <p:nvPr>
            <p:ph type="title"/>
          </p:nvPr>
        </p:nvSpPr>
        <p:spPr/>
        <p:txBody>
          <a:bodyPr/>
          <a:lstStyle/>
          <a:p>
            <a:r>
              <a:rPr lang="en-US" sz="3600" cap="none" dirty="0"/>
              <a:t>Encryption Algorithms</a:t>
            </a:r>
            <a:br>
              <a:rPr lang="en-US" sz="3600" cap="none" dirty="0"/>
            </a:br>
            <a:endParaRPr lang="en-GB" dirty="0"/>
          </a:p>
        </p:txBody>
      </p:sp>
      <p:sp>
        <p:nvSpPr>
          <p:cNvPr id="2" name="Text Placeholder 1">
            <a:extLst>
              <a:ext uri="{FF2B5EF4-FFF2-40B4-BE49-F238E27FC236}">
                <a16:creationId xmlns:a16="http://schemas.microsoft.com/office/drawing/2014/main" id="{FED524F9-6A6E-45D1-88C9-89E82731F02F}"/>
              </a:ext>
            </a:extLst>
          </p:cNvPr>
          <p:cNvSpPr>
            <a:spLocks noGrp="1"/>
          </p:cNvSpPr>
          <p:nvPr>
            <p:ph type="body" sz="quarter" idx="4294967295"/>
          </p:nvPr>
        </p:nvSpPr>
        <p:spPr>
          <a:xfrm>
            <a:off x="805245" y="809892"/>
            <a:ext cx="6770687" cy="6176963"/>
          </a:xfrm>
        </p:spPr>
        <p:txBody>
          <a:bodyPr anchor="ctr"/>
          <a:lstStyle/>
          <a:p>
            <a:pPr>
              <a:lnSpc>
                <a:spcPct val="100000"/>
              </a:lnSpc>
              <a:spcBef>
                <a:spcPts val="1200"/>
              </a:spcBef>
            </a:pPr>
            <a:r>
              <a:rPr lang="en-US" altLang="en-US" sz="2000" b="1" dirty="0"/>
              <a:t>Encryption algorithms have been developed over time</a:t>
            </a:r>
          </a:p>
          <a:p>
            <a:pPr>
              <a:lnSpc>
                <a:spcPct val="100000"/>
              </a:lnSpc>
              <a:spcBef>
                <a:spcPts val="1200"/>
              </a:spcBef>
            </a:pPr>
            <a:r>
              <a:rPr lang="en-US" altLang="en-US" sz="2000" b="1" dirty="0"/>
              <a:t>Development of Cryptography</a:t>
            </a:r>
          </a:p>
          <a:p>
            <a:pPr lvl="1">
              <a:lnSpc>
                <a:spcPct val="100000"/>
              </a:lnSpc>
              <a:buFont typeface="Arial" panose="020B0604020202020204" pitchFamily="34" charset="0"/>
              <a:buChar char="•"/>
            </a:pPr>
            <a:r>
              <a:rPr lang="en-US" altLang="en-US" sz="1800" dirty="0"/>
              <a:t>Early cryptography evolved well over 3000 years ago</a:t>
            </a:r>
          </a:p>
          <a:p>
            <a:pPr lvl="1">
              <a:lnSpc>
                <a:spcPct val="100000"/>
              </a:lnSpc>
              <a:buFont typeface="Arial" panose="020B0604020202020204" pitchFamily="34" charset="0"/>
              <a:buChar char="•"/>
            </a:pPr>
            <a:r>
              <a:rPr lang="en-US" altLang="en-US" sz="1800" dirty="0"/>
              <a:t>Complex mathematically secure cryptography evolved 80 years ago</a:t>
            </a:r>
          </a:p>
          <a:p>
            <a:pPr lvl="1">
              <a:lnSpc>
                <a:spcPct val="100000"/>
              </a:lnSpc>
              <a:buFont typeface="Arial" panose="020B0604020202020204" pitchFamily="34" charset="0"/>
              <a:buChar char="•"/>
            </a:pPr>
            <a:r>
              <a:rPr lang="en-US" altLang="en-US" sz="1800" dirty="0"/>
              <a:t>Modern public/private algorithms are 20 years old or younger</a:t>
            </a:r>
          </a:p>
          <a:p>
            <a:pPr>
              <a:lnSpc>
                <a:spcPct val="100000"/>
              </a:lnSpc>
              <a:spcBef>
                <a:spcPts val="1200"/>
              </a:spcBef>
            </a:pPr>
            <a:r>
              <a:rPr lang="en-US" altLang="en-US" sz="2000" b="1" dirty="0"/>
              <a:t>Modern algorithms break into two classes -</a:t>
            </a:r>
          </a:p>
          <a:p>
            <a:pPr lvl="1">
              <a:lnSpc>
                <a:spcPct val="100000"/>
              </a:lnSpc>
              <a:buFont typeface="Arial" panose="020B0604020202020204" pitchFamily="34" charset="0"/>
              <a:buChar char="•"/>
            </a:pPr>
            <a:r>
              <a:rPr lang="en-US" altLang="en-US" sz="1800" dirty="0"/>
              <a:t>Private Key (or Symmetric) algorithms</a:t>
            </a:r>
          </a:p>
          <a:p>
            <a:pPr lvl="1">
              <a:lnSpc>
                <a:spcPct val="100000"/>
              </a:lnSpc>
              <a:buFont typeface="Arial" panose="020B0604020202020204" pitchFamily="34" charset="0"/>
              <a:buChar char="•"/>
            </a:pPr>
            <a:r>
              <a:rPr lang="en-US" altLang="en-US" sz="1800" dirty="0"/>
              <a:t>Public Key (or Asymmetric) algorithms</a:t>
            </a:r>
          </a:p>
          <a:p>
            <a:endParaRPr lang="en-GB" dirty="0"/>
          </a:p>
        </p:txBody>
      </p:sp>
    </p:spTree>
    <p:extLst>
      <p:ext uri="{BB962C8B-B14F-4D97-AF65-F5344CB8AC3E}">
        <p14:creationId xmlns:p14="http://schemas.microsoft.com/office/powerpoint/2010/main" val="412750734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quarter" idx="10"/>
          </p:nvPr>
        </p:nvSpPr>
        <p:spPr/>
        <p:txBody>
          <a:bodyPr/>
          <a:lstStyle/>
          <a:p>
            <a:pPr marL="0" indent="0">
              <a:lnSpc>
                <a:spcPct val="100000"/>
              </a:lnSpc>
              <a:spcBef>
                <a:spcPts val="1200"/>
              </a:spcBef>
              <a:buNone/>
            </a:pPr>
            <a:r>
              <a:rPr lang="en-US" altLang="en-US" sz="2000" dirty="0"/>
              <a:t>Private Key (or Symmetric Algorithms)</a:t>
            </a:r>
          </a:p>
          <a:p>
            <a:pPr marL="0" indent="0">
              <a:lnSpc>
                <a:spcPct val="100000"/>
              </a:lnSpc>
              <a:spcBef>
                <a:spcPts val="1200"/>
              </a:spcBef>
              <a:buNone/>
            </a:pPr>
            <a:r>
              <a:rPr lang="en-US" altLang="en-US" sz="2000" dirty="0"/>
              <a:t>A single key is used for both encryption and decryption</a:t>
            </a:r>
          </a:p>
          <a:p>
            <a:pPr marL="0" indent="0">
              <a:lnSpc>
                <a:spcPct val="100000"/>
              </a:lnSpc>
              <a:spcBef>
                <a:spcPts val="1200"/>
              </a:spcBef>
              <a:buNone/>
            </a:pPr>
            <a:r>
              <a:rPr lang="en-US" altLang="en-US" sz="2000" dirty="0"/>
              <a:t>Security depends on algorithm and key size</a:t>
            </a:r>
          </a:p>
          <a:p>
            <a:pPr lvl="1">
              <a:lnSpc>
                <a:spcPct val="100000"/>
              </a:lnSpc>
              <a:buFont typeface="Arial" panose="020B0604020202020204" pitchFamily="34" charset="0"/>
              <a:buChar char="•"/>
            </a:pPr>
            <a:r>
              <a:rPr lang="en-US" altLang="en-US" sz="1800" dirty="0"/>
              <a:t>Usually, the bigger the key size the better</a:t>
            </a:r>
          </a:p>
          <a:p>
            <a:pPr lvl="1">
              <a:lnSpc>
                <a:spcPct val="100000"/>
              </a:lnSpc>
              <a:buFont typeface="Arial" panose="020B0604020202020204" pitchFamily="34" charset="0"/>
              <a:buChar char="•"/>
            </a:pPr>
            <a:r>
              <a:rPr lang="en-US" altLang="en-US" sz="1800" dirty="0"/>
              <a:t>But larger key sizes impact on performance</a:t>
            </a:r>
          </a:p>
        </p:txBody>
      </p:sp>
      <p:sp>
        <p:nvSpPr>
          <p:cNvPr id="17410" name="Rectangle 2"/>
          <p:cNvSpPr>
            <a:spLocks noGrp="1" noChangeArrowheads="1"/>
          </p:cNvSpPr>
          <p:nvPr>
            <p:ph type="title"/>
          </p:nvPr>
        </p:nvSpPr>
        <p:spPr/>
        <p:txBody>
          <a:bodyPr>
            <a:normAutofit/>
          </a:bodyPr>
          <a:lstStyle/>
          <a:p>
            <a:pPr>
              <a:defRPr/>
            </a:pPr>
            <a:r>
              <a:rPr lang="en-US" dirty="0"/>
              <a:t>Private Key Algorithms</a:t>
            </a:r>
          </a:p>
        </p:txBody>
      </p:sp>
      <p:grpSp>
        <p:nvGrpSpPr>
          <p:cNvPr id="21508" name="Group 4"/>
          <p:cNvGrpSpPr>
            <a:grpSpLocks/>
          </p:cNvGrpSpPr>
          <p:nvPr/>
        </p:nvGrpSpPr>
        <p:grpSpPr bwMode="auto">
          <a:xfrm>
            <a:off x="2489203" y="4196446"/>
            <a:ext cx="7525483" cy="2116138"/>
            <a:chOff x="644" y="1679"/>
            <a:chExt cx="5136" cy="1333"/>
          </a:xfrm>
        </p:grpSpPr>
        <p:sp>
          <p:nvSpPr>
            <p:cNvPr id="21509" name="Rectangle 5"/>
            <p:cNvSpPr>
              <a:spLocks noChangeArrowheads="1"/>
            </p:cNvSpPr>
            <p:nvPr/>
          </p:nvSpPr>
          <p:spPr bwMode="auto">
            <a:xfrm>
              <a:off x="1628" y="1884"/>
              <a:ext cx="1048" cy="4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Encryption</a:t>
              </a:r>
            </a:p>
            <a:p>
              <a:pPr algn="ctr">
                <a:spcBef>
                  <a:spcPct val="0"/>
                </a:spcBef>
                <a:buClrTx/>
                <a:buFontTx/>
                <a:buNone/>
              </a:pPr>
              <a:r>
                <a:rPr lang="en-US" altLang="en-US" sz="1800"/>
                <a:t>Algorithm</a:t>
              </a:r>
            </a:p>
          </p:txBody>
        </p:sp>
        <p:sp>
          <p:nvSpPr>
            <p:cNvPr id="21510" name="Rectangle 6"/>
            <p:cNvSpPr>
              <a:spLocks noChangeArrowheads="1"/>
            </p:cNvSpPr>
            <p:nvPr/>
          </p:nvSpPr>
          <p:spPr bwMode="auto">
            <a:xfrm>
              <a:off x="3756" y="1884"/>
              <a:ext cx="1049" cy="4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Decryption</a:t>
              </a:r>
            </a:p>
            <a:p>
              <a:pPr algn="ctr">
                <a:spcBef>
                  <a:spcPct val="0"/>
                </a:spcBef>
                <a:buClrTx/>
                <a:buFontTx/>
                <a:buNone/>
              </a:pPr>
              <a:r>
                <a:rPr lang="en-US" altLang="en-US" sz="1800"/>
                <a:t>Algorithm</a:t>
              </a:r>
            </a:p>
          </p:txBody>
        </p:sp>
        <p:grpSp>
          <p:nvGrpSpPr>
            <p:cNvPr id="21511" name="Group 7"/>
            <p:cNvGrpSpPr>
              <a:grpSpLocks/>
            </p:cNvGrpSpPr>
            <p:nvPr/>
          </p:nvGrpSpPr>
          <p:grpSpPr bwMode="auto">
            <a:xfrm>
              <a:off x="2685" y="2061"/>
              <a:ext cx="1063" cy="90"/>
              <a:chOff x="2685" y="2061"/>
              <a:chExt cx="1063" cy="90"/>
            </a:xfrm>
          </p:grpSpPr>
          <p:sp>
            <p:nvSpPr>
              <p:cNvPr id="21521" name="Line 8"/>
              <p:cNvSpPr>
                <a:spLocks noChangeShapeType="1"/>
              </p:cNvSpPr>
              <p:nvPr/>
            </p:nvSpPr>
            <p:spPr bwMode="auto">
              <a:xfrm flipV="1">
                <a:off x="2685" y="2061"/>
                <a:ext cx="580" cy="4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1522" name="Line 9"/>
              <p:cNvSpPr>
                <a:spLocks noChangeShapeType="1"/>
              </p:cNvSpPr>
              <p:nvPr/>
            </p:nvSpPr>
            <p:spPr bwMode="auto">
              <a:xfrm flipH="1">
                <a:off x="3169" y="2061"/>
                <a:ext cx="96" cy="9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1523" name="Line 10"/>
              <p:cNvSpPr>
                <a:spLocks noChangeShapeType="1"/>
              </p:cNvSpPr>
              <p:nvPr/>
            </p:nvSpPr>
            <p:spPr bwMode="auto">
              <a:xfrm flipV="1">
                <a:off x="3169" y="2107"/>
                <a:ext cx="579" cy="4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grpSp>
        <p:sp>
          <p:nvSpPr>
            <p:cNvPr id="21512" name="Line 11"/>
            <p:cNvSpPr>
              <a:spLocks noChangeShapeType="1"/>
            </p:cNvSpPr>
            <p:nvPr/>
          </p:nvSpPr>
          <p:spPr bwMode="auto">
            <a:xfrm>
              <a:off x="1089" y="2106"/>
              <a:ext cx="531"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1513" name="Line 12"/>
            <p:cNvSpPr>
              <a:spLocks noChangeShapeType="1"/>
            </p:cNvSpPr>
            <p:nvPr/>
          </p:nvSpPr>
          <p:spPr bwMode="auto">
            <a:xfrm>
              <a:off x="4814" y="2106"/>
              <a:ext cx="676"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1514" name="Rectangle 13"/>
            <p:cNvSpPr>
              <a:spLocks noChangeArrowheads="1"/>
            </p:cNvSpPr>
            <p:nvPr/>
          </p:nvSpPr>
          <p:spPr bwMode="auto">
            <a:xfrm>
              <a:off x="644" y="1770"/>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1515" name="Rectangle 14"/>
            <p:cNvSpPr>
              <a:spLocks noChangeArrowheads="1"/>
            </p:cNvSpPr>
            <p:nvPr/>
          </p:nvSpPr>
          <p:spPr bwMode="auto">
            <a:xfrm>
              <a:off x="4997" y="1816"/>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1516" name="Rectangle 15"/>
            <p:cNvSpPr>
              <a:spLocks noChangeArrowheads="1"/>
            </p:cNvSpPr>
            <p:nvPr/>
          </p:nvSpPr>
          <p:spPr bwMode="auto">
            <a:xfrm>
              <a:off x="2772" y="1679"/>
              <a:ext cx="9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Ciphertext</a:t>
              </a:r>
            </a:p>
          </p:txBody>
        </p:sp>
        <p:sp>
          <p:nvSpPr>
            <p:cNvPr id="21517" name="AutoShape 16"/>
            <p:cNvSpPr>
              <a:spLocks noChangeArrowheads="1"/>
            </p:cNvSpPr>
            <p:nvPr/>
          </p:nvSpPr>
          <p:spPr bwMode="auto">
            <a:xfrm>
              <a:off x="2015" y="2343"/>
              <a:ext cx="178" cy="397"/>
            </a:xfrm>
            <a:prstGeom prst="upArrow">
              <a:avLst>
                <a:gd name="adj1" fmla="val 50000"/>
                <a:gd name="adj2" fmla="val 111486"/>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1518" name="Rectangle 17"/>
            <p:cNvSpPr>
              <a:spLocks noChangeArrowheads="1"/>
            </p:cNvSpPr>
            <p:nvPr/>
          </p:nvSpPr>
          <p:spPr bwMode="auto">
            <a:xfrm>
              <a:off x="1901" y="2779"/>
              <a:ext cx="4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Key</a:t>
              </a:r>
            </a:p>
          </p:txBody>
        </p:sp>
        <p:sp>
          <p:nvSpPr>
            <p:cNvPr id="21519" name="AutoShape 18"/>
            <p:cNvSpPr>
              <a:spLocks noChangeArrowheads="1"/>
            </p:cNvSpPr>
            <p:nvPr/>
          </p:nvSpPr>
          <p:spPr bwMode="auto">
            <a:xfrm>
              <a:off x="4192" y="2343"/>
              <a:ext cx="177" cy="397"/>
            </a:xfrm>
            <a:prstGeom prst="upArrow">
              <a:avLst>
                <a:gd name="adj1" fmla="val 50000"/>
                <a:gd name="adj2" fmla="val 112116"/>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1520" name="Rectangle 19"/>
            <p:cNvSpPr>
              <a:spLocks noChangeArrowheads="1"/>
            </p:cNvSpPr>
            <p:nvPr/>
          </p:nvSpPr>
          <p:spPr bwMode="auto">
            <a:xfrm>
              <a:off x="4078" y="2779"/>
              <a:ext cx="4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Key</a:t>
              </a:r>
            </a:p>
          </p:txBody>
        </p:sp>
      </p:grpSp>
    </p:spTree>
    <p:extLst>
      <p:ext uri="{BB962C8B-B14F-4D97-AF65-F5344CB8AC3E}">
        <p14:creationId xmlns:p14="http://schemas.microsoft.com/office/powerpoint/2010/main" val="21470113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6AF64-4D4B-D7E6-4B7E-FD1C692391CD}"/>
              </a:ext>
            </a:extLst>
          </p:cNvPr>
          <p:cNvSpPr>
            <a:spLocks noGrp="1"/>
          </p:cNvSpPr>
          <p:nvPr>
            <p:ph type="title"/>
          </p:nvPr>
        </p:nvSpPr>
        <p:spPr/>
        <p:txBody>
          <a:bodyPr/>
          <a:lstStyle/>
          <a:p>
            <a:pPr>
              <a:lnSpc>
                <a:spcPct val="110000"/>
              </a:lnSpc>
            </a:pPr>
            <a:r>
              <a:rPr lang="en-US" dirty="0"/>
              <a:t>Key Distribution And Management</a:t>
            </a:r>
            <a:br>
              <a:rPr lang="en-US" dirty="0"/>
            </a:br>
            <a:br>
              <a:rPr lang="en-US" altLang="en-US" dirty="0"/>
            </a:br>
            <a:endParaRPr lang="en-GB" dirty="0"/>
          </a:p>
        </p:txBody>
      </p:sp>
      <p:sp>
        <p:nvSpPr>
          <p:cNvPr id="2" name="Text Placeholder 1">
            <a:extLst>
              <a:ext uri="{FF2B5EF4-FFF2-40B4-BE49-F238E27FC236}">
                <a16:creationId xmlns:a16="http://schemas.microsoft.com/office/drawing/2014/main" id="{DA00CD8D-4961-4AD4-8C3C-AFBD6C6812C3}"/>
              </a:ext>
            </a:extLst>
          </p:cNvPr>
          <p:cNvSpPr>
            <a:spLocks noGrp="1"/>
          </p:cNvSpPr>
          <p:nvPr>
            <p:ph type="body" sz="quarter" idx="4294967295"/>
          </p:nvPr>
        </p:nvSpPr>
        <p:spPr>
          <a:xfrm>
            <a:off x="881331" y="972000"/>
            <a:ext cx="6342062" cy="6116638"/>
          </a:xfrm>
        </p:spPr>
        <p:txBody>
          <a:bodyPr anchor="ctr"/>
          <a:lstStyle/>
          <a:p>
            <a:pPr>
              <a:lnSpc>
                <a:spcPct val="100000"/>
              </a:lnSpc>
              <a:spcBef>
                <a:spcPts val="1200"/>
              </a:spcBef>
            </a:pPr>
            <a:r>
              <a:rPr lang="en-US" altLang="en-US" sz="2000" b="1" dirty="0"/>
              <a:t>Primary problem with Private Key algorithms</a:t>
            </a:r>
          </a:p>
          <a:p>
            <a:pPr lvl="1">
              <a:lnSpc>
                <a:spcPct val="100000"/>
              </a:lnSpc>
              <a:buFont typeface="Arial" panose="020B0604020202020204" pitchFamily="34" charset="0"/>
              <a:buChar char="•"/>
            </a:pPr>
            <a:r>
              <a:rPr lang="en-US" altLang="en-US" sz="1800" dirty="0"/>
              <a:t>How to securely transmit the key to other parties</a:t>
            </a:r>
          </a:p>
          <a:p>
            <a:pPr lvl="1">
              <a:lnSpc>
                <a:spcPct val="100000"/>
              </a:lnSpc>
              <a:buFont typeface="Arial" panose="020B0604020202020204" pitchFamily="34" charset="0"/>
              <a:buChar char="•"/>
            </a:pPr>
            <a:r>
              <a:rPr lang="en-US" altLang="en-US" sz="1800" dirty="0"/>
              <a:t>The key management problem</a:t>
            </a:r>
          </a:p>
          <a:p>
            <a:pPr lvl="1">
              <a:lnSpc>
                <a:spcPct val="100000"/>
              </a:lnSpc>
              <a:buFont typeface="Arial" panose="020B0604020202020204" pitchFamily="34" charset="0"/>
              <a:buChar char="•"/>
            </a:pPr>
            <a:r>
              <a:rPr lang="en-US" altLang="en-US" sz="1800" dirty="0"/>
              <a:t>Problematic until 1976 and the advent of public key cryptography</a:t>
            </a:r>
          </a:p>
          <a:p>
            <a:pPr lvl="1">
              <a:lnSpc>
                <a:spcPct val="100000"/>
              </a:lnSpc>
              <a:buFont typeface="Arial" panose="020B0604020202020204" pitchFamily="34" charset="0"/>
              <a:buChar char="•"/>
            </a:pPr>
            <a:r>
              <a:rPr lang="en-US" altLang="en-US" sz="1800" dirty="0"/>
              <a:t>Private key must be kept securely</a:t>
            </a:r>
          </a:p>
          <a:p>
            <a:pPr>
              <a:lnSpc>
                <a:spcPct val="100000"/>
              </a:lnSpc>
              <a:spcBef>
                <a:spcPts val="1200"/>
              </a:spcBef>
            </a:pPr>
            <a:r>
              <a:rPr lang="en-US" altLang="en-US" sz="2000" b="1" dirty="0"/>
              <a:t>Solutions</a:t>
            </a:r>
          </a:p>
          <a:p>
            <a:pPr lvl="1">
              <a:lnSpc>
                <a:spcPct val="100000"/>
              </a:lnSpc>
              <a:buFont typeface="Arial" panose="020B0604020202020204" pitchFamily="34" charset="0"/>
              <a:buChar char="•"/>
            </a:pPr>
            <a:r>
              <a:rPr lang="en-US" altLang="en-US" sz="1800" dirty="0"/>
              <a:t>Secure and restrict access to the private key</a:t>
            </a:r>
          </a:p>
          <a:p>
            <a:pPr lvl="1">
              <a:lnSpc>
                <a:spcPct val="100000"/>
              </a:lnSpc>
              <a:buFont typeface="Arial" panose="020B0604020202020204" pitchFamily="34" charset="0"/>
              <a:buChar char="•"/>
            </a:pPr>
            <a:r>
              <a:rPr lang="en-US" altLang="en-US" sz="1800" dirty="0"/>
              <a:t>A known secure communications link can transmit the private key</a:t>
            </a:r>
          </a:p>
          <a:p>
            <a:pPr>
              <a:lnSpc>
                <a:spcPct val="100000"/>
              </a:lnSpc>
              <a:spcBef>
                <a:spcPts val="1200"/>
              </a:spcBef>
            </a:pPr>
            <a:r>
              <a:rPr lang="en-US" altLang="en-US" sz="2000" b="1" dirty="0"/>
              <a:t>Current solutions</a:t>
            </a:r>
          </a:p>
          <a:p>
            <a:pPr lvl="1">
              <a:lnSpc>
                <a:spcPct val="100000"/>
              </a:lnSpc>
              <a:buFont typeface="Arial" panose="020B0604020202020204" pitchFamily="34" charset="0"/>
              <a:buChar char="•"/>
            </a:pPr>
            <a:r>
              <a:rPr lang="en-US" altLang="en-US" sz="1800" dirty="0"/>
              <a:t>Public key algorithms have become the modern solution to the key management problem</a:t>
            </a:r>
          </a:p>
        </p:txBody>
      </p:sp>
    </p:spTree>
    <p:extLst>
      <p:ext uri="{BB962C8B-B14F-4D97-AF65-F5344CB8AC3E}">
        <p14:creationId xmlns:p14="http://schemas.microsoft.com/office/powerpoint/2010/main" val="222205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18AA6D-4CAB-7E84-8698-79CD71D2904E}"/>
              </a:ext>
            </a:extLst>
          </p:cNvPr>
          <p:cNvSpPr>
            <a:spLocks noGrp="1"/>
          </p:cNvSpPr>
          <p:nvPr>
            <p:ph type="title"/>
          </p:nvPr>
        </p:nvSpPr>
        <p:spPr/>
        <p:txBody>
          <a:bodyPr/>
          <a:lstStyle/>
          <a:p>
            <a:r>
              <a:rPr lang="en-GB" cap="none" dirty="0"/>
              <a:t>Public Key Cryptography</a:t>
            </a:r>
            <a:br>
              <a:rPr lang="en-GB" cap="none" dirty="0"/>
            </a:br>
            <a:endParaRPr lang="en-GB" dirty="0"/>
          </a:p>
        </p:txBody>
      </p:sp>
      <p:sp>
        <p:nvSpPr>
          <p:cNvPr id="2" name="Text Placeholder 1">
            <a:extLst>
              <a:ext uri="{FF2B5EF4-FFF2-40B4-BE49-F238E27FC236}">
                <a16:creationId xmlns:a16="http://schemas.microsoft.com/office/drawing/2014/main" id="{8F3AB471-4BD9-4503-929F-066AFEE01B34}"/>
              </a:ext>
            </a:extLst>
          </p:cNvPr>
          <p:cNvSpPr>
            <a:spLocks noGrp="1"/>
          </p:cNvSpPr>
          <p:nvPr>
            <p:ph type="body" sz="quarter" idx="4294967295"/>
          </p:nvPr>
        </p:nvSpPr>
        <p:spPr>
          <a:xfrm>
            <a:off x="514799" y="521962"/>
            <a:ext cx="6770687" cy="6167438"/>
          </a:xfrm>
        </p:spPr>
        <p:txBody>
          <a:bodyPr anchor="ctr"/>
          <a:lstStyle/>
          <a:p>
            <a:pPr marL="285750" indent="-285750">
              <a:lnSpc>
                <a:spcPct val="100000"/>
              </a:lnSpc>
              <a:spcAft>
                <a:spcPts val="1200"/>
              </a:spcAft>
              <a:buFont typeface="Arial" panose="020B0604020202020204" pitchFamily="34" charset="0"/>
              <a:buChar char="•"/>
            </a:pPr>
            <a:r>
              <a:rPr lang="en-GB" altLang="en-US" sz="2000" b="1" dirty="0"/>
              <a:t>Each entity (user etc) has two mathematically related keys</a:t>
            </a:r>
          </a:p>
          <a:p>
            <a:pPr marL="285750" indent="-285750">
              <a:lnSpc>
                <a:spcPct val="100000"/>
              </a:lnSpc>
              <a:spcAft>
                <a:spcPts val="1200"/>
              </a:spcAft>
              <a:buFont typeface="Arial" panose="020B0604020202020204" pitchFamily="34" charset="0"/>
              <a:buChar char="•"/>
            </a:pPr>
            <a:r>
              <a:rPr lang="en-GB" altLang="en-US" sz="2000" b="1" dirty="0"/>
              <a:t>The private key is told to </a:t>
            </a:r>
            <a:r>
              <a:rPr lang="en-GB" altLang="en-US" sz="2000" b="1" i="1" dirty="0"/>
              <a:t>no-one</a:t>
            </a:r>
            <a:endParaRPr lang="en-GB" altLang="en-US" sz="2000" b="1" dirty="0"/>
          </a:p>
          <a:p>
            <a:pPr marL="285750" indent="-285750">
              <a:lnSpc>
                <a:spcPct val="100000"/>
              </a:lnSpc>
              <a:spcAft>
                <a:spcPts val="1200"/>
              </a:spcAft>
              <a:buFont typeface="Arial" panose="020B0604020202020204" pitchFamily="34" charset="0"/>
              <a:buChar char="•"/>
            </a:pPr>
            <a:r>
              <a:rPr lang="en-GB" altLang="en-US" sz="2000" b="1" dirty="0"/>
              <a:t>The public key is made freely available</a:t>
            </a:r>
          </a:p>
          <a:p>
            <a:pPr marL="285750" indent="-285750">
              <a:lnSpc>
                <a:spcPct val="100000"/>
              </a:lnSpc>
              <a:spcAft>
                <a:spcPts val="1200"/>
              </a:spcAft>
              <a:buFont typeface="Arial" panose="020B0604020202020204" pitchFamily="34" charset="0"/>
              <a:buChar char="•"/>
            </a:pPr>
            <a:r>
              <a:rPr lang="en-GB" altLang="en-US" sz="2000" b="1" dirty="0"/>
              <a:t>Data encrypted with one key can be decrypted with the other</a:t>
            </a:r>
            <a:endParaRPr lang="en-GB" altLang="en-US" dirty="0"/>
          </a:p>
          <a:p>
            <a:endParaRPr lang="en-GB" dirty="0"/>
          </a:p>
        </p:txBody>
      </p:sp>
    </p:spTree>
    <p:extLst>
      <p:ext uri="{BB962C8B-B14F-4D97-AF65-F5344CB8AC3E}">
        <p14:creationId xmlns:p14="http://schemas.microsoft.com/office/powerpoint/2010/main" val="5170594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sz="quarter" idx="10"/>
          </p:nvPr>
        </p:nvSpPr>
        <p:spPr/>
        <p:txBody>
          <a:bodyPr/>
          <a:lstStyle/>
          <a:p>
            <a:pPr>
              <a:lnSpc>
                <a:spcPct val="100000"/>
              </a:lnSpc>
              <a:spcBef>
                <a:spcPts val="1200"/>
              </a:spcBef>
              <a:buFont typeface="Arial" panose="020B0604020202020204" pitchFamily="34" charset="0"/>
              <a:buChar char="•"/>
            </a:pPr>
            <a:r>
              <a:rPr lang="en-US" altLang="en-US" sz="2000" dirty="0"/>
              <a:t>Public Key (or Asymmetric Algorithms)</a:t>
            </a:r>
          </a:p>
          <a:p>
            <a:pPr>
              <a:lnSpc>
                <a:spcPct val="100000"/>
              </a:lnSpc>
              <a:spcBef>
                <a:spcPts val="1200"/>
              </a:spcBef>
              <a:buFont typeface="Arial" panose="020B0604020202020204" pitchFamily="34" charset="0"/>
              <a:buChar char="•"/>
            </a:pPr>
            <a:r>
              <a:rPr lang="en-US" altLang="en-US" sz="2000" dirty="0"/>
              <a:t>A pair of keys are used for encryption and decryption</a:t>
            </a:r>
          </a:p>
          <a:p>
            <a:pPr>
              <a:lnSpc>
                <a:spcPct val="100000"/>
              </a:lnSpc>
              <a:spcBef>
                <a:spcPts val="1200"/>
              </a:spcBef>
              <a:buFont typeface="Arial" panose="020B0604020202020204" pitchFamily="34" charset="0"/>
              <a:buChar char="•"/>
            </a:pPr>
            <a:r>
              <a:rPr lang="en-US" altLang="en-US" sz="2000" dirty="0"/>
              <a:t>One key is kept private and used for decryption, the other is made public and used for encryption</a:t>
            </a:r>
          </a:p>
          <a:p>
            <a:pPr>
              <a:lnSpc>
                <a:spcPct val="100000"/>
              </a:lnSpc>
              <a:spcBef>
                <a:spcPts val="1200"/>
              </a:spcBef>
              <a:buFont typeface="Arial" panose="020B0604020202020204" pitchFamily="34" charset="0"/>
              <a:buChar char="•"/>
            </a:pPr>
            <a:r>
              <a:rPr lang="en-US" altLang="en-US" sz="2000" dirty="0"/>
              <a:t>The private key cannot (practically) be derived from the public key</a:t>
            </a:r>
          </a:p>
        </p:txBody>
      </p:sp>
      <p:sp>
        <p:nvSpPr>
          <p:cNvPr id="23554" name="Rectangle 2"/>
          <p:cNvSpPr>
            <a:spLocks noGrp="1" noChangeArrowheads="1"/>
          </p:cNvSpPr>
          <p:nvPr>
            <p:ph type="title"/>
          </p:nvPr>
        </p:nvSpPr>
        <p:spPr/>
        <p:txBody>
          <a:bodyPr>
            <a:normAutofit/>
          </a:bodyPr>
          <a:lstStyle/>
          <a:p>
            <a:pPr>
              <a:defRPr/>
            </a:pPr>
            <a:r>
              <a:rPr lang="en-US" dirty="0"/>
              <a:t>Public Key Algorithms</a:t>
            </a:r>
          </a:p>
        </p:txBody>
      </p:sp>
      <p:grpSp>
        <p:nvGrpSpPr>
          <p:cNvPr id="27652" name="Group 4"/>
          <p:cNvGrpSpPr>
            <a:grpSpLocks/>
          </p:cNvGrpSpPr>
          <p:nvPr/>
        </p:nvGrpSpPr>
        <p:grpSpPr bwMode="auto">
          <a:xfrm>
            <a:off x="2398718" y="4269143"/>
            <a:ext cx="7525480" cy="2116138"/>
            <a:chOff x="547" y="2192"/>
            <a:chExt cx="5137" cy="1333"/>
          </a:xfrm>
        </p:grpSpPr>
        <p:sp>
          <p:nvSpPr>
            <p:cNvPr id="27653" name="Rectangle 5"/>
            <p:cNvSpPr>
              <a:spLocks noChangeArrowheads="1"/>
            </p:cNvSpPr>
            <p:nvPr/>
          </p:nvSpPr>
          <p:spPr bwMode="auto">
            <a:xfrm>
              <a:off x="1532" y="2397"/>
              <a:ext cx="1048" cy="4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Encryption</a:t>
              </a:r>
            </a:p>
            <a:p>
              <a:pPr algn="ctr">
                <a:spcBef>
                  <a:spcPct val="0"/>
                </a:spcBef>
                <a:buClrTx/>
                <a:buFontTx/>
                <a:buNone/>
              </a:pPr>
              <a:r>
                <a:rPr lang="en-US" altLang="en-US" sz="1800"/>
                <a:t>Algorithm</a:t>
              </a:r>
            </a:p>
          </p:txBody>
        </p:sp>
        <p:sp>
          <p:nvSpPr>
            <p:cNvPr id="27654" name="Rectangle 6"/>
            <p:cNvSpPr>
              <a:spLocks noChangeArrowheads="1"/>
            </p:cNvSpPr>
            <p:nvPr/>
          </p:nvSpPr>
          <p:spPr bwMode="auto">
            <a:xfrm>
              <a:off x="3660" y="2397"/>
              <a:ext cx="1048" cy="4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9" rIns="92075" bIns="46039" anchor="ct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t>Decryption</a:t>
              </a:r>
            </a:p>
            <a:p>
              <a:pPr algn="ctr">
                <a:spcBef>
                  <a:spcPct val="0"/>
                </a:spcBef>
                <a:buClrTx/>
                <a:buFontTx/>
                <a:buNone/>
              </a:pPr>
              <a:r>
                <a:rPr lang="en-US" altLang="en-US" sz="1800"/>
                <a:t>Algorithm</a:t>
              </a:r>
            </a:p>
          </p:txBody>
        </p:sp>
        <p:grpSp>
          <p:nvGrpSpPr>
            <p:cNvPr id="27655" name="Group 7"/>
            <p:cNvGrpSpPr>
              <a:grpSpLocks/>
            </p:cNvGrpSpPr>
            <p:nvPr/>
          </p:nvGrpSpPr>
          <p:grpSpPr bwMode="auto">
            <a:xfrm>
              <a:off x="2589" y="2574"/>
              <a:ext cx="1063" cy="90"/>
              <a:chOff x="2589" y="2574"/>
              <a:chExt cx="1063" cy="90"/>
            </a:xfrm>
          </p:grpSpPr>
          <p:sp>
            <p:nvSpPr>
              <p:cNvPr id="27665" name="Line 8"/>
              <p:cNvSpPr>
                <a:spLocks noChangeShapeType="1"/>
              </p:cNvSpPr>
              <p:nvPr/>
            </p:nvSpPr>
            <p:spPr bwMode="auto">
              <a:xfrm flipV="1">
                <a:off x="2589" y="2574"/>
                <a:ext cx="579" cy="4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7666" name="Line 9"/>
              <p:cNvSpPr>
                <a:spLocks noChangeShapeType="1"/>
              </p:cNvSpPr>
              <p:nvPr/>
            </p:nvSpPr>
            <p:spPr bwMode="auto">
              <a:xfrm flipH="1">
                <a:off x="3073" y="2574"/>
                <a:ext cx="95" cy="9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7667" name="Line 10"/>
              <p:cNvSpPr>
                <a:spLocks noChangeShapeType="1"/>
              </p:cNvSpPr>
              <p:nvPr/>
            </p:nvSpPr>
            <p:spPr bwMode="auto">
              <a:xfrm flipV="1">
                <a:off x="3073" y="2620"/>
                <a:ext cx="579" cy="4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grpSp>
        <p:sp>
          <p:nvSpPr>
            <p:cNvPr id="27656" name="Line 11"/>
            <p:cNvSpPr>
              <a:spLocks noChangeShapeType="1"/>
            </p:cNvSpPr>
            <p:nvPr/>
          </p:nvSpPr>
          <p:spPr bwMode="auto">
            <a:xfrm>
              <a:off x="993" y="2619"/>
              <a:ext cx="531"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7657" name="Line 12"/>
            <p:cNvSpPr>
              <a:spLocks noChangeShapeType="1"/>
            </p:cNvSpPr>
            <p:nvPr/>
          </p:nvSpPr>
          <p:spPr bwMode="auto">
            <a:xfrm>
              <a:off x="4717" y="2619"/>
              <a:ext cx="676"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27658" name="Rectangle 13"/>
            <p:cNvSpPr>
              <a:spLocks noChangeArrowheads="1"/>
            </p:cNvSpPr>
            <p:nvPr/>
          </p:nvSpPr>
          <p:spPr bwMode="auto">
            <a:xfrm>
              <a:off x="547" y="2283"/>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7659" name="Rectangle 14"/>
            <p:cNvSpPr>
              <a:spLocks noChangeArrowheads="1"/>
            </p:cNvSpPr>
            <p:nvPr/>
          </p:nvSpPr>
          <p:spPr bwMode="auto">
            <a:xfrm>
              <a:off x="4901" y="2329"/>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Plaintext</a:t>
              </a:r>
            </a:p>
          </p:txBody>
        </p:sp>
        <p:sp>
          <p:nvSpPr>
            <p:cNvPr id="27660" name="Rectangle 15"/>
            <p:cNvSpPr>
              <a:spLocks noChangeArrowheads="1"/>
            </p:cNvSpPr>
            <p:nvPr/>
          </p:nvSpPr>
          <p:spPr bwMode="auto">
            <a:xfrm>
              <a:off x="2676" y="2192"/>
              <a:ext cx="9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Ciphertext</a:t>
              </a:r>
            </a:p>
          </p:txBody>
        </p:sp>
        <p:sp>
          <p:nvSpPr>
            <p:cNvPr id="27661" name="AutoShape 16"/>
            <p:cNvSpPr>
              <a:spLocks noChangeArrowheads="1"/>
            </p:cNvSpPr>
            <p:nvPr/>
          </p:nvSpPr>
          <p:spPr bwMode="auto">
            <a:xfrm>
              <a:off x="1919" y="2856"/>
              <a:ext cx="177" cy="397"/>
            </a:xfrm>
            <a:prstGeom prst="upArrow">
              <a:avLst>
                <a:gd name="adj1" fmla="val 50000"/>
                <a:gd name="adj2" fmla="val 112116"/>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7662" name="Rectangle 17"/>
            <p:cNvSpPr>
              <a:spLocks noChangeArrowheads="1"/>
            </p:cNvSpPr>
            <p:nvPr/>
          </p:nvSpPr>
          <p:spPr bwMode="auto">
            <a:xfrm>
              <a:off x="1575" y="3292"/>
              <a:ext cx="9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a:solidFill>
                    <a:srgbClr val="42427A"/>
                  </a:solidFill>
                </a:rPr>
                <a:t>Public Key</a:t>
              </a:r>
            </a:p>
          </p:txBody>
        </p:sp>
        <p:sp>
          <p:nvSpPr>
            <p:cNvPr id="27663" name="AutoShape 18"/>
            <p:cNvSpPr>
              <a:spLocks noChangeArrowheads="1"/>
            </p:cNvSpPr>
            <p:nvPr/>
          </p:nvSpPr>
          <p:spPr bwMode="auto">
            <a:xfrm>
              <a:off x="4095" y="2856"/>
              <a:ext cx="178" cy="397"/>
            </a:xfrm>
            <a:prstGeom prst="upArrow">
              <a:avLst>
                <a:gd name="adj1" fmla="val 50000"/>
                <a:gd name="adj2" fmla="val 111486"/>
              </a:avLst>
            </a:prstGeom>
            <a:solidFill>
              <a:schemeClr val="bg2"/>
            </a:solidFill>
            <a:ln w="25400">
              <a:solidFill>
                <a:schemeClr val="tx1"/>
              </a:solidFill>
              <a:miter lim="800000"/>
              <a:headEnd/>
              <a:tailEnd/>
            </a:ln>
          </p:spPr>
          <p:txBody>
            <a:bodyPr wrap="none" anchor="ctr"/>
            <a:lstStyle>
              <a:lvl1pPr>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endParaRPr lang="en-US" altLang="en-US" sz="1000" b="0"/>
            </a:p>
          </p:txBody>
        </p:sp>
        <p:sp>
          <p:nvSpPr>
            <p:cNvPr id="27664" name="Rectangle 19"/>
            <p:cNvSpPr>
              <a:spLocks noChangeArrowheads="1"/>
            </p:cNvSpPr>
            <p:nvPr/>
          </p:nvSpPr>
          <p:spPr bwMode="auto">
            <a:xfrm>
              <a:off x="3740" y="3292"/>
              <a:ext cx="9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defTabSz="739775">
                <a:spcBef>
                  <a:spcPct val="20000"/>
                </a:spcBef>
                <a:buClr>
                  <a:srgbClr val="B8CCE4"/>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3pPr>
              <a:lvl4pPr marL="16002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defTabSz="739775">
                <a:spcBef>
                  <a:spcPct val="20000"/>
                </a:spcBef>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defTabSz="739775" eaLnBrk="0" fontAlgn="base" hangingPunct="0">
                <a:spcBef>
                  <a:spcPct val="20000"/>
                </a:spcBef>
                <a:spcAft>
                  <a:spcPct val="0"/>
                </a:spcAft>
                <a:buClr>
                  <a:srgbClr val="B8CCE4"/>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en-US" sz="1800">
                  <a:solidFill>
                    <a:srgbClr val="42427A"/>
                  </a:solidFill>
                </a:rPr>
                <a:t>Private Key</a:t>
              </a:r>
            </a:p>
          </p:txBody>
        </p:sp>
      </p:grpSp>
    </p:spTree>
    <p:extLst>
      <p:ext uri="{BB962C8B-B14F-4D97-AF65-F5344CB8AC3E}">
        <p14:creationId xmlns:p14="http://schemas.microsoft.com/office/powerpoint/2010/main" val="4077069051"/>
      </p:ext>
    </p:extLst>
  </p:cSld>
  <p:clrMapOvr>
    <a:masterClrMapping/>
  </p:clrMapOvr>
  <p:transition/>
</p:sld>
</file>

<file path=ppt/theme/theme1.xml><?xml version="1.0" encoding="utf-8"?>
<a:theme xmlns:a="http://schemas.openxmlformats.org/drawingml/2006/main" name="1_QA_CovSlid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xml><?xml version="1.0" encoding="utf-8"?>
<a:theme xmlns:a="http://schemas.openxmlformats.org/drawingml/2006/main" name="2_QA_Div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3.xml><?xml version="1.0" encoding="utf-8"?>
<a:theme xmlns:a="http://schemas.openxmlformats.org/drawingml/2006/main" name="3_QA_Cont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4.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94275C-8C59-4709-A0AE-BA2653B0B8EC}">
  <ds:schemaRefs>
    <ds:schemaRef ds:uri="e78b5f37-073d-411e-91fd-2004981b7c32"/>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9d579490-102d-4bf3-8643-974e67683526"/>
    <ds:schemaRef ds:uri="http://www.w3.org/XML/1998/namespace"/>
  </ds:schemaRefs>
</ds:datastoreItem>
</file>

<file path=customXml/itemProps2.xml><?xml version="1.0" encoding="utf-8"?>
<ds:datastoreItem xmlns:ds="http://schemas.openxmlformats.org/officeDocument/2006/customXml" ds:itemID="{791FB6C9-6A18-41C1-9FCE-412A85DC3EAE}"/>
</file>

<file path=customXml/itemProps3.xml><?xml version="1.0" encoding="utf-8"?>
<ds:datastoreItem xmlns:ds="http://schemas.openxmlformats.org/officeDocument/2006/customXml" ds:itemID="{D5295F66-52AC-475E-9E29-2F210F197C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3660</TotalTime>
  <Words>21752</Words>
  <Application>Microsoft Office PowerPoint</Application>
  <PresentationFormat>Widescreen</PresentationFormat>
  <Paragraphs>1699</Paragraphs>
  <Slides>129</Slides>
  <Notes>104</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129</vt:i4>
      </vt:variant>
    </vt:vector>
  </HeadingPairs>
  <TitlesOfParts>
    <vt:vector size="146" baseType="lpstr">
      <vt:lpstr>-apple-system</vt:lpstr>
      <vt:lpstr>Arial</vt:lpstr>
      <vt:lpstr>Courier New</vt:lpstr>
      <vt:lpstr>Figtree</vt:lpstr>
      <vt:lpstr>Figtree ExtraBold</vt:lpstr>
      <vt:lpstr>Lucida Console</vt:lpstr>
      <vt:lpstr>Montserrat Black</vt:lpstr>
      <vt:lpstr>Segoe UI</vt:lpstr>
      <vt:lpstr>Source Code Pro</vt:lpstr>
      <vt:lpstr>Times New Roman</vt:lpstr>
      <vt:lpstr>var(--fontFamilyBase)</vt:lpstr>
      <vt:lpstr>Wingdings</vt:lpstr>
      <vt:lpstr>1_QA_CovSlide</vt:lpstr>
      <vt:lpstr>2_QA_DivSlides</vt:lpstr>
      <vt:lpstr>3_QA_ContSlides</vt:lpstr>
      <vt:lpstr>Microsoft ClipArt Gallery</vt:lpstr>
      <vt:lpstr>Clip</vt:lpstr>
      <vt:lpstr>Web Fundamentals</vt:lpstr>
      <vt:lpstr>Learning Objectives </vt:lpstr>
      <vt:lpstr>How the Web Works</vt:lpstr>
      <vt:lpstr>How the web works…</vt:lpstr>
      <vt:lpstr>Client Devices </vt:lpstr>
      <vt:lpstr>Web Servers </vt:lpstr>
      <vt:lpstr>Introduction to URLs </vt:lpstr>
      <vt:lpstr>URL Syntax</vt:lpstr>
      <vt:lpstr>HTTP URL Format</vt:lpstr>
      <vt:lpstr>HyperText Transfer Protocol (HTTP)</vt:lpstr>
      <vt:lpstr>HTTP Interactions </vt:lpstr>
      <vt:lpstr>HTTP Client Request </vt:lpstr>
      <vt:lpstr>HTTP Server Response </vt:lpstr>
      <vt:lpstr>MIME And HTTP </vt:lpstr>
      <vt:lpstr>Security Issues </vt:lpstr>
      <vt:lpstr>Security - HTTPS </vt:lpstr>
      <vt:lpstr>Security - SSL </vt:lpstr>
      <vt:lpstr>HTML Basics</vt:lpstr>
      <vt:lpstr>Basics</vt:lpstr>
      <vt:lpstr>HTML Standards </vt:lpstr>
      <vt:lpstr>A Simple HTML Page</vt:lpstr>
      <vt:lpstr>HTML versions &amp; DTDs</vt:lpstr>
      <vt:lpstr>Attributes of Tags</vt:lpstr>
      <vt:lpstr>Comments</vt:lpstr>
      <vt:lpstr>Container Tags</vt:lpstr>
      <vt:lpstr>Special Characters</vt:lpstr>
      <vt:lpstr>Syntax Errors and Non-Standard HTML</vt:lpstr>
      <vt:lpstr>Structural HTML</vt:lpstr>
      <vt:lpstr>HTML5 Structural Elements</vt:lpstr>
      <vt:lpstr>Headings and sectioning elements</vt:lpstr>
      <vt:lpstr>The &lt;header&gt; element </vt:lpstr>
      <vt:lpstr>The &lt;nav&gt; element </vt:lpstr>
      <vt:lpstr>The &lt;footer&gt; element </vt:lpstr>
      <vt:lpstr>The &lt;article&gt; element  </vt:lpstr>
      <vt:lpstr>The &lt;aside&gt; element  </vt:lpstr>
      <vt:lpstr>The &lt;section&gt; element  </vt:lpstr>
      <vt:lpstr>&lt;Div&gt; Is Still Valid HTML5 </vt:lpstr>
      <vt:lpstr>When to use what</vt:lpstr>
      <vt:lpstr>Restructuring A Blog With HTML5  </vt:lpstr>
      <vt:lpstr>Quick Lab 1 – Structural HTML</vt:lpstr>
      <vt:lpstr>Hyperlinking</vt:lpstr>
      <vt:lpstr>Hyperlinks </vt:lpstr>
      <vt:lpstr>Named Anchors  </vt:lpstr>
      <vt:lpstr>Relative and Absolute URLs</vt:lpstr>
      <vt:lpstr>Hyperlink Targeting</vt:lpstr>
      <vt:lpstr>Mailto: links</vt:lpstr>
      <vt:lpstr>Quick Lab 2 – Hyperlinks</vt:lpstr>
      <vt:lpstr>Images</vt:lpstr>
      <vt:lpstr>Image File Formats  </vt:lpstr>
      <vt:lpstr>Inline Images: the &lt;img&gt; Tag</vt:lpstr>
      <vt:lpstr>Image Height and Width  </vt:lpstr>
      <vt:lpstr>Graphical Hyperlinks</vt:lpstr>
      <vt:lpstr>Thumbnail Images</vt:lpstr>
      <vt:lpstr>Quick Lab 3 – Images</vt:lpstr>
      <vt:lpstr>Lists</vt:lpstr>
      <vt:lpstr>Lists in HTML – Ordered and Unordered</vt:lpstr>
      <vt:lpstr>Lists in HTML – Description Lists</vt:lpstr>
      <vt:lpstr>Tables</vt:lpstr>
      <vt:lpstr>Tables</vt:lpstr>
      <vt:lpstr>Quick Lab 4 – Tables</vt:lpstr>
      <vt:lpstr>Forms</vt:lpstr>
      <vt:lpstr>The &lt;form&gt; tag</vt:lpstr>
      <vt:lpstr>Text and push buttons</vt:lpstr>
      <vt:lpstr>Multi-line text input</vt:lpstr>
      <vt:lpstr>Check and radio buttons</vt:lpstr>
      <vt:lpstr>&lt;select&gt; and &lt;option&gt;</vt:lpstr>
      <vt:lpstr>HTML5 input elements  </vt:lpstr>
      <vt:lpstr>Placeholder attribute</vt:lpstr>
      <vt:lpstr>Required Fields</vt:lpstr>
      <vt:lpstr>Autofocus attribute</vt:lpstr>
      <vt:lpstr>Email input type</vt:lpstr>
      <vt:lpstr>Web address input type</vt:lpstr>
      <vt:lpstr>Number input type</vt:lpstr>
      <vt:lpstr>Range input type</vt:lpstr>
      <vt:lpstr>Date input type</vt:lpstr>
      <vt:lpstr>Search input type  </vt:lpstr>
      <vt:lpstr>Color input type</vt:lpstr>
      <vt:lpstr>Pattern</vt:lpstr>
      <vt:lpstr>Datalist</vt:lpstr>
      <vt:lpstr>Form validation</vt:lpstr>
      <vt:lpstr>&lt;fieldset&gt;</vt:lpstr>
      <vt:lpstr>Submitting the form</vt:lpstr>
      <vt:lpstr>Server scripting mechanism</vt:lpstr>
      <vt:lpstr>Form security issues</vt:lpstr>
      <vt:lpstr>Quick Lab 5 – Forms</vt:lpstr>
      <vt:lpstr>&lt;head&gt;</vt:lpstr>
      <vt:lpstr>The &lt;head&gt; tag</vt:lpstr>
      <vt:lpstr>The DOM (Part 1)</vt:lpstr>
      <vt:lpstr>What is the Document Object Model?</vt:lpstr>
      <vt:lpstr>Inspecting HTML in the Browser</vt:lpstr>
      <vt:lpstr>Learning Objectives  </vt:lpstr>
      <vt:lpstr>Appendix</vt:lpstr>
      <vt:lpstr>Appendix I</vt:lpstr>
      <vt:lpstr>Protection through Encryption  </vt:lpstr>
      <vt:lpstr>Encryption Algorithms </vt:lpstr>
      <vt:lpstr>Private Key Algorithms</vt:lpstr>
      <vt:lpstr>Key Distribution And Management  </vt:lpstr>
      <vt:lpstr>Public Key Cryptography </vt:lpstr>
      <vt:lpstr>Public Key Algorithms</vt:lpstr>
      <vt:lpstr>Public Key Algorithms (2)</vt:lpstr>
      <vt:lpstr>Public Key Algorithms (3)  </vt:lpstr>
      <vt:lpstr>Protection Through Authentication  </vt:lpstr>
      <vt:lpstr>Message Authentication</vt:lpstr>
      <vt:lpstr>Digital Signatures  </vt:lpstr>
      <vt:lpstr>Digital Certificates  </vt:lpstr>
      <vt:lpstr>Certificates and Digital IDs  </vt:lpstr>
      <vt:lpstr>Certification Authorities  </vt:lpstr>
      <vt:lpstr>Breaking Public Key Cryptography  </vt:lpstr>
      <vt:lpstr>Appendix II</vt:lpstr>
      <vt:lpstr>PowerPoint Presentation</vt:lpstr>
      <vt:lpstr>Transparent GIFs</vt:lpstr>
      <vt:lpstr>GIF and JPEG Tools: A Sample</vt:lpstr>
      <vt:lpstr>Portable Network Graphic  </vt:lpstr>
      <vt:lpstr>WebP  </vt:lpstr>
      <vt:lpstr>APPENDIX III</vt:lpstr>
      <vt:lpstr>Git Configuration – Setting the User</vt:lpstr>
      <vt:lpstr>Git User Configuration – Ninja Lab </vt:lpstr>
      <vt:lpstr>Git Commands – Entomology </vt:lpstr>
      <vt:lpstr>Getting started with Git </vt:lpstr>
      <vt:lpstr>Git Bash making a directory – Ninja Lab  </vt:lpstr>
      <vt:lpstr>Git Help</vt:lpstr>
      <vt:lpstr>Git Help – Ninja Lab  </vt:lpstr>
      <vt:lpstr>GIT Key Concepts - Repos</vt:lpstr>
      <vt:lpstr>Adding Files</vt:lpstr>
      <vt:lpstr>Adding Files</vt:lpstr>
      <vt:lpstr>Committing files</vt:lpstr>
      <vt:lpstr>Creating A Git Repo – Ninja Lab   </vt:lpstr>
      <vt:lpstr>Attack of the Clones!</vt:lpstr>
      <vt:lpstr>Cloning a repository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Fundamentals</dc:title>
  <dc:creator>Ed Wright</dc:creator>
  <cp:lastModifiedBy>Smith, Andy</cp:lastModifiedBy>
  <cp:revision>85</cp:revision>
  <dcterms:created xsi:type="dcterms:W3CDTF">2018-10-02T11:26:18Z</dcterms:created>
  <dcterms:modified xsi:type="dcterms:W3CDTF">2024-06-20T10:27:34Z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0x010100273D98DD7F7D1B4CA343FFC9BA0D08F2</vt:lpwstr>
  </property>
  <property fmtid="{D5CDD505-2E9C-101B-9397-08002B2CF9AE}" pid="4" name="BookType">
    <vt:lpwstr>8</vt:lpwstr>
  </property>
</Properties>
</file>